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8" r:id="rId2"/>
    <p:sldId id="301" r:id="rId3"/>
    <p:sldId id="302" r:id="rId4"/>
    <p:sldId id="261" r:id="rId5"/>
    <p:sldId id="262" r:id="rId6"/>
    <p:sldId id="270" r:id="rId7"/>
    <p:sldId id="314" r:id="rId8"/>
    <p:sldId id="315" r:id="rId9"/>
    <p:sldId id="316" r:id="rId10"/>
    <p:sldId id="317" r:id="rId11"/>
    <p:sldId id="318" r:id="rId12"/>
    <p:sldId id="319" r:id="rId13"/>
    <p:sldId id="320" r:id="rId14"/>
    <p:sldId id="321" r:id="rId15"/>
    <p:sldId id="322" r:id="rId16"/>
    <p:sldId id="325" r:id="rId17"/>
    <p:sldId id="326" r:id="rId18"/>
    <p:sldId id="350" r:id="rId19"/>
    <p:sldId id="263" r:id="rId20"/>
    <p:sldId id="265" r:id="rId21"/>
    <p:sldId id="272" r:id="rId22"/>
    <p:sldId id="334" r:id="rId23"/>
    <p:sldId id="335" r:id="rId24"/>
    <p:sldId id="336" r:id="rId25"/>
    <p:sldId id="337" r:id="rId26"/>
    <p:sldId id="338" r:id="rId27"/>
    <p:sldId id="339" r:id="rId28"/>
    <p:sldId id="341" r:id="rId29"/>
    <p:sldId id="351" r:id="rId30"/>
    <p:sldId id="352" r:id="rId31"/>
    <p:sldId id="288" r:id="rId32"/>
    <p:sldId id="342" r:id="rId33"/>
    <p:sldId id="289" r:id="rId34"/>
    <p:sldId id="343" r:id="rId35"/>
    <p:sldId id="344" r:id="rId36"/>
    <p:sldId id="345" r:id="rId37"/>
    <p:sldId id="347" r:id="rId38"/>
    <p:sldId id="290" r:id="rId39"/>
    <p:sldId id="348" r:id="rId40"/>
    <p:sldId id="349" r:id="rId41"/>
    <p:sldId id="300" r:id="rId42"/>
  </p:sldIdLst>
  <p:sldSz cx="9144000" cy="6858000" type="screen4x3"/>
  <p:notesSz cx="6805613" cy="99441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2486" autoAdjust="0"/>
  </p:normalViewPr>
  <p:slideViewPr>
    <p:cSldViewPr>
      <p:cViewPr varScale="1">
        <p:scale>
          <a:sx n="55" d="100"/>
          <a:sy n="55" d="100"/>
        </p:scale>
        <p:origin x="-1584" y="-90"/>
      </p:cViewPr>
      <p:guideLst>
        <p:guide orient="horz" pos="2160"/>
        <p:guide pos="2880"/>
      </p:guideLst>
    </p:cSldViewPr>
  </p:slideViewPr>
  <p:outlineViewPr>
    <p:cViewPr>
      <p:scale>
        <a:sx n="33" d="100"/>
        <a:sy n="33" d="100"/>
      </p:scale>
      <p:origin x="0" y="2272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634" y="-90"/>
      </p:cViewPr>
      <p:guideLst>
        <p:guide orient="horz" pos="3131"/>
        <p:guide pos="2144"/>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9099" cy="497205"/>
          </a:xfrm>
          <a:prstGeom prst="rect">
            <a:avLst/>
          </a:prstGeom>
        </p:spPr>
        <p:txBody>
          <a:bodyPr vert="horz" lIns="91577" tIns="45789" rIns="91577" bIns="45789" rtlCol="0"/>
          <a:lstStyle>
            <a:lvl1pPr algn="l">
              <a:defRPr sz="1200"/>
            </a:lvl1pPr>
          </a:lstStyle>
          <a:p>
            <a:endParaRPr lang="el-GR"/>
          </a:p>
        </p:txBody>
      </p:sp>
      <p:sp>
        <p:nvSpPr>
          <p:cNvPr id="3" name="2 - Θέση ημερομηνίας"/>
          <p:cNvSpPr>
            <a:spLocks noGrp="1"/>
          </p:cNvSpPr>
          <p:nvPr>
            <p:ph type="dt" idx="1"/>
          </p:nvPr>
        </p:nvSpPr>
        <p:spPr>
          <a:xfrm>
            <a:off x="3854940" y="0"/>
            <a:ext cx="2949099" cy="497205"/>
          </a:xfrm>
          <a:prstGeom prst="rect">
            <a:avLst/>
          </a:prstGeom>
        </p:spPr>
        <p:txBody>
          <a:bodyPr vert="horz" lIns="91577" tIns="45789" rIns="91577" bIns="45789" rtlCol="0"/>
          <a:lstStyle>
            <a:lvl1pPr algn="r">
              <a:defRPr sz="1200"/>
            </a:lvl1pPr>
          </a:lstStyle>
          <a:p>
            <a:fld id="{2602AC0D-4754-4F16-845F-D42C2CFBF8A0}" type="datetimeFigureOut">
              <a:rPr lang="el-GR" smtClean="0"/>
              <a:pPr/>
              <a:t>10/11/2018</a:t>
            </a:fld>
            <a:endParaRPr lang="el-GR"/>
          </a:p>
        </p:txBody>
      </p:sp>
      <p:sp>
        <p:nvSpPr>
          <p:cNvPr id="4" name="3 - Θέση εικόνας διαφάνειας"/>
          <p:cNvSpPr>
            <a:spLocks noGrp="1" noRot="1" noChangeAspect="1"/>
          </p:cNvSpPr>
          <p:nvPr>
            <p:ph type="sldImg" idx="2"/>
          </p:nvPr>
        </p:nvSpPr>
        <p:spPr>
          <a:xfrm>
            <a:off x="917575" y="746125"/>
            <a:ext cx="4970463" cy="3729038"/>
          </a:xfrm>
          <a:prstGeom prst="rect">
            <a:avLst/>
          </a:prstGeom>
          <a:noFill/>
          <a:ln w="12700">
            <a:solidFill>
              <a:prstClr val="black"/>
            </a:solidFill>
          </a:ln>
        </p:spPr>
        <p:txBody>
          <a:bodyPr vert="horz" lIns="91577" tIns="45789" rIns="91577" bIns="45789" rtlCol="0" anchor="ctr"/>
          <a:lstStyle/>
          <a:p>
            <a:endParaRPr lang="el-GR"/>
          </a:p>
        </p:txBody>
      </p:sp>
      <p:sp>
        <p:nvSpPr>
          <p:cNvPr id="5" name="4 - Θέση σημειώσεων"/>
          <p:cNvSpPr>
            <a:spLocks noGrp="1"/>
          </p:cNvSpPr>
          <p:nvPr>
            <p:ph type="body" sz="quarter" idx="3"/>
          </p:nvPr>
        </p:nvSpPr>
        <p:spPr>
          <a:xfrm>
            <a:off x="680562" y="4723448"/>
            <a:ext cx="5444490" cy="4474845"/>
          </a:xfrm>
          <a:prstGeom prst="rect">
            <a:avLst/>
          </a:prstGeom>
        </p:spPr>
        <p:txBody>
          <a:bodyPr vert="horz" lIns="91577" tIns="45789" rIns="91577" bIns="45789"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9445169"/>
            <a:ext cx="2949099" cy="497205"/>
          </a:xfrm>
          <a:prstGeom prst="rect">
            <a:avLst/>
          </a:prstGeom>
        </p:spPr>
        <p:txBody>
          <a:bodyPr vert="horz" lIns="91577" tIns="45789" rIns="91577" bIns="45789"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4940" y="9445169"/>
            <a:ext cx="2949099" cy="497205"/>
          </a:xfrm>
          <a:prstGeom prst="rect">
            <a:avLst/>
          </a:prstGeom>
        </p:spPr>
        <p:txBody>
          <a:bodyPr vert="horz" lIns="91577" tIns="45789" rIns="91577" bIns="45789" rtlCol="0" anchor="b"/>
          <a:lstStyle>
            <a:lvl1pPr algn="r">
              <a:defRPr sz="1200"/>
            </a:lvl1pPr>
          </a:lstStyle>
          <a:p>
            <a:fld id="{D2A73454-8894-4994-AF8C-DE46F7C80E9C}" type="slidenum">
              <a:rPr lang="el-GR" smtClean="0"/>
              <a:pPr/>
              <a:t>‹#›</a:t>
            </a:fld>
            <a:endParaRPr lang="el-GR"/>
          </a:p>
        </p:txBody>
      </p:sp>
    </p:spTree>
    <p:extLst>
      <p:ext uri="{BB962C8B-B14F-4D97-AF65-F5344CB8AC3E}">
        <p14:creationId xmlns:p14="http://schemas.microsoft.com/office/powerpoint/2010/main" xmlns="" val="404196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a:xfrm>
            <a:off x="680561" y="4723448"/>
            <a:ext cx="5869187" cy="4474845"/>
          </a:xfrm>
        </p:spPr>
        <p:txBody>
          <a:bodyPr>
            <a:normAutofit fontScale="92500"/>
          </a:bodyPr>
          <a:lstStyle/>
          <a:p>
            <a:r>
              <a:rPr lang="el-GR" sz="1600" b="1" dirty="0" smtClean="0"/>
              <a:t>Σύμφωνα με τον ισχύοντα ΟΕΥ του Δήμου </a:t>
            </a:r>
            <a:r>
              <a:rPr lang="el-GR" sz="1600" b="1" dirty="0" err="1" smtClean="0"/>
              <a:t>Πατρέων</a:t>
            </a:r>
            <a:r>
              <a:rPr lang="el-GR" sz="1600" b="1" dirty="0" smtClean="0"/>
              <a:t> οι κυριότερες αρμοδιότητες του Τμήματος Περιβάλλοντος και Ενέργειας είναι οι εξής:</a:t>
            </a:r>
          </a:p>
          <a:p>
            <a:pPr>
              <a:buFont typeface="Wingdings" pitchFamily="2" charset="2"/>
              <a:buChar char="Ø"/>
            </a:pPr>
            <a:r>
              <a:rPr lang="el-GR" sz="1600" b="1" dirty="0" smtClean="0"/>
              <a:t>Το Τμήμα μας </a:t>
            </a:r>
          </a:p>
          <a:p>
            <a:pPr>
              <a:buFont typeface="Wingdings" pitchFamily="2" charset="2"/>
              <a:buChar char="Ø"/>
            </a:pPr>
            <a:r>
              <a:rPr lang="el-GR" sz="1600" dirty="0" smtClean="0">
                <a:latin typeface="Comic Sans MS" panose="030F0702030302020204" pitchFamily="66" charset="0"/>
              </a:rPr>
              <a:t>Σχεδιάζει, προγραμματίζει, εισηγείται και μεριμνά για την εφαρμογή πολιτικών, προγραμμάτων, δράσεων και μέτρων για την προστασία και αναβάθμιση του περιβάλλοντος στη περιοχή του Δήμου.</a:t>
            </a:r>
          </a:p>
          <a:p>
            <a:pPr>
              <a:buFont typeface="Wingdings" pitchFamily="2" charset="2"/>
              <a:buChar char="Ø"/>
            </a:pPr>
            <a:r>
              <a:rPr lang="el-GR" sz="1600" dirty="0" smtClean="0">
                <a:latin typeface="Comic Sans MS" panose="030F0702030302020204" pitchFamily="66" charset="0"/>
              </a:rPr>
              <a:t>Μεριμνά για την προστασία και διαχείριση των υδάτινων πόρων και την καταπολέμηση της ρύπανσης στην περιοχή του Δήμου.</a:t>
            </a:r>
          </a:p>
          <a:p>
            <a:pPr>
              <a:buFont typeface="Wingdings" pitchFamily="2" charset="2"/>
              <a:buChar char="Ø"/>
            </a:pPr>
            <a:r>
              <a:rPr lang="el-GR" sz="1600" dirty="0" smtClean="0">
                <a:latin typeface="Comic Sans MS" panose="030F0702030302020204" pitchFamily="66" charset="0"/>
              </a:rPr>
              <a:t>Μεριμνά για τη διαχείριση των χειμάρρων, τη λήψη των κατάλληλων μέτρων για την πρόληψη δυσμενών επιπτώσεων, σε συνεργασία με τις αρμόδιες Περιφερειακές και Κρατικές αρχές.</a:t>
            </a:r>
          </a:p>
          <a:p>
            <a:pPr>
              <a:buFont typeface="Wingdings" pitchFamily="2" charset="2"/>
              <a:buChar char="Ø"/>
            </a:pPr>
            <a:r>
              <a:rPr lang="el-GR" sz="1600" dirty="0" smtClean="0">
                <a:latin typeface="Comic Sans MS" panose="030F0702030302020204" pitchFamily="66" charset="0"/>
              </a:rPr>
              <a:t>Μεριμνά για την προστασία των ακτών της περιφέρειας του Δήμου σε συνεργασία με τις αρμόδιες Περιφερειακές και Κρατικές αρχές.</a:t>
            </a:r>
          </a:p>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a:t>
            </a:fld>
            <a:endParaRPr lang="el-GR"/>
          </a:p>
        </p:txBody>
      </p:sp>
    </p:spTree>
    <p:extLst>
      <p:ext uri="{BB962C8B-B14F-4D97-AF65-F5344CB8AC3E}">
        <p14:creationId xmlns:p14="http://schemas.microsoft.com/office/powerpoint/2010/main" xmlns="" val="931114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latin typeface="Comic Sans MS" panose="030F0702030302020204" pitchFamily="66" charset="0"/>
                <a:ea typeface="Times New Roman" panose="02020603050405020304" pitchFamily="18" charset="0"/>
                <a:cs typeface="Arial" panose="020B0604020202020204" pitchFamily="34" charset="0"/>
              </a:rPr>
              <a:t>Σύμφωνα με την ΚΥΑ 146896/2014 όσοι κάνουν χρήση ύδατος από γεωτρήσεις, πηγάδια, πηγές, ποτάμια, λίμνες, παράκτια και μεταβατικά ύδατα ή ενδιαφέρονται για εκτέλεση νέου έργου υδροληψίας οφείλουν να έχουν άδεια χρήσης ή εκτέλεσης</a:t>
            </a:r>
            <a:endParaRPr lang="el-GR" sz="1600"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10</a:t>
            </a:fld>
            <a:endParaRPr lang="el-GR"/>
          </a:p>
        </p:txBody>
      </p:sp>
    </p:spTree>
    <p:extLst>
      <p:ext uri="{BB962C8B-B14F-4D97-AF65-F5344CB8AC3E}">
        <p14:creationId xmlns:p14="http://schemas.microsoft.com/office/powerpoint/2010/main" xmlns="" val="3059492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latin typeface="Comic Sans MS" panose="030F0702030302020204" pitchFamily="66" charset="0"/>
                <a:ea typeface="Times New Roman" panose="02020603050405020304" pitchFamily="18" charset="0"/>
                <a:cs typeface="Arial" panose="020B0604020202020204" pitchFamily="34" charset="0"/>
              </a:rPr>
              <a:t>Οι χρήσεις ύδατος για τις οποίες απαιτείται η έκδοση άδειας χρήσης είναι κυρίως η ύδρευση, η αγροτική χρήση, η βιομηχανική χρήση, η ενεργειακή χρήση και η χρήση για αναψυχή. Οι ανωτέρω χρήσεις μπορεί να αφορούν σε επιφανειακά ή υπόγεια ύδατα, τόσο ως απλές χρήσεις όσο και όταν έπονται έργου αξιοποίησης υδατικών πόρων</a:t>
            </a:r>
            <a:endParaRPr lang="el-GR" sz="1600"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11</a:t>
            </a:fld>
            <a:endParaRPr lang="el-GR"/>
          </a:p>
        </p:txBody>
      </p:sp>
    </p:spTree>
    <p:extLst>
      <p:ext uri="{BB962C8B-B14F-4D97-AF65-F5344CB8AC3E}">
        <p14:creationId xmlns:p14="http://schemas.microsoft.com/office/powerpoint/2010/main" xmlns="" val="281924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Autofit/>
          </a:bodyPr>
          <a:lstStyle/>
          <a:p>
            <a:r>
              <a:rPr lang="el-GR" sz="1600" dirty="0" smtClean="0">
                <a:latin typeface="Comic Sans MS" panose="030F0702030302020204" pitchFamily="66" charset="0"/>
                <a:ea typeface="Times New Roman" panose="02020603050405020304" pitchFamily="18" charset="0"/>
                <a:cs typeface="Arial" panose="020B0604020202020204" pitchFamily="34" charset="0"/>
              </a:rPr>
              <a:t>Για την έκδοση της απαιτούμενης άδειας χρήσης/εκτέλεσης οι ενδιαφερόμενοι υποβάλλουν αίτηση και δικαιολογητικά στο Τμήμα </a:t>
            </a:r>
            <a:r>
              <a:rPr lang="el-GR" sz="1600" dirty="0" err="1" smtClean="0">
                <a:latin typeface="Comic Sans MS" panose="030F0702030302020204" pitchFamily="66" charset="0"/>
                <a:ea typeface="Times New Roman" panose="02020603050405020304" pitchFamily="18" charset="0"/>
                <a:cs typeface="Arial" panose="020B0604020202020204" pitchFamily="34" charset="0"/>
              </a:rPr>
              <a:t>Περ</a:t>
            </a:r>
            <a:r>
              <a:rPr lang="el-GR" sz="1600" dirty="0" smtClean="0">
                <a:latin typeface="Comic Sans MS" panose="030F0702030302020204" pitchFamily="66" charset="0"/>
                <a:ea typeface="Times New Roman" panose="02020603050405020304" pitchFamily="18" charset="0"/>
                <a:cs typeface="Arial" panose="020B0604020202020204" pitchFamily="34" charset="0"/>
              </a:rPr>
              <a:t>/ντος και Ενέργειας της Δ/</a:t>
            </a:r>
            <a:r>
              <a:rPr lang="el-GR" sz="1600" dirty="0" err="1" smtClean="0">
                <a:latin typeface="Comic Sans MS" panose="030F0702030302020204" pitchFamily="66" charset="0"/>
                <a:ea typeface="Times New Roman" panose="02020603050405020304" pitchFamily="18" charset="0"/>
                <a:cs typeface="Arial" panose="020B0604020202020204" pitchFamily="34" charset="0"/>
              </a:rPr>
              <a:t>νσης</a:t>
            </a:r>
            <a:r>
              <a:rPr lang="el-GR" sz="1600" dirty="0" err="1" smtClean="0">
                <a:latin typeface="Comic Sans MS" panose="030F0702030302020204" pitchFamily="66" charset="0"/>
                <a:ea typeface="Times New Roman" panose="02020603050405020304" pitchFamily="18" charset="0"/>
              </a:rPr>
              <a:t> Περ</a:t>
            </a:r>
            <a:r>
              <a:rPr lang="el-GR" sz="1600" dirty="0" smtClean="0">
                <a:latin typeface="Comic Sans MS" panose="030F0702030302020204" pitchFamily="66" charset="0"/>
                <a:ea typeface="Times New Roman" panose="02020603050405020304" pitchFamily="18" charset="0"/>
              </a:rPr>
              <a:t>/ντος, Ενέργειας και Πρασίνου</a:t>
            </a:r>
            <a:r>
              <a:rPr lang="el-GR" sz="1600" dirty="0" smtClean="0">
                <a:latin typeface="Comic Sans MS" panose="030F0702030302020204" pitchFamily="66" charset="0"/>
                <a:ea typeface="Times New Roman" panose="02020603050405020304" pitchFamily="18" charset="0"/>
                <a:cs typeface="Arial" panose="020B0604020202020204" pitchFamily="34" charset="0"/>
              </a:rPr>
              <a:t>. Οι φάκελοι μετά τον έλεγχο τυπικής πληρότητας αποστέλλονται μαζί με μια έκθεση στην αρμόδια </a:t>
            </a:r>
            <a:r>
              <a:rPr lang="el-GR" sz="1600" dirty="0" err="1" smtClean="0">
                <a:latin typeface="Comic Sans MS" panose="030F0702030302020204" pitchFamily="66" charset="0"/>
                <a:ea typeface="Times New Roman" panose="02020603050405020304" pitchFamily="18" charset="0"/>
                <a:cs typeface="Arial" panose="020B0604020202020204" pitchFamily="34" charset="0"/>
              </a:rPr>
              <a:t>αδειοδοτούσα</a:t>
            </a:r>
            <a:r>
              <a:rPr lang="el-GR" sz="1600" dirty="0" smtClean="0">
                <a:latin typeface="Comic Sans MS" panose="030F0702030302020204" pitchFamily="66" charset="0"/>
                <a:ea typeface="Times New Roman" panose="02020603050405020304" pitchFamily="18" charset="0"/>
                <a:cs typeface="Arial" panose="020B0604020202020204" pitchFamily="34" charset="0"/>
              </a:rPr>
              <a:t> αρχή που είναι η Διεύθυνση Υδάτων της Αποκεντρωμένης Διοίκησης.</a:t>
            </a:r>
          </a:p>
          <a:p>
            <a:r>
              <a:rPr lang="el-GR" sz="1600" dirty="0" smtClean="0">
                <a:latin typeface="Comic Sans MS" panose="030F0702030302020204" pitchFamily="66" charset="0"/>
                <a:cs typeface="Arial" panose="020B0604020202020204" pitchFamily="34" charset="0"/>
              </a:rPr>
              <a:t>Η αρμοδιότητα αυτή πέρασε στο Δήμο από την Περιφέρεια και περιλαμβάνει την υποδοχή  και τον έλεγχο των φακέλων, την παροχή συμβουλών και υποδείξεων προς τους πολίτες, τη διενέργεια αυτοψιών και επί τόπου ελέγχων και τη διαβίβαση των φακέλων στην αρμόδια Δ/</a:t>
            </a:r>
            <a:r>
              <a:rPr lang="el-GR" sz="1600" dirty="0" err="1" smtClean="0">
                <a:latin typeface="Comic Sans MS" panose="030F0702030302020204" pitchFamily="66" charset="0"/>
                <a:cs typeface="Arial" panose="020B0604020202020204" pitchFamily="34" charset="0"/>
              </a:rPr>
              <a:t>νση </a:t>
            </a:r>
            <a:r>
              <a:rPr lang="el-GR" sz="1600" dirty="0" smtClean="0">
                <a:latin typeface="Comic Sans MS" panose="030F0702030302020204" pitchFamily="66" charset="0"/>
                <a:cs typeface="Arial" panose="020B0604020202020204" pitchFamily="34" charset="0"/>
              </a:rPr>
              <a:t>Υδάτων της Αποκεντρωμένης  Διοίκησης. </a:t>
            </a:r>
          </a:p>
          <a:p>
            <a:r>
              <a:rPr lang="el-GR" sz="1600" dirty="0" smtClean="0">
                <a:latin typeface="Comic Sans MS" panose="030F0702030302020204" pitchFamily="66" charset="0"/>
                <a:cs typeface="Arial" panose="020B0604020202020204" pitchFamily="34" charset="0"/>
              </a:rPr>
              <a:t>Στην συνέχεια και όταν τεθούν οι σχετικές προθεσμίες από την ΔΕΗ για την παροχή</a:t>
            </a:r>
            <a:r>
              <a:rPr lang="el-GR" sz="1600" baseline="0" dirty="0" smtClean="0">
                <a:latin typeface="Comic Sans MS" panose="030F0702030302020204" pitchFamily="66" charset="0"/>
                <a:cs typeface="Arial" panose="020B0604020202020204" pitchFamily="34" charset="0"/>
              </a:rPr>
              <a:t> αγροτικού ρεύματος </a:t>
            </a:r>
            <a:r>
              <a:rPr lang="el-GR" sz="1600" dirty="0" smtClean="0">
                <a:latin typeface="Comic Sans MS" panose="030F0702030302020204" pitchFamily="66" charset="0"/>
                <a:cs typeface="Arial" panose="020B0604020202020204" pitchFamily="34" charset="0"/>
              </a:rPr>
              <a:t>γίνεται μετά από την κατάθεση των σχετικών αιτήσεων από</a:t>
            </a:r>
            <a:r>
              <a:rPr lang="el-GR" sz="1600" baseline="0" dirty="0" smtClean="0">
                <a:latin typeface="Comic Sans MS" panose="030F0702030302020204" pitchFamily="66" charset="0"/>
                <a:cs typeface="Arial" panose="020B0604020202020204" pitchFamily="34" charset="0"/>
              </a:rPr>
              <a:t> τους ενδιαφερόμενους</a:t>
            </a:r>
            <a:r>
              <a:rPr lang="el-GR" sz="1600" dirty="0" smtClean="0">
                <a:latin typeface="Comic Sans MS" panose="030F0702030302020204" pitchFamily="66" charset="0"/>
                <a:cs typeface="Arial" panose="020B0604020202020204" pitchFamily="34" charset="0"/>
              </a:rPr>
              <a:t> η έκδοση των βεβαιώσεων υποβολής των φακέλων</a:t>
            </a:r>
            <a:endParaRPr lang="el-GR" sz="1600"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12</a:t>
            </a:fld>
            <a:endParaRPr lang="el-GR"/>
          </a:p>
        </p:txBody>
      </p:sp>
    </p:spTree>
    <p:extLst>
      <p:ext uri="{BB962C8B-B14F-4D97-AF65-F5344CB8AC3E}">
        <p14:creationId xmlns:p14="http://schemas.microsoft.com/office/powerpoint/2010/main" xmlns="" val="195251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pPr defTabSz="915772"/>
            <a:r>
              <a:rPr lang="el-GR" sz="1600" dirty="0" smtClean="0"/>
              <a:t>ΠΛΑΤΑΝΟΔΑΣΟΣ  ΣΤΙΣ ΕΚΒΟΛΕΣ ΠΟΤΑΜΟΥ ΧΑΡΑΔΡΟΥ, περιοχή «ΔΑΦΝΕΣ»</a:t>
            </a:r>
          </a:p>
          <a:p>
            <a:pPr defTabSz="915772"/>
            <a:r>
              <a:rPr lang="el-GR" sz="1600" dirty="0" smtClean="0">
                <a:latin typeface="Comic Sans MS" panose="030F0702030302020204" pitchFamily="66" charset="0"/>
              </a:rPr>
              <a:t>Ο χώρος του </a:t>
            </a:r>
            <a:r>
              <a:rPr lang="el-GR" sz="1600" dirty="0" err="1" smtClean="0">
                <a:latin typeface="Comic Sans MS" panose="030F0702030302020204" pitchFamily="66" charset="0"/>
              </a:rPr>
              <a:t>Πλατανόδασους</a:t>
            </a:r>
            <a:r>
              <a:rPr lang="el-GR" sz="1600" dirty="0" smtClean="0">
                <a:latin typeface="Comic Sans MS" panose="030F0702030302020204" pitchFamily="66" charset="0"/>
              </a:rPr>
              <a:t>, στις εκβολές του </a:t>
            </a:r>
            <a:r>
              <a:rPr lang="el-GR" sz="1600" dirty="0" err="1" smtClean="0">
                <a:latin typeface="Comic Sans MS" panose="030F0702030302020204" pitchFamily="66" charset="0"/>
              </a:rPr>
              <a:t>ποταμοχείμαρρου</a:t>
            </a:r>
            <a:r>
              <a:rPr lang="el-GR" sz="1600" dirty="0" smtClean="0">
                <a:latin typeface="Comic Sans MS" panose="030F0702030302020204" pitchFamily="66" charset="0"/>
              </a:rPr>
              <a:t> </a:t>
            </a:r>
            <a:r>
              <a:rPr lang="el-GR" sz="1600" dirty="0" err="1" smtClean="0">
                <a:latin typeface="Comic Sans MS" panose="030F0702030302020204" pitchFamily="66" charset="0"/>
              </a:rPr>
              <a:t>Χαράδρου</a:t>
            </a:r>
            <a:r>
              <a:rPr lang="el-GR" sz="1600" dirty="0" smtClean="0">
                <a:latin typeface="Comic Sans MS" panose="030F0702030302020204" pitchFamily="66" charset="0"/>
              </a:rPr>
              <a:t>, στη περιοχή Δάφνες Πατρών, εκτός του ότι αποτελεί μια εκτεταμένη αδόμητη έκταση, στην ευρύτερη περιοχή </a:t>
            </a:r>
            <a:r>
              <a:rPr lang="el-GR" sz="1600" dirty="0" err="1" smtClean="0">
                <a:latin typeface="Comic Sans MS" panose="030F0702030302020204" pitchFamily="66" charset="0"/>
              </a:rPr>
              <a:t>Μποζαϊτίκων</a:t>
            </a:r>
            <a:r>
              <a:rPr lang="el-GR" sz="1600" dirty="0" smtClean="0">
                <a:latin typeface="Comic Sans MS" panose="030F0702030302020204" pitchFamily="66" charset="0"/>
              </a:rPr>
              <a:t> – </a:t>
            </a:r>
            <a:r>
              <a:rPr lang="el-GR" sz="1600" dirty="0" err="1" smtClean="0">
                <a:latin typeface="Comic Sans MS" panose="030F0702030302020204" pitchFamily="66" charset="0"/>
              </a:rPr>
              <a:t>Καστελλόκαμπου</a:t>
            </a:r>
            <a:r>
              <a:rPr lang="el-GR" sz="1600" dirty="0" smtClean="0">
                <a:latin typeface="Comic Sans MS" panose="030F0702030302020204" pitchFamily="66" charset="0"/>
              </a:rPr>
              <a:t>, αποτελεί ένα σπάνιο υπολειμματικό οικοσύστημα, παραποτάμιου Μεσογειακού δάσους, τα οποία πλέον δεν συναντώνται στη χώρα μας και ιδιαίτερα κοντά σε μεγάλα αστικά κέντρα όπως η πόλη μας.</a:t>
            </a:r>
            <a:endParaRPr lang="el-GR" sz="1600"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13</a:t>
            </a:fld>
            <a:endParaRPr lang="el-GR"/>
          </a:p>
        </p:txBody>
      </p:sp>
    </p:spTree>
    <p:extLst>
      <p:ext uri="{BB962C8B-B14F-4D97-AF65-F5344CB8AC3E}">
        <p14:creationId xmlns:p14="http://schemas.microsoft.com/office/powerpoint/2010/main" xmlns="" val="2191841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r>
              <a:rPr lang="el-GR" sz="1600" dirty="0" smtClean="0">
                <a:solidFill>
                  <a:srgbClr val="222222"/>
                </a:solidFill>
                <a:latin typeface="Comic Sans MS" panose="030F0702030302020204" pitchFamily="66" charset="0"/>
                <a:ea typeface="Times New Roman" panose="02020603050405020304" pitchFamily="18" charset="0"/>
              </a:rPr>
              <a:t>Με την υπ. αριθμ.2414/18-06-2018 απόφαση του Δημάρχου </a:t>
            </a:r>
            <a:r>
              <a:rPr lang="el-GR" sz="1600" dirty="0" err="1" smtClean="0">
                <a:solidFill>
                  <a:srgbClr val="222222"/>
                </a:solidFill>
                <a:latin typeface="Comic Sans MS" panose="030F0702030302020204" pitchFamily="66" charset="0"/>
                <a:ea typeface="Times New Roman" panose="02020603050405020304" pitchFamily="18" charset="0"/>
              </a:rPr>
              <a:t>Πατρέων</a:t>
            </a:r>
            <a:r>
              <a:rPr lang="el-GR" sz="1600" dirty="0" smtClean="0">
                <a:solidFill>
                  <a:srgbClr val="222222"/>
                </a:solidFill>
                <a:latin typeface="Comic Sans MS" panose="030F0702030302020204" pitchFamily="66" charset="0"/>
                <a:ea typeface="Times New Roman" panose="02020603050405020304" pitchFamily="18" charset="0"/>
              </a:rPr>
              <a:t>, αποφασίστηκε η σύσταση ομάδας έργου για την εκπόνηση της  Μελέτης – Σχεδίου «Προστασίας, ήπιας ανάδειξης και διακίνησης των επισκεπτών» του  τμήματος  του  χώρου του </a:t>
            </a:r>
            <a:r>
              <a:rPr lang="el-GR" sz="1600" dirty="0" err="1" smtClean="0">
                <a:solidFill>
                  <a:srgbClr val="222222"/>
                </a:solidFill>
                <a:latin typeface="Comic Sans MS" panose="030F0702030302020204" pitchFamily="66" charset="0"/>
                <a:ea typeface="Times New Roman" panose="02020603050405020304" pitchFamily="18" charset="0"/>
              </a:rPr>
              <a:t>Πλατανόδασους</a:t>
            </a:r>
            <a:r>
              <a:rPr lang="el-GR" sz="1600" dirty="0" smtClean="0">
                <a:solidFill>
                  <a:srgbClr val="222222"/>
                </a:solidFill>
                <a:latin typeface="Comic Sans MS" panose="030F0702030302020204" pitchFamily="66" charset="0"/>
                <a:ea typeface="Times New Roman" panose="02020603050405020304" pitchFamily="18" charset="0"/>
              </a:rPr>
              <a:t>, με χαρακτηριστικά φυσικού </a:t>
            </a:r>
            <a:r>
              <a:rPr lang="el-GR" sz="1600" dirty="0" err="1" smtClean="0">
                <a:solidFill>
                  <a:srgbClr val="222222"/>
                </a:solidFill>
                <a:latin typeface="Comic Sans MS" panose="030F0702030302020204" pitchFamily="66" charset="0"/>
                <a:ea typeface="Times New Roman" panose="02020603050405020304" pitchFamily="18" charset="0"/>
              </a:rPr>
              <a:t>οικοσυτήματος</a:t>
            </a:r>
            <a:r>
              <a:rPr lang="el-GR" sz="1600" dirty="0" smtClean="0">
                <a:solidFill>
                  <a:srgbClr val="222222"/>
                </a:solidFill>
                <a:latin typeface="Comic Sans MS" panose="030F0702030302020204" pitchFamily="66" charset="0"/>
                <a:ea typeface="Times New Roman" panose="02020603050405020304" pitchFamily="18" charset="0"/>
              </a:rPr>
              <a:t>», στην οποία συμμετέχουν </a:t>
            </a:r>
            <a:r>
              <a:rPr lang="el-GR" sz="1600" dirty="0" smtClean="0">
                <a:solidFill>
                  <a:srgbClr val="222222"/>
                </a:solidFill>
                <a:latin typeface="Comic Sans MS" panose="030F0702030302020204" pitchFamily="66" charset="0"/>
                <a:ea typeface="Times New Roman" panose="02020603050405020304" pitchFamily="18" charset="0"/>
              </a:rPr>
              <a:t> </a:t>
            </a:r>
            <a:r>
              <a:rPr lang="el-GR" sz="1600" dirty="0" smtClean="0">
                <a:solidFill>
                  <a:srgbClr val="222222"/>
                </a:solidFill>
                <a:latin typeface="Comic Sans MS" panose="030F0702030302020204" pitchFamily="66" charset="0"/>
                <a:ea typeface="Times New Roman" panose="02020603050405020304" pitchFamily="18" charset="0"/>
              </a:rPr>
              <a:t>υπάλληλοι του Τμήματός </a:t>
            </a:r>
            <a:r>
              <a:rPr lang="el-GR" sz="1600" dirty="0" smtClean="0">
                <a:solidFill>
                  <a:srgbClr val="222222"/>
                </a:solidFill>
                <a:latin typeface="Comic Sans MS" panose="030F0702030302020204" pitchFamily="66" charset="0"/>
                <a:ea typeface="Times New Roman" panose="02020603050405020304" pitchFamily="18" charset="0"/>
              </a:rPr>
              <a:t>μας.</a:t>
            </a:r>
            <a:r>
              <a:rPr lang="el-GR" sz="1600" baseline="0" dirty="0" smtClean="0">
                <a:solidFill>
                  <a:srgbClr val="222222"/>
                </a:solidFill>
                <a:latin typeface="Comic Sans MS" panose="030F0702030302020204" pitchFamily="66" charset="0"/>
                <a:ea typeface="Times New Roman" panose="02020603050405020304" pitchFamily="18" charset="0"/>
              </a:rPr>
              <a:t> Στην παρούσα φάση βρισκόμαστε στο στάδιο της σύνταξης </a:t>
            </a:r>
            <a:r>
              <a:rPr lang="el-GR" sz="1600" dirty="0" smtClean="0">
                <a:solidFill>
                  <a:srgbClr val="222222"/>
                </a:solidFill>
                <a:latin typeface="Comic Sans MS" panose="030F0702030302020204" pitchFamily="66" charset="0"/>
                <a:ea typeface="Times New Roman" panose="02020603050405020304" pitchFamily="18" charset="0"/>
              </a:rPr>
              <a:t>της </a:t>
            </a:r>
            <a:r>
              <a:rPr lang="el-GR" sz="1600" dirty="0" smtClean="0">
                <a:solidFill>
                  <a:srgbClr val="222222"/>
                </a:solidFill>
                <a:latin typeface="Comic Sans MS" panose="030F0702030302020204" pitchFamily="66" charset="0"/>
                <a:ea typeface="Times New Roman" panose="02020603050405020304" pitchFamily="18" charset="0"/>
              </a:rPr>
              <a:t>μελέτης, με την οποία θα προχωρήσει η διαδικασία ανάδειξης και αξιοποίησης του </a:t>
            </a:r>
            <a:r>
              <a:rPr lang="el-GR" sz="1600" dirty="0" err="1" smtClean="0">
                <a:solidFill>
                  <a:srgbClr val="222222"/>
                </a:solidFill>
                <a:latin typeface="Comic Sans MS" panose="030F0702030302020204" pitchFamily="66" charset="0"/>
                <a:ea typeface="Times New Roman" panose="02020603050405020304" pitchFamily="18" charset="0"/>
              </a:rPr>
              <a:t>Πλατανοδάσους</a:t>
            </a:r>
            <a:r>
              <a:rPr lang="el-GR" sz="1600" dirty="0" smtClean="0">
                <a:solidFill>
                  <a:srgbClr val="222222"/>
                </a:solidFill>
                <a:latin typeface="Comic Sans MS" panose="030F0702030302020204" pitchFamily="66" charset="0"/>
                <a:ea typeface="Times New Roman" panose="02020603050405020304" pitchFamily="18" charset="0"/>
              </a:rPr>
              <a:t> , μετά τις πρώτες  σχετικά</a:t>
            </a:r>
            <a:r>
              <a:rPr lang="el-GR" sz="1600" baseline="0" dirty="0" smtClean="0">
                <a:solidFill>
                  <a:srgbClr val="222222"/>
                </a:solidFill>
                <a:latin typeface="Comic Sans MS" panose="030F0702030302020204" pitchFamily="66" charset="0"/>
                <a:ea typeface="Times New Roman" panose="02020603050405020304" pitchFamily="18" charset="0"/>
              </a:rPr>
              <a:t> βιαστικές και </a:t>
            </a:r>
            <a:r>
              <a:rPr lang="el-GR" sz="1600" dirty="0" smtClean="0">
                <a:solidFill>
                  <a:srgbClr val="222222"/>
                </a:solidFill>
                <a:latin typeface="Comic Sans MS" panose="030F0702030302020204" pitchFamily="66" charset="0"/>
                <a:ea typeface="Times New Roman" panose="02020603050405020304" pitchFamily="18" charset="0"/>
              </a:rPr>
              <a:t>άστοχες παρεμβάσεις.</a:t>
            </a:r>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14</a:t>
            </a:fld>
            <a:endParaRPr lang="el-GR"/>
          </a:p>
        </p:txBody>
      </p:sp>
    </p:spTree>
    <p:extLst>
      <p:ext uri="{BB962C8B-B14F-4D97-AF65-F5344CB8AC3E}">
        <p14:creationId xmlns:p14="http://schemas.microsoft.com/office/powerpoint/2010/main" xmlns="" val="3560646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r>
              <a:rPr lang="el-GR" sz="1600" dirty="0" smtClean="0">
                <a:latin typeface="Comic Sans MS" panose="030F0702030302020204" pitchFamily="66" charset="0"/>
                <a:ea typeface="Times New Roman" panose="02020603050405020304" pitchFamily="18" charset="0"/>
                <a:cs typeface="MyriadPro-Regular"/>
              </a:rPr>
              <a:t>Το γενικό πλαίσιο του σχεδίου διαχείρισης είναι η οριοθέτηση της έκτασης, σε σχέση με εκτάσεις άλλης χρήσης (π.χ. η έκταση αστικού χαρακτήρα με παιδική χαρά και καθιστικά που έχει διαμορφωθεί στη έκταση προς τη παραλία) και η χάραξη – οριοθέτηση  μονοπατιών υπαίθριας αναψυχής, δηλαδή οργανωμένες υπαίθριες περιπατητικές διαδρομές, με συγκεκριμένο σκοπό και καθορισμένη αφετηρία και τέρμα, οι οποίες είναι ανοιχτές για ελεύθερη χρήση από το κοινό, φέρουν κατάλληλη σήμανση και βρίσκονται υπό συστηματική διαχείριση</a:t>
            </a:r>
            <a:endParaRPr lang="el-GR" sz="1600"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15</a:t>
            </a:fld>
            <a:endParaRPr lang="el-GR"/>
          </a:p>
        </p:txBody>
      </p:sp>
    </p:spTree>
    <p:extLst>
      <p:ext uri="{BB962C8B-B14F-4D97-AF65-F5344CB8AC3E}">
        <p14:creationId xmlns:p14="http://schemas.microsoft.com/office/powerpoint/2010/main" xmlns="" val="1419774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dirty="0" smtClean="0"/>
              <a:t>ΠΕΡΙΒΑΛΛΟΝΤΙΚΗ ΑΔΕΙΟΔΟΤΗΣΗ ΕΡΓΩΝ &amp; ΔΡΑΣΤΗΡΙΟΤΗΤΩΝ </a:t>
            </a:r>
          </a:p>
          <a:p>
            <a:pPr marL="343414" indent="-343414">
              <a:buFont typeface="Wingdings" panose="05000000000000000000" pitchFamily="2" charset="2"/>
              <a:buChar char="Ø"/>
            </a:pPr>
            <a:r>
              <a:rPr lang="el-GR" sz="1600" dirty="0" smtClean="0">
                <a:latin typeface="Arial" panose="020B0604020202020204" pitchFamily="34" charset="0"/>
              </a:rPr>
              <a:t>Το Τμήμα έχει την ευθύνη της Περιβαλλοντικής </a:t>
            </a:r>
            <a:r>
              <a:rPr lang="el-GR" sz="1600" dirty="0" err="1" smtClean="0">
                <a:latin typeface="Arial" panose="020B0604020202020204" pitchFamily="34" charset="0"/>
              </a:rPr>
              <a:t>Αδειοδότησης</a:t>
            </a:r>
            <a:r>
              <a:rPr lang="el-GR" sz="1600" dirty="0" smtClean="0">
                <a:latin typeface="Arial" panose="020B0604020202020204" pitchFamily="34" charset="0"/>
              </a:rPr>
              <a:t> (Π.Α.)  των έργων που εκτελούνται από τον Δήμο </a:t>
            </a:r>
            <a:r>
              <a:rPr lang="el-GR" sz="1600" dirty="0" err="1" smtClean="0">
                <a:latin typeface="Arial" panose="020B0604020202020204" pitchFamily="34" charset="0"/>
              </a:rPr>
              <a:t>Πατρέων</a:t>
            </a:r>
            <a:r>
              <a:rPr lang="el-GR" sz="1600" dirty="0" smtClean="0">
                <a:latin typeface="Arial" panose="020B0604020202020204" pitchFamily="34" charset="0"/>
              </a:rPr>
              <a:t>.</a:t>
            </a:r>
          </a:p>
          <a:p>
            <a:pPr marL="343414" indent="-343414">
              <a:buFont typeface="Wingdings" panose="05000000000000000000" pitchFamily="2" charset="2"/>
              <a:buChar char="Ø"/>
            </a:pPr>
            <a:r>
              <a:rPr lang="el-GR" sz="1600" dirty="0" smtClean="0">
                <a:latin typeface="Arial" panose="020B0604020202020204" pitchFamily="34" charset="0"/>
              </a:rPr>
              <a:t>Η διαδικασία αυτή περιλαμβάνει τη σύνταξη και υποβολή των φακέλων στην αρμόδια υπηρεσία και την επιμέλεια για την ολοκλήρωση της διαδικασίας για τη Π.Α.  για την  εκτέλεση  των έργων αλλά  και για την υποβολή προτάσεων χρηματοδότησης π.χ. ανάπλαση, αποθήκες ΑΣΟ, εργοστάσιο τέχνης, παλαιά σφαγεία </a:t>
            </a:r>
            <a:r>
              <a:rPr lang="el-GR" sz="1600" dirty="0" err="1" smtClean="0">
                <a:latin typeface="Arial" panose="020B0604020202020204" pitchFamily="34" charset="0"/>
              </a:rPr>
              <a:t>κ.λ.π</a:t>
            </a:r>
            <a:r>
              <a:rPr lang="el-GR" sz="1600" dirty="0" smtClean="0">
                <a:latin typeface="Arial" panose="020B0604020202020204" pitchFamily="34" charset="0"/>
              </a:rPr>
              <a:t>.</a:t>
            </a: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16</a:t>
            </a:fld>
            <a:endParaRPr lang="el-GR"/>
          </a:p>
        </p:txBody>
      </p:sp>
    </p:spTree>
    <p:extLst>
      <p:ext uri="{BB962C8B-B14F-4D97-AF65-F5344CB8AC3E}">
        <p14:creationId xmlns:p14="http://schemas.microsoft.com/office/powerpoint/2010/main" xmlns="" val="2116177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dirty="0" smtClean="0"/>
              <a:t>Όσον</a:t>
            </a:r>
            <a:r>
              <a:rPr lang="el-GR" sz="1600" baseline="0" dirty="0" smtClean="0"/>
              <a:t> αφορά στην </a:t>
            </a:r>
            <a:r>
              <a:rPr lang="el-GR" sz="1600" baseline="0" dirty="0" err="1" smtClean="0"/>
              <a:t>Περ</a:t>
            </a:r>
            <a:r>
              <a:rPr lang="el-GR" sz="1600" baseline="0" dirty="0" smtClean="0"/>
              <a:t>/</a:t>
            </a:r>
            <a:r>
              <a:rPr lang="el-GR" sz="1600" baseline="0" dirty="0" err="1" smtClean="0"/>
              <a:t>κή</a:t>
            </a:r>
            <a:r>
              <a:rPr lang="el-GR" sz="1600" baseline="0" dirty="0" smtClean="0"/>
              <a:t> </a:t>
            </a:r>
            <a:r>
              <a:rPr lang="el-GR" sz="1600" baseline="0" dirty="0" err="1" smtClean="0"/>
              <a:t>Αδειοδότηση</a:t>
            </a:r>
            <a:r>
              <a:rPr lang="el-GR" sz="1600" baseline="0" dirty="0" smtClean="0"/>
              <a:t> των ιδιωτικών έργων τ</a:t>
            </a:r>
            <a:r>
              <a:rPr lang="el-GR" sz="1600" dirty="0" smtClean="0"/>
              <a:t>ο Τμήμα μας μετά από την μελέτη των σχετικών φακέλων, συντάσσει τις  εισηγήσεις επί των Μ.Π.Ε. των ιδιωτικών έργων που εκτελούνται εντός των ορίων του Δήμου </a:t>
            </a:r>
            <a:r>
              <a:rPr lang="el-GR" sz="1600" dirty="0" err="1" smtClean="0"/>
              <a:t>Πατρέων</a:t>
            </a:r>
            <a:r>
              <a:rPr lang="el-GR" sz="1600" dirty="0" smtClean="0"/>
              <a:t>, προκειμένου να εκδοθεί σχετική απόφαση από την επιτροπή ποιότητας ζωής και το Δημοτικό Συμβούλιο, στα πλαίσια της συμμετοχής στη διαδικασία  της διαβούλευσης για τη περιβαλλοντική </a:t>
            </a:r>
            <a:r>
              <a:rPr lang="el-GR" sz="1600" dirty="0" err="1" smtClean="0"/>
              <a:t>αδειοδότηση</a:t>
            </a:r>
            <a:r>
              <a:rPr lang="el-GR" sz="1600" dirty="0" smtClean="0"/>
              <a:t>.</a:t>
            </a: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17</a:t>
            </a:fld>
            <a:endParaRPr lang="el-GR"/>
          </a:p>
        </p:txBody>
      </p:sp>
    </p:spTree>
    <p:extLst>
      <p:ext uri="{BB962C8B-B14F-4D97-AF65-F5344CB8AC3E}">
        <p14:creationId xmlns:p14="http://schemas.microsoft.com/office/powerpoint/2010/main" xmlns="" val="298992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15772"/>
            <a:r>
              <a:rPr lang="el-GR" sz="1600" dirty="0" smtClean="0"/>
              <a:t>Στα θέματα σχετικά με την ΠΡΟΣΤΑΣΙΑ  ΤΟΥ ΠΕΡΙΒΑΛΛΟΝΤΟΣ οι ενέργειες του Τμήματός μας έχουν να κάνουν κυρίως με την:</a:t>
            </a:r>
          </a:p>
          <a:p>
            <a:pPr marL="286179" indent="-286179" algn="just" defTabSz="915772">
              <a:spcBef>
                <a:spcPts val="1803"/>
              </a:spcBef>
              <a:spcAft>
                <a:spcPts val="1202"/>
              </a:spcAft>
              <a:buFont typeface="Wingdings" panose="05000000000000000000" pitchFamily="2" charset="2"/>
              <a:buChar char="Ø"/>
            </a:pPr>
            <a:r>
              <a:rPr lang="el-GR" sz="1600" dirty="0" smtClean="0">
                <a:solidFill>
                  <a:prstClr val="black"/>
                </a:solidFill>
                <a:latin typeface="Arial" panose="020B0604020202020204" pitchFamily="34" charset="0"/>
              </a:rPr>
              <a:t>Επικοινωνία με πολίτες, φορείς και υπηρεσίες και διεκπεραίωση αλληλογραφίας για περιβαλλοντικά θέματα.</a:t>
            </a:r>
          </a:p>
          <a:p>
            <a:pPr marL="286179" indent="-286179" algn="just" defTabSz="915772">
              <a:spcAft>
                <a:spcPts val="1202"/>
              </a:spcAft>
              <a:buFont typeface="Wingdings" panose="05000000000000000000" pitchFamily="2" charset="2"/>
              <a:buChar char="Ø"/>
            </a:pPr>
            <a:r>
              <a:rPr lang="el-GR" sz="1600" dirty="0" smtClean="0">
                <a:solidFill>
                  <a:prstClr val="black"/>
                </a:solidFill>
                <a:latin typeface="Arial" panose="020B0604020202020204" pitchFamily="34" charset="0"/>
              </a:rPr>
              <a:t>Διενέργεια αυτοψιών για έλεγχο περιβαλλοντικών παραβάσεων και συνεργασία με αρμόδιες υπηρεσίες.</a:t>
            </a:r>
          </a:p>
          <a:p>
            <a:pPr marL="286179" indent="-286179" algn="just" defTabSz="915772">
              <a:spcAft>
                <a:spcPts val="1202"/>
              </a:spcAft>
              <a:buFont typeface="Wingdings" panose="05000000000000000000" pitchFamily="2" charset="2"/>
              <a:buChar char="Ø"/>
            </a:pPr>
            <a:r>
              <a:rPr lang="el-GR" sz="1600" dirty="0" smtClean="0">
                <a:solidFill>
                  <a:prstClr val="black"/>
                </a:solidFill>
                <a:latin typeface="Arial" panose="020B0604020202020204" pitchFamily="34" charset="0"/>
              </a:rPr>
              <a:t>Επίβλεψη και συντονισμός εργασιών για τη προστασία του περιβάλλοντος</a:t>
            </a:r>
            <a:endParaRPr lang="el-GR" sz="1600" dirty="0" smtClean="0"/>
          </a:p>
          <a:p>
            <a:pPr defTabSz="915772"/>
            <a:endParaRPr lang="el-GR"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18</a:t>
            </a:fld>
            <a:endParaRPr lang="el-GR"/>
          </a:p>
        </p:txBody>
      </p:sp>
    </p:spTree>
    <p:extLst>
      <p:ext uri="{BB962C8B-B14F-4D97-AF65-F5344CB8AC3E}">
        <p14:creationId xmlns:p14="http://schemas.microsoft.com/office/powerpoint/2010/main" xmlns="" val="716327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t>Μετά την λύση της ΑΔΕΠ στην αρμοδιότητα του Τμήματός μας πέρασαν και τα παρακάτω αντικείμενα για δράσεις σχετικές με το περιβάλλον οι οποίες πλέον υλοποιούνται από το Δήμο </a:t>
            </a:r>
            <a:r>
              <a:rPr lang="el-GR" sz="1600" dirty="0" err="1" smtClean="0"/>
              <a:t>Πατρέων</a:t>
            </a:r>
            <a:r>
              <a:rPr lang="el-GR" sz="1600" dirty="0" smtClean="0"/>
              <a:t>:</a:t>
            </a:r>
          </a:p>
          <a:p>
            <a:r>
              <a:rPr lang="el-GR" sz="1600" b="1" u="sng" dirty="0" smtClean="0">
                <a:latin typeface="Comic Sans MS" panose="030F0702030302020204" pitchFamily="66" charset="0"/>
              </a:rPr>
              <a:t>Κέντρα   Περιβαλλοντικής   Πληροφόρησης</a:t>
            </a:r>
            <a:endParaRPr lang="en-US" sz="1600" u="sng" dirty="0" smtClean="0">
              <a:latin typeface="Comic Sans MS" panose="030F0702030302020204" pitchFamily="66" charset="0"/>
            </a:endParaRPr>
          </a:p>
          <a:p>
            <a:pPr algn="just"/>
            <a:r>
              <a:rPr lang="el-GR" sz="1600" dirty="0" smtClean="0">
                <a:latin typeface="Comic Sans MS" panose="030F0702030302020204" pitchFamily="66" charset="0"/>
              </a:rPr>
              <a:t>Βασικός σκοπός  αυτών κέντρων είναι η πληροφόρηση και η ευαισθητοποίηση σχετικά με θέματα του φυσικού περιβάλλοντος της περιοχής του Παναχαϊκού όρους,  το  πρόβλημα της Κλιματικής Αλλαγής και της ενεργειακής εξοικονόμησης, την </a:t>
            </a:r>
            <a:r>
              <a:rPr lang="el-GR" sz="1600" dirty="0" err="1" smtClean="0">
                <a:latin typeface="Comic Sans MS" panose="030F0702030302020204" pitchFamily="66" charset="0"/>
              </a:rPr>
              <a:t>αειφορική</a:t>
            </a:r>
            <a:r>
              <a:rPr lang="el-GR" sz="1600" dirty="0" smtClean="0">
                <a:latin typeface="Comic Sans MS" panose="030F0702030302020204" pitchFamily="66" charset="0"/>
              </a:rPr>
              <a:t> χρήση του νερού στη καθημερινή  μας  ζωή, την ανάδειξη της  πολιτιστικής, ιστορικής κληρονομιάς και των  τοπικών προϊόντων  της περιοχής μας.</a:t>
            </a:r>
          </a:p>
          <a:p>
            <a:endParaRPr lang="el-GR"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19</a:t>
            </a:fld>
            <a:endParaRPr lang="el-GR"/>
          </a:p>
        </p:txBody>
      </p:sp>
    </p:spTree>
    <p:extLst>
      <p:ext uri="{BB962C8B-B14F-4D97-AF65-F5344CB8AC3E}">
        <p14:creationId xmlns:p14="http://schemas.microsoft.com/office/powerpoint/2010/main" xmlns="" val="89135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buFont typeface="Wingdings" pitchFamily="2" charset="2"/>
              <a:buChar char="Ø"/>
            </a:pPr>
            <a:r>
              <a:rPr lang="el-GR" sz="1600" dirty="0" smtClean="0">
                <a:latin typeface="Comic Sans MS" panose="030F0702030302020204" pitchFamily="66" charset="0"/>
              </a:rPr>
              <a:t>Μεριμνά για τη δημιουργία και καλή λειτουργία μηχανισμών και συστημάτων και χώρων για την αποκομιδή και διαχείριση των αποβλήτων.</a:t>
            </a:r>
          </a:p>
          <a:p>
            <a:pPr>
              <a:buFont typeface="Wingdings" pitchFamily="2" charset="2"/>
              <a:buChar char="Ø"/>
            </a:pPr>
            <a:r>
              <a:rPr lang="el-GR" sz="1600" dirty="0" smtClean="0">
                <a:latin typeface="Comic Sans MS" panose="030F0702030302020204" pitchFamily="66" charset="0"/>
              </a:rPr>
              <a:t>Ελέγχει και εισηγείται τη ρύθμιση θεμάτων περιβαλλοντικής προστασίας, σύμφωνα με τις δικαιοδοσίες που δίδονται στο Δήμο με τις ισχύουσες διατάξεις.</a:t>
            </a:r>
          </a:p>
          <a:p>
            <a:pPr>
              <a:buFont typeface="Wingdings" pitchFamily="2" charset="2"/>
              <a:buChar char="Ø"/>
            </a:pPr>
            <a:r>
              <a:rPr lang="el-GR" sz="1600" dirty="0" smtClean="0">
                <a:latin typeface="Comic Sans MS" panose="030F0702030302020204" pitchFamily="66" charset="0"/>
              </a:rPr>
              <a:t>Εκπονεί Μελέτες Περιβαλλοντικών Επιπτώσεων (Μ.Π.Ε.) που αφορούν το Δήμο </a:t>
            </a:r>
            <a:r>
              <a:rPr lang="el-GR" sz="1600" dirty="0" err="1" smtClean="0">
                <a:latin typeface="Comic Sans MS" panose="030F0702030302020204" pitchFamily="66" charset="0"/>
              </a:rPr>
              <a:t>Πατρέων</a:t>
            </a:r>
            <a:r>
              <a:rPr lang="el-GR" sz="1600" dirty="0" smtClean="0">
                <a:latin typeface="Comic Sans MS" panose="030F0702030302020204" pitchFamily="66" charset="0"/>
              </a:rPr>
              <a:t> ή επιλαμβάνεται των διαδικασιών Προκήρυξης και ανάθεσης Μ.Π.Ε. και επιμελείται της επίβλεψης, της παραλαβής και εφαρμογής των.</a:t>
            </a:r>
          </a:p>
          <a:p>
            <a:pPr>
              <a:buFont typeface="Wingdings" pitchFamily="2" charset="2"/>
              <a:buChar char="Ø"/>
            </a:pPr>
            <a:r>
              <a:rPr lang="el-GR" sz="1600" dirty="0" smtClean="0">
                <a:latin typeface="Comic Sans MS" panose="030F0702030302020204" pitchFamily="66" charset="0"/>
              </a:rPr>
              <a:t>Παρακολουθεί πρωτοβουλίες που αναλαμβάνουν διάφοροι φορείς στην Ελλάδα και στο εξωτερικό σε θέματα που αφορούν το φυσικό περιβάλλον και την ποιότητα ζωής στην πόλη.</a:t>
            </a:r>
          </a:p>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a:t>
            </a:fld>
            <a:endParaRPr lang="el-GR"/>
          </a:p>
        </p:txBody>
      </p:sp>
    </p:spTree>
    <p:extLst>
      <p:ext uri="{BB962C8B-B14F-4D97-AF65-F5344CB8AC3E}">
        <p14:creationId xmlns:p14="http://schemas.microsoft.com/office/powerpoint/2010/main" xmlns="" val="702888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1" dirty="0" smtClean="0">
                <a:latin typeface="Comic Sans MS" panose="030F0702030302020204" pitchFamily="66" charset="0"/>
              </a:rPr>
              <a:t>Ειδικότερα λειτουργούν και  είναι διαθέσιμα για επισκέψεις σχολείων και ιδιωτών καθημερινά  :</a:t>
            </a:r>
          </a:p>
          <a:p>
            <a:r>
              <a:rPr lang="el-GR" sz="1600" b="1" dirty="0" smtClean="0">
                <a:latin typeface="Comic Sans MS" panose="030F0702030302020204" pitchFamily="66" charset="0"/>
              </a:rPr>
              <a:t>Σπίτι του Νερού </a:t>
            </a:r>
            <a:r>
              <a:rPr lang="el-GR" sz="1600" dirty="0" smtClean="0">
                <a:latin typeface="Comic Sans MS" panose="030F0702030302020204" pitchFamily="66" charset="0"/>
              </a:rPr>
              <a:t>(Δεξαμενή Φρουρίου Πάτρας,  </a:t>
            </a:r>
            <a:r>
              <a:rPr lang="el-GR" sz="1600" dirty="0" err="1" smtClean="0">
                <a:latin typeface="Comic Sans MS" panose="030F0702030302020204" pitchFamily="66" charset="0"/>
              </a:rPr>
              <a:t>Παπαδιαμαντοπούλου</a:t>
            </a:r>
            <a:r>
              <a:rPr lang="el-GR" sz="1600" dirty="0" smtClean="0">
                <a:latin typeface="Comic Sans MS" panose="030F0702030302020204" pitchFamily="66" charset="0"/>
              </a:rPr>
              <a:t> 19)</a:t>
            </a:r>
            <a:r>
              <a:rPr lang="el-GR" sz="1600" b="1" dirty="0" smtClean="0">
                <a:latin typeface="Comic Sans MS" panose="030F0702030302020204" pitchFamily="66" charset="0"/>
              </a:rPr>
              <a:t> </a:t>
            </a:r>
            <a:endParaRPr lang="el-GR" sz="1600" dirty="0" smtClean="0">
              <a:latin typeface="Comic Sans MS" panose="030F0702030302020204" pitchFamily="66" charset="0"/>
            </a:endParaRPr>
          </a:p>
          <a:p>
            <a:r>
              <a:rPr lang="el-GR" sz="1600" b="1" dirty="0" smtClean="0">
                <a:latin typeface="Comic Sans MS" panose="030F0702030302020204" pitchFamily="66" charset="0"/>
              </a:rPr>
              <a:t>Το Κέντρο Περιβαλλοντικής Πληροφόρησης  για την Βιομάζα (</a:t>
            </a:r>
            <a:r>
              <a:rPr lang="el-GR" sz="1600" dirty="0" smtClean="0">
                <a:latin typeface="Comic Sans MS" panose="030F0702030302020204" pitchFamily="66" charset="0"/>
              </a:rPr>
              <a:t>Παλαιό Δημοτικό Σχολείο </a:t>
            </a:r>
            <a:r>
              <a:rPr lang="el-GR" sz="1600" dirty="0" err="1" smtClean="0">
                <a:latin typeface="Comic Sans MS" panose="030F0702030302020204" pitchFamily="66" charset="0"/>
              </a:rPr>
              <a:t>Μονοδεντρίου</a:t>
            </a:r>
            <a:r>
              <a:rPr lang="el-GR" sz="1600" dirty="0" smtClean="0">
                <a:latin typeface="Comic Sans MS" panose="030F0702030302020204" pitchFamily="66" charset="0"/>
              </a:rPr>
              <a:t>,  Ι. Σταυρόπουλου 36)</a:t>
            </a:r>
          </a:p>
          <a:p>
            <a:r>
              <a:rPr lang="el-GR" sz="1600" b="1" dirty="0" smtClean="0">
                <a:latin typeface="Comic Sans MS" panose="030F0702030302020204" pitchFamily="66" charset="0"/>
              </a:rPr>
              <a:t>Το Κέντρο Περιβαλλοντικής Πληροφόρησης Παναχαϊκού όρους </a:t>
            </a:r>
            <a:r>
              <a:rPr lang="el-GR" sz="1600" dirty="0" smtClean="0">
                <a:latin typeface="Comic Sans MS" panose="030F0702030302020204" pitchFamily="66" charset="0"/>
              </a:rPr>
              <a:t>(</a:t>
            </a:r>
            <a:r>
              <a:rPr lang="el-GR" sz="1600" dirty="0" err="1" smtClean="0">
                <a:latin typeface="Comic Sans MS" panose="030F0702030302020204" pitchFamily="66" charset="0"/>
              </a:rPr>
              <a:t>Πουρναρόκαστρο</a:t>
            </a:r>
            <a:r>
              <a:rPr lang="el-GR" sz="1600" dirty="0" smtClean="0">
                <a:latin typeface="Comic Sans MS" panose="030F0702030302020204" pitchFamily="66" charset="0"/>
              </a:rPr>
              <a:t> Πατρών)</a:t>
            </a:r>
          </a:p>
          <a:p>
            <a:r>
              <a:rPr lang="el-GR" sz="1600" b="1" dirty="0" smtClean="0">
                <a:latin typeface="Comic Sans MS" panose="030F0702030302020204" pitchFamily="66" charset="0"/>
              </a:rPr>
              <a:t>“Οίκοθεν”  Γραφείο  Πληροφόρησης   </a:t>
            </a:r>
            <a:r>
              <a:rPr lang="el-GR" sz="1600" b="1" dirty="0" err="1" smtClean="0">
                <a:latin typeface="Comic Sans MS" panose="030F0702030302020204" pitchFamily="66" charset="0"/>
              </a:rPr>
              <a:t>Οικομουσείου</a:t>
            </a:r>
            <a:r>
              <a:rPr lang="el-GR" sz="1600" b="1" dirty="0" smtClean="0">
                <a:latin typeface="Comic Sans MS" panose="030F0702030302020204" pitchFamily="66" charset="0"/>
              </a:rPr>
              <a:t>   </a:t>
            </a:r>
            <a:r>
              <a:rPr lang="el-GR" sz="1600" b="1" dirty="0" err="1" smtClean="0">
                <a:latin typeface="Comic Sans MS" panose="030F0702030302020204" pitchFamily="66" charset="0"/>
              </a:rPr>
              <a:t>περιαστικής</a:t>
            </a:r>
            <a:r>
              <a:rPr lang="el-GR" sz="1600" b="1" dirty="0" smtClean="0">
                <a:latin typeface="Comic Sans MS" panose="030F0702030302020204" pitchFamily="66" charset="0"/>
              </a:rPr>
              <a:t>   περιοχής  Πατρών, </a:t>
            </a:r>
            <a:r>
              <a:rPr lang="en-US" sz="1600" b="1" dirty="0" smtClean="0">
                <a:latin typeface="Comic Sans MS" panose="030F0702030302020204" pitchFamily="66" charset="0"/>
              </a:rPr>
              <a:t>(</a:t>
            </a:r>
            <a:r>
              <a:rPr lang="el-GR" sz="1600" dirty="0" smtClean="0">
                <a:latin typeface="Comic Sans MS" panose="030F0702030302020204" pitchFamily="66" charset="0"/>
              </a:rPr>
              <a:t>στο Δημοτικό Σχολείο </a:t>
            </a:r>
            <a:r>
              <a:rPr lang="el-GR" sz="1600" dirty="0" err="1" smtClean="0">
                <a:latin typeface="Comic Sans MS" panose="030F0702030302020204" pitchFamily="66" charset="0"/>
              </a:rPr>
              <a:t>Ελεκίστρας</a:t>
            </a:r>
            <a:r>
              <a:rPr lang="el-GR" sz="1600" dirty="0" smtClean="0">
                <a:latin typeface="Comic Sans MS" panose="030F0702030302020204" pitchFamily="66" charset="0"/>
              </a:rPr>
              <a:t> Πατρών</a:t>
            </a:r>
            <a:r>
              <a:rPr lang="en-US" sz="1600" dirty="0" smtClean="0">
                <a:latin typeface="Comic Sans MS" panose="030F0702030302020204" pitchFamily="66" charset="0"/>
              </a:rPr>
              <a:t>)</a:t>
            </a:r>
            <a:endParaRPr lang="el-GR" sz="1600" dirty="0" smtClean="0">
              <a:latin typeface="Comic Sans MS" panose="030F0702030302020204" pitchFamily="66" charset="0"/>
            </a:endParaRP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20</a:t>
            </a:fld>
            <a:endParaRPr lang="el-GR"/>
          </a:p>
        </p:txBody>
      </p:sp>
    </p:spTree>
    <p:extLst>
      <p:ext uri="{BB962C8B-B14F-4D97-AF65-F5344CB8AC3E}">
        <p14:creationId xmlns:p14="http://schemas.microsoft.com/office/powerpoint/2010/main" xmlns="" val="4276394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defTabSz="915772"/>
            <a:r>
              <a:rPr lang="el-GR" sz="1600" dirty="0" smtClean="0">
                <a:latin typeface="Comic Sans MS" panose="030F0702030302020204" pitchFamily="66" charset="0"/>
              </a:rPr>
              <a:t>Τα Κέντρα Περιβαλλοντικής Πληροφόρησης  ξεκίνησαν τη λειτουργία τους από το 2011 και τα επισκέπτονται κυρίως μαθητές όλων των βαθμίδων καθώς και σύλλογοι, περιβαλλοντικές ομάδες και μεμονωμένοι πολίτες.</a:t>
            </a:r>
          </a:p>
          <a:p>
            <a:pPr marL="0" marR="0" indent="0" algn="l" defTabSz="915772" rtl="0" eaLnBrk="1" fontAlgn="auto" latinLnBrk="0" hangingPunct="1">
              <a:lnSpc>
                <a:spcPct val="100000"/>
              </a:lnSpc>
              <a:spcBef>
                <a:spcPts val="0"/>
              </a:spcBef>
              <a:spcAft>
                <a:spcPts val="0"/>
              </a:spcAft>
              <a:buClrTx/>
              <a:buSzTx/>
              <a:buFontTx/>
              <a:buNone/>
              <a:tabLst/>
              <a:defRPr/>
            </a:pPr>
            <a:r>
              <a:rPr lang="el-GR" sz="1600" dirty="0" smtClean="0">
                <a:latin typeface="Comic Sans MS" panose="030F0702030302020204" pitchFamily="66" charset="0"/>
              </a:rPr>
              <a:t>Η </a:t>
            </a:r>
            <a:r>
              <a:rPr lang="el-GR" sz="1600" dirty="0" err="1" smtClean="0">
                <a:latin typeface="Comic Sans MS" panose="030F0702030302020204" pitchFamily="66" charset="0"/>
              </a:rPr>
              <a:t>επισκεψιμότητα</a:t>
            </a:r>
            <a:r>
              <a:rPr lang="el-GR" sz="1600" dirty="0" smtClean="0">
                <a:latin typeface="Comic Sans MS" panose="030F0702030302020204" pitchFamily="66" charset="0"/>
              </a:rPr>
              <a:t>  των  Κέντρων  Περιβαλλοντικής  Πληροφόρησης είναι  περίπου  4.500-5.000 άτομα τον χρόνο</a:t>
            </a:r>
          </a:p>
          <a:p>
            <a:pPr defTabSz="915772"/>
            <a:endParaRPr lang="el-GR" dirty="0" smtClean="0">
              <a:latin typeface="Comic Sans MS" panose="030F0702030302020204" pitchFamily="66" charset="0"/>
            </a:endParaRP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21</a:t>
            </a:fld>
            <a:endParaRPr lang="el-GR"/>
          </a:p>
        </p:txBody>
      </p:sp>
    </p:spTree>
    <p:extLst>
      <p:ext uri="{BB962C8B-B14F-4D97-AF65-F5344CB8AC3E}">
        <p14:creationId xmlns:p14="http://schemas.microsoft.com/office/powerpoint/2010/main" xmlns="" val="1544730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dirty="0" smtClean="0"/>
              <a:t>ΑΝΤΙΜΕΤΩΠΙΣΗ   ΚΑΙ   ΠΡΟΣΑΡΜΟΓΗ   ΣΤΗ   ΚΛΙΜΑΤΙΚΗ  ΑΛΛΑΓΗ</a:t>
            </a:r>
          </a:p>
          <a:p>
            <a:pPr defTabSz="915772"/>
            <a:r>
              <a:rPr lang="el-GR" sz="1600" dirty="0" smtClean="0">
                <a:latin typeface="Comic Sans MS" panose="030F0702030302020204" pitchFamily="66" charset="0"/>
                <a:ea typeface="Times New Roman" panose="02020603050405020304" pitchFamily="18" charset="0"/>
              </a:rPr>
              <a:t>Η προβλεπόμενη κλιματική αλλαγή και οι επιπτώσεις της αναμένεται να ενισχύσουν περαιτέρω τις απειλές για το φυσικό και ανθρώπινο περιβάλλον και  να φέρουν μία σειρά από προκλήσεις που πρέπει να απαντηθούν από τα μέτρα μετριασμού και προσαρμογής. Ο Δήμος </a:t>
            </a:r>
            <a:r>
              <a:rPr lang="el-GR" sz="1600" dirty="0" err="1" smtClean="0">
                <a:latin typeface="Comic Sans MS" panose="030F0702030302020204" pitchFamily="66" charset="0"/>
                <a:ea typeface="Times New Roman" panose="02020603050405020304" pitchFamily="18" charset="0"/>
              </a:rPr>
              <a:t>Πατρέων</a:t>
            </a:r>
            <a:r>
              <a:rPr lang="el-GR" sz="1600" dirty="0" smtClean="0">
                <a:latin typeface="Comic Sans MS" panose="030F0702030302020204" pitchFamily="66" charset="0"/>
                <a:ea typeface="Times New Roman" panose="02020603050405020304" pitchFamily="18" charset="0"/>
              </a:rPr>
              <a:t> έχει εκπονήσει από το 2013, Στρατηγική της Τοπικής Προσαρμογής Κλιματική Αλλαγή (Κ.Α.) όπου προβλέπονται  το σχέδιο δράσης και οι αρχές για την προσαρμογή της Πάτρας στην Κ.Α. </a:t>
            </a:r>
            <a:endParaRPr lang="el-GR" sz="1600" dirty="0" smtClean="0">
              <a:latin typeface="Comic Sans MS" panose="030F0702030302020204" pitchFamily="66" charset="0"/>
            </a:endParaRPr>
          </a:p>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22</a:t>
            </a:fld>
            <a:endParaRPr lang="el-GR"/>
          </a:p>
        </p:txBody>
      </p:sp>
    </p:spTree>
    <p:extLst>
      <p:ext uri="{BB962C8B-B14F-4D97-AF65-F5344CB8AC3E}">
        <p14:creationId xmlns:p14="http://schemas.microsoft.com/office/powerpoint/2010/main" xmlns="" val="2115176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l-GR" sz="1600" dirty="0" smtClean="0">
                <a:latin typeface="Comic Sans MS" panose="030F0702030302020204" pitchFamily="66" charset="0"/>
                <a:ea typeface="Times New Roman" panose="02020603050405020304" pitchFamily="18" charset="0"/>
              </a:rPr>
              <a:t>Οι προβλέψεις για το κλίμα της Πάτρας και οι επιπτώσεις της κλιματικής αλλαγής σε 9 τομείς – αναγνωρίζονται ως οι πιο σημαντικοί δεδομένου ότι ταιριάζουν στο περιφερειακό και στο τοπικό προφίλ της πόλης της Πάτρας: Οι τομείς αυτοί είναι</a:t>
            </a:r>
          </a:p>
          <a:p>
            <a:pPr marL="0" lvl="1" algn="just" defTabSz="915772"/>
            <a:r>
              <a:rPr lang="el-GR" sz="1600" dirty="0" smtClean="0">
                <a:latin typeface="Comic Sans MS" panose="030F0702030302020204" pitchFamily="66" charset="0"/>
                <a:ea typeface="Times New Roman" panose="02020603050405020304" pitchFamily="18" charset="0"/>
              </a:rPr>
              <a:t>        1. Υγεία       2. Τουρισμός          3. Πολιτιστική Κληρονομιά</a:t>
            </a:r>
            <a:r>
              <a:rPr lang="el-GR" sz="1600" b="1" dirty="0" smtClean="0">
                <a:latin typeface="Comic Sans MS" panose="030F0702030302020204" pitchFamily="66" charset="0"/>
                <a:ea typeface="Times New Roman" panose="02020603050405020304" pitchFamily="18" charset="0"/>
              </a:rPr>
              <a:t> </a:t>
            </a:r>
            <a:r>
              <a:rPr lang="el-GR" sz="1600" dirty="0" smtClean="0">
                <a:latin typeface="Comic Sans MS" panose="030F0702030302020204" pitchFamily="66" charset="0"/>
                <a:ea typeface="Times New Roman" panose="02020603050405020304" pitchFamily="18" charset="0"/>
              </a:rPr>
              <a:t>   4. Ερημοποίηση    5. Αλιεία     6. </a:t>
            </a:r>
            <a:r>
              <a:rPr lang="el-GR" sz="1600" dirty="0" err="1" smtClean="0">
                <a:latin typeface="Comic Sans MS" panose="030F0702030302020204" pitchFamily="66" charset="0"/>
                <a:ea typeface="Times New Roman" panose="02020603050405020304" pitchFamily="18" charset="0"/>
              </a:rPr>
              <a:t>Γεωλισθήσεις</a:t>
            </a:r>
            <a:r>
              <a:rPr lang="el-GR" sz="1600" dirty="0" smtClean="0">
                <a:latin typeface="Comic Sans MS" panose="030F0702030302020204" pitchFamily="66" charset="0"/>
                <a:ea typeface="Times New Roman" panose="02020603050405020304" pitchFamily="18" charset="0"/>
              </a:rPr>
              <a:t> </a:t>
            </a:r>
          </a:p>
          <a:p>
            <a:pPr marL="0" lvl="1" algn="just" defTabSz="915772"/>
            <a:r>
              <a:rPr lang="el-GR" sz="1600" dirty="0" smtClean="0">
                <a:latin typeface="Comic Sans MS" panose="030F0702030302020204" pitchFamily="66" charset="0"/>
                <a:ea typeface="Times New Roman" panose="02020603050405020304" pitchFamily="18" charset="0"/>
              </a:rPr>
              <a:t>       </a:t>
            </a:r>
            <a:r>
              <a:rPr lang="el-GR" sz="1600" b="1" dirty="0" smtClean="0">
                <a:latin typeface="Comic Sans MS" panose="030F0702030302020204" pitchFamily="66" charset="0"/>
                <a:ea typeface="Times New Roman" panose="02020603050405020304" pitchFamily="18" charset="0"/>
              </a:rPr>
              <a:t>7. Παράκτιες ζώνες    8. Βιοποικιλότητα – Δάση                 9. Νερό</a:t>
            </a:r>
          </a:p>
          <a:p>
            <a:pPr marL="0" lvl="1" algn="just" defTabSz="915772"/>
            <a:r>
              <a:rPr lang="el-GR" sz="1600" b="1" dirty="0" smtClean="0">
                <a:latin typeface="Comic Sans MS" panose="030F0702030302020204" pitchFamily="66" charset="0"/>
                <a:ea typeface="Times New Roman" panose="02020603050405020304" pitchFamily="18" charset="0"/>
              </a:rPr>
              <a:t>Στην παρούσα φάση βρισκόμαστε στο στάδιο της </a:t>
            </a:r>
            <a:r>
              <a:rPr lang="el-GR" sz="1600" b="1" dirty="0" err="1" smtClean="0">
                <a:latin typeface="Comic Sans MS" panose="030F0702030302020204" pitchFamily="66" charset="0"/>
                <a:ea typeface="Times New Roman" panose="02020603050405020304" pitchFamily="18" charset="0"/>
              </a:rPr>
              <a:t>Επικαιροποίησης</a:t>
            </a:r>
            <a:r>
              <a:rPr lang="el-GR" sz="1600" b="1" dirty="0" smtClean="0">
                <a:latin typeface="Comic Sans MS" panose="030F0702030302020204" pitchFamily="66" charset="0"/>
                <a:ea typeface="Times New Roman" panose="02020603050405020304" pitchFamily="18" charset="0"/>
              </a:rPr>
              <a:t> του Σχεδίου και συνεργαζόμαστε με τις υπόλοιπες υπηρεσίες πάνω στο θέμα .</a:t>
            </a:r>
            <a:r>
              <a:rPr lang="el-GR" sz="1600" b="1" baseline="0" dirty="0" smtClean="0">
                <a:latin typeface="Comic Sans MS" panose="030F0702030302020204" pitchFamily="66" charset="0"/>
                <a:ea typeface="Times New Roman" panose="02020603050405020304" pitchFamily="18" charset="0"/>
              </a:rPr>
              <a:t> Κυρίως με </a:t>
            </a:r>
            <a:r>
              <a:rPr lang="el-GR" sz="1600" b="1" dirty="0" smtClean="0">
                <a:latin typeface="Comic Sans MS" panose="030F0702030302020204" pitchFamily="66" charset="0"/>
                <a:ea typeface="Times New Roman" panose="02020603050405020304" pitchFamily="18" charset="0"/>
              </a:rPr>
              <a:t>ΠΔΕ για την σύνταξη του αντίστοιχου</a:t>
            </a:r>
            <a:r>
              <a:rPr lang="el-GR" sz="1600" b="1" baseline="0" dirty="0" smtClean="0">
                <a:latin typeface="Comic Sans MS" panose="030F0702030302020204" pitchFamily="66" charset="0"/>
                <a:ea typeface="Times New Roman" panose="02020603050405020304" pitchFamily="18" charset="0"/>
              </a:rPr>
              <a:t> </a:t>
            </a:r>
            <a:r>
              <a:rPr lang="el-GR" sz="1600" b="1" dirty="0" smtClean="0">
                <a:latin typeface="Comic Sans MS" panose="030F0702030302020204" pitchFamily="66" charset="0"/>
                <a:ea typeface="Times New Roman" panose="02020603050405020304" pitchFamily="18" charset="0"/>
              </a:rPr>
              <a:t>περιφερειακού σχεδίου όπου αφού </a:t>
            </a:r>
            <a:r>
              <a:rPr lang="el-GR" sz="1600" b="1" dirty="0" err="1" smtClean="0">
                <a:latin typeface="Comic Sans MS" panose="030F0702030302020204" pitchFamily="66" charset="0"/>
                <a:ea typeface="Times New Roman" panose="02020603050405020304" pitchFamily="18" charset="0"/>
              </a:rPr>
              <a:t>επικαιροποιηθεί</a:t>
            </a:r>
            <a:r>
              <a:rPr lang="el-GR" sz="1600" b="1" baseline="0" dirty="0" smtClean="0">
                <a:latin typeface="Comic Sans MS" panose="030F0702030302020204" pitchFamily="66" charset="0"/>
                <a:ea typeface="Times New Roman" panose="02020603050405020304" pitchFamily="18" charset="0"/>
              </a:rPr>
              <a:t>, θα ενσωματωθεί και το σχέδιο του Δήμου </a:t>
            </a:r>
            <a:r>
              <a:rPr lang="el-GR" sz="1600" b="1" baseline="0" dirty="0" err="1" smtClean="0">
                <a:latin typeface="Comic Sans MS" panose="030F0702030302020204" pitchFamily="66" charset="0"/>
                <a:ea typeface="Times New Roman" panose="02020603050405020304" pitchFamily="18" charset="0"/>
              </a:rPr>
              <a:t>Πατρέων</a:t>
            </a:r>
            <a:r>
              <a:rPr lang="el-GR" sz="1600" b="1" baseline="0" dirty="0" smtClean="0">
                <a:latin typeface="Comic Sans MS" panose="030F0702030302020204" pitchFamily="66" charset="0"/>
                <a:ea typeface="Times New Roman" panose="02020603050405020304" pitchFamily="18" charset="0"/>
              </a:rPr>
              <a:t>.</a:t>
            </a:r>
            <a:endParaRPr lang="el-GR" sz="1600" b="1" dirty="0" smtClean="0">
              <a:latin typeface="Comic Sans MS" panose="030F0702030302020204" pitchFamily="66" charset="0"/>
              <a:ea typeface="Times New Roman" panose="02020603050405020304" pitchFamily="18" charset="0"/>
            </a:endParaRPr>
          </a:p>
          <a:p>
            <a:pPr marL="0" lvl="1" algn="just" defTabSz="915772">
              <a:lnSpc>
                <a:spcPct val="150000"/>
              </a:lnSpc>
            </a:pPr>
            <a:endParaRPr lang="el-GR" sz="1600" b="1" dirty="0" smtClean="0">
              <a:latin typeface="Comic Sans MS" panose="030F0702030302020204" pitchFamily="66" charset="0"/>
              <a:ea typeface="Times New Roman" panose="02020603050405020304" pitchFamily="18" charset="0"/>
            </a:endParaRPr>
          </a:p>
          <a:p>
            <a:pPr algn="just">
              <a:lnSpc>
                <a:spcPct val="150000"/>
              </a:lnSpc>
            </a:pPr>
            <a:endParaRPr lang="el-GR" sz="1600" b="1" dirty="0" smtClean="0">
              <a:latin typeface="Comic Sans MS" panose="030F0702030302020204" pitchFamily="66" charset="0"/>
              <a:ea typeface="Times New Roman" panose="02020603050405020304" pitchFamily="18" charset="0"/>
            </a:endParaRP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23</a:t>
            </a:fld>
            <a:endParaRPr lang="el-GR"/>
          </a:p>
        </p:txBody>
      </p:sp>
    </p:spTree>
    <p:extLst>
      <p:ext uri="{BB962C8B-B14F-4D97-AF65-F5344CB8AC3E}">
        <p14:creationId xmlns:p14="http://schemas.microsoft.com/office/powerpoint/2010/main" xmlns="" val="4118775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92500"/>
          </a:bodyPr>
          <a:lstStyle/>
          <a:p>
            <a:pPr defTabSz="915772"/>
            <a:r>
              <a:rPr lang="el-GR" sz="1500" b="1" u="sng" dirty="0" smtClean="0">
                <a:latin typeface="Comic Sans MS" panose="030F0702030302020204" pitchFamily="66" charset="0"/>
              </a:rPr>
              <a:t>ΕΝΕΡΓΕΙΑΚΗ  ΒΙΩΣΙΜΟΤΗΤΑ</a:t>
            </a:r>
            <a:endParaRPr lang="el-GR" sz="1500" dirty="0" smtClean="0">
              <a:latin typeface="Comic Sans MS" panose="030F0702030302020204" pitchFamily="66" charset="0"/>
            </a:endParaRPr>
          </a:p>
          <a:p>
            <a:r>
              <a:rPr lang="el-GR" sz="1500" dirty="0" smtClean="0">
                <a:latin typeface="Comic Sans MS" panose="030F0702030302020204" pitchFamily="66" charset="0"/>
                <a:ea typeface="Times New Roman" panose="02020603050405020304" pitchFamily="18" charset="0"/>
              </a:rPr>
              <a:t>Ο Δήμος </a:t>
            </a:r>
            <a:r>
              <a:rPr lang="el-GR" sz="1500" dirty="0" err="1" smtClean="0">
                <a:latin typeface="Comic Sans MS" panose="030F0702030302020204" pitchFamily="66" charset="0"/>
                <a:ea typeface="Times New Roman" panose="02020603050405020304" pitchFamily="18" charset="0"/>
              </a:rPr>
              <a:t>Πατρέων</a:t>
            </a:r>
            <a:r>
              <a:rPr lang="el-GR" sz="1500" dirty="0" smtClean="0">
                <a:latin typeface="Comic Sans MS" panose="030F0702030302020204" pitchFamily="66" charset="0"/>
                <a:ea typeface="Times New Roman" panose="02020603050405020304" pitchFamily="18" charset="0"/>
              </a:rPr>
              <a:t> υπέγραψε την Ευρωπαϊκή Πρωτοβουλία του Συμφώνου των Δημάρχων στις </a:t>
            </a:r>
            <a:r>
              <a:rPr lang="en-US" sz="1500" dirty="0" smtClean="0">
                <a:latin typeface="Comic Sans MS" panose="030F0702030302020204" pitchFamily="66" charset="0"/>
                <a:ea typeface="Times New Roman" panose="02020603050405020304" pitchFamily="18" charset="0"/>
              </a:rPr>
              <a:t>  </a:t>
            </a:r>
            <a:r>
              <a:rPr lang="el-GR" sz="1500" dirty="0" smtClean="0">
                <a:latin typeface="Comic Sans MS" panose="030F0702030302020204" pitchFamily="66" charset="0"/>
                <a:ea typeface="Times New Roman" panose="02020603050405020304" pitchFamily="18" charset="0"/>
              </a:rPr>
              <a:t>6 Νοεμβρίου 2008. Η συμμετοχή του Δήμου στο Σύμφωνο αποτελεί τμήμα μία ευρύτερης πολιτικής που έχει ως στόχο την προώθηση των αρχών της αειφόρου ανάπτυξης και της προστασίας του περιβάλλοντος </a:t>
            </a:r>
          </a:p>
          <a:p>
            <a:pPr algn="just">
              <a:lnSpc>
                <a:spcPct val="120000"/>
              </a:lnSpc>
            </a:pPr>
            <a:r>
              <a:rPr lang="el-GR" sz="1500" dirty="0" smtClean="0">
                <a:solidFill>
                  <a:srgbClr val="000000"/>
                </a:solidFill>
                <a:latin typeface="Comic Sans MS" panose="030F0702030302020204" pitchFamily="66" charset="0"/>
                <a:ea typeface="Times New Roman" panose="02020603050405020304" pitchFamily="18" charset="0"/>
              </a:rPr>
              <a:t>Οι δεσμεύσεις ενός Δήμου που συμμετέχει στο Σύμφωνο είναι η :</a:t>
            </a:r>
            <a:endParaRPr lang="el-GR" sz="1500" dirty="0" smtClean="0">
              <a:latin typeface="Comic Sans MS" panose="030F0702030302020204" pitchFamily="66" charset="0"/>
              <a:ea typeface="Times New Roman" panose="02020603050405020304" pitchFamily="18" charset="0"/>
            </a:endParaRPr>
          </a:p>
          <a:p>
            <a:pPr algn="just">
              <a:lnSpc>
                <a:spcPct val="120000"/>
              </a:lnSpc>
            </a:pPr>
            <a:r>
              <a:rPr lang="el-GR" sz="1500" dirty="0" smtClean="0">
                <a:solidFill>
                  <a:srgbClr val="000000"/>
                </a:solidFill>
                <a:latin typeface="Comic Sans MS" panose="030F0702030302020204" pitchFamily="66" charset="0"/>
                <a:ea typeface="Times New Roman" panose="02020603050405020304" pitchFamily="18" charset="0"/>
              </a:rPr>
              <a:t>− Προετοιμασία μιας </a:t>
            </a:r>
            <a:r>
              <a:rPr lang="el-GR" sz="1500" b="1" dirty="0" smtClean="0">
                <a:solidFill>
                  <a:srgbClr val="000000"/>
                </a:solidFill>
                <a:latin typeface="Comic Sans MS" panose="030F0702030302020204" pitchFamily="66" charset="0"/>
                <a:ea typeface="Times New Roman" panose="02020603050405020304" pitchFamily="18" charset="0"/>
              </a:rPr>
              <a:t>Βασικής Απογραφής Εκπομπών </a:t>
            </a:r>
            <a:r>
              <a:rPr lang="el-GR" sz="1500" dirty="0" smtClean="0">
                <a:solidFill>
                  <a:srgbClr val="000000"/>
                </a:solidFill>
                <a:latin typeface="Comic Sans MS" panose="030F0702030302020204" pitchFamily="66" charset="0"/>
                <a:ea typeface="Times New Roman" panose="02020603050405020304" pitchFamily="18" charset="0"/>
              </a:rPr>
              <a:t>CO2 με καταγραφή των ενεργειακών καταναλώσεων τόσο των δημοτικών όσο και των ιδιωτικών κτιρίων</a:t>
            </a:r>
            <a:endParaRPr lang="el-GR" sz="1500" dirty="0" smtClean="0">
              <a:latin typeface="Comic Sans MS" panose="030F0702030302020204" pitchFamily="66" charset="0"/>
              <a:ea typeface="Times New Roman" panose="02020603050405020304" pitchFamily="18" charset="0"/>
            </a:endParaRPr>
          </a:p>
          <a:p>
            <a:pPr algn="just">
              <a:lnSpc>
                <a:spcPct val="120000"/>
              </a:lnSpc>
            </a:pPr>
            <a:r>
              <a:rPr lang="el-GR" sz="1500" dirty="0" smtClean="0">
                <a:solidFill>
                  <a:srgbClr val="000000"/>
                </a:solidFill>
                <a:latin typeface="Comic Sans MS" panose="030F0702030302020204" pitchFamily="66" charset="0"/>
                <a:ea typeface="Times New Roman" panose="02020603050405020304" pitchFamily="18" charset="0"/>
              </a:rPr>
              <a:t>− Προετοιμασία του </a:t>
            </a:r>
            <a:r>
              <a:rPr lang="el-GR" sz="1500" b="1" dirty="0" smtClean="0">
                <a:solidFill>
                  <a:srgbClr val="000000"/>
                </a:solidFill>
                <a:latin typeface="Comic Sans MS" panose="030F0702030302020204" pitchFamily="66" charset="0"/>
                <a:ea typeface="Times New Roman" panose="02020603050405020304" pitchFamily="18" charset="0"/>
              </a:rPr>
              <a:t>Σχεδίου Δράσης για τη Αειφόρο Ενέργεια</a:t>
            </a:r>
            <a:r>
              <a:rPr lang="en-US" sz="1500" b="1" dirty="0" smtClean="0">
                <a:solidFill>
                  <a:srgbClr val="000000"/>
                </a:solidFill>
                <a:latin typeface="Comic Sans MS" panose="030F0702030302020204" pitchFamily="66" charset="0"/>
                <a:ea typeface="Times New Roman" panose="02020603050405020304" pitchFamily="18" charset="0"/>
              </a:rPr>
              <a:t> (</a:t>
            </a:r>
            <a:r>
              <a:rPr lang="el-GR" sz="1500" b="1" dirty="0" smtClean="0">
                <a:solidFill>
                  <a:srgbClr val="000000"/>
                </a:solidFill>
                <a:latin typeface="Comic Sans MS" panose="030F0702030302020204" pitchFamily="66" charset="0"/>
                <a:ea typeface="Times New Roman" panose="02020603050405020304" pitchFamily="18" charset="0"/>
              </a:rPr>
              <a:t>ΣΔΑΕ) </a:t>
            </a:r>
            <a:r>
              <a:rPr lang="el-GR" sz="1500" dirty="0" smtClean="0">
                <a:solidFill>
                  <a:srgbClr val="000000"/>
                </a:solidFill>
                <a:latin typeface="Comic Sans MS" panose="030F0702030302020204" pitchFamily="66" charset="0"/>
                <a:ea typeface="Times New Roman" panose="02020603050405020304" pitchFamily="18" charset="0"/>
              </a:rPr>
              <a:t>, </a:t>
            </a:r>
            <a:endParaRPr lang="en-US" sz="1500" dirty="0" smtClean="0">
              <a:solidFill>
                <a:srgbClr val="000000"/>
              </a:solidFill>
              <a:latin typeface="Comic Sans MS" panose="030F0702030302020204" pitchFamily="66" charset="0"/>
              <a:ea typeface="Times New Roman" panose="02020603050405020304" pitchFamily="18" charset="0"/>
            </a:endParaRPr>
          </a:p>
          <a:p>
            <a:pPr algn="just">
              <a:lnSpc>
                <a:spcPct val="120000"/>
              </a:lnSpc>
            </a:pPr>
            <a:r>
              <a:rPr lang="el-GR" sz="1500" dirty="0" smtClean="0">
                <a:solidFill>
                  <a:srgbClr val="000000"/>
                </a:solidFill>
                <a:latin typeface="Comic Sans MS" panose="030F0702030302020204" pitchFamily="66" charset="0"/>
                <a:ea typeface="Times New Roman" panose="02020603050405020304" pitchFamily="18" charset="0"/>
              </a:rPr>
              <a:t>− Υλοποίηση των προτεινόμενων μέτρων για την μείωση των εκπομπών CO2, ειδικά στους τομείς ευθύνης του Δήμου </a:t>
            </a:r>
          </a:p>
          <a:p>
            <a:pPr algn="just">
              <a:lnSpc>
                <a:spcPct val="120000"/>
              </a:lnSpc>
            </a:pPr>
            <a:r>
              <a:rPr lang="el-GR" sz="1500" dirty="0" smtClean="0">
                <a:solidFill>
                  <a:srgbClr val="000000"/>
                </a:solidFill>
                <a:latin typeface="Comic Sans MS" panose="030F0702030302020204" pitchFamily="66" charset="0"/>
                <a:ea typeface="Times New Roman" panose="02020603050405020304" pitchFamily="18" charset="0"/>
              </a:rPr>
              <a:t>− Ανάληψη των απαραίτητων δράσεων για την κινητοποίηση  των πολιτών στο Δήμο</a:t>
            </a:r>
            <a:endParaRPr lang="el-GR" sz="1500" dirty="0" smtClean="0">
              <a:latin typeface="Comic Sans MS" panose="030F0702030302020204" pitchFamily="66" charset="0"/>
              <a:ea typeface="Times New Roman" panose="02020603050405020304" pitchFamily="18" charset="0"/>
            </a:endParaRPr>
          </a:p>
          <a:p>
            <a:pPr algn="just">
              <a:lnSpc>
                <a:spcPct val="120000"/>
              </a:lnSpc>
            </a:pPr>
            <a:r>
              <a:rPr lang="el-GR" sz="1500" dirty="0" smtClean="0">
                <a:solidFill>
                  <a:srgbClr val="000000"/>
                </a:solidFill>
                <a:latin typeface="Comic Sans MS" panose="030F0702030302020204" pitchFamily="66" charset="0"/>
                <a:ea typeface="Times New Roman" panose="02020603050405020304" pitchFamily="18" charset="0"/>
              </a:rPr>
              <a:t>− Υποβολή έκθεσης αξιολόγησης τουλάχιστον ανά διετία μετά την υποβολή του </a:t>
            </a:r>
            <a:r>
              <a:rPr lang="el-GR" sz="1500" b="1" dirty="0" smtClean="0">
                <a:solidFill>
                  <a:srgbClr val="000000"/>
                </a:solidFill>
                <a:latin typeface="Comic Sans MS" panose="030F0702030302020204" pitchFamily="66" charset="0"/>
                <a:ea typeface="Times New Roman" panose="02020603050405020304" pitchFamily="18" charset="0"/>
              </a:rPr>
              <a:t>ΣΔΑΕ </a:t>
            </a:r>
            <a:endParaRPr lang="el-GR" sz="1500" dirty="0" smtClean="0">
              <a:latin typeface="Comic Sans MS" panose="030F0702030302020204" pitchFamily="66" charset="0"/>
              <a:ea typeface="Times New Roman" panose="02020603050405020304" pitchFamily="18" charset="0"/>
            </a:endParaRP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24</a:t>
            </a:fld>
            <a:endParaRPr lang="el-GR"/>
          </a:p>
        </p:txBody>
      </p:sp>
    </p:spTree>
    <p:extLst>
      <p:ext uri="{BB962C8B-B14F-4D97-AF65-F5344CB8AC3E}">
        <p14:creationId xmlns:p14="http://schemas.microsoft.com/office/powerpoint/2010/main" xmlns="" val="311546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r>
              <a:rPr lang="el-GR" sz="1600" dirty="0" smtClean="0">
                <a:solidFill>
                  <a:srgbClr val="000000"/>
                </a:solidFill>
                <a:latin typeface="Comic Sans MS" panose="030F0702030302020204" pitchFamily="66" charset="0"/>
                <a:ea typeface="Times New Roman" panose="02020603050405020304" pitchFamily="18" charset="0"/>
              </a:rPr>
              <a:t>Το Σχέδιο Δράσης για τη Αειφόρο Ενέργεια</a:t>
            </a:r>
            <a:r>
              <a:rPr lang="en-US" sz="1600" dirty="0" smtClean="0">
                <a:solidFill>
                  <a:srgbClr val="000000"/>
                </a:solidFill>
                <a:latin typeface="Comic Sans MS" panose="030F0702030302020204" pitchFamily="66" charset="0"/>
                <a:ea typeface="Times New Roman" panose="02020603050405020304" pitchFamily="18" charset="0"/>
              </a:rPr>
              <a:t> (</a:t>
            </a:r>
            <a:r>
              <a:rPr lang="el-GR" sz="1600" dirty="0" smtClean="0">
                <a:solidFill>
                  <a:srgbClr val="000000"/>
                </a:solidFill>
                <a:latin typeface="Comic Sans MS" panose="030F0702030302020204" pitchFamily="66" charset="0"/>
                <a:ea typeface="Times New Roman" panose="02020603050405020304" pitchFamily="18" charset="0"/>
              </a:rPr>
              <a:t>ΣΔΑΕ)  εκπονήθηκε και εγκρίθηκε από το Δ.Σ.  το 2013 και μέχρι σήμερα έχει υποστεί 2 </a:t>
            </a:r>
            <a:r>
              <a:rPr lang="el-GR" sz="1600" dirty="0" err="1" smtClean="0">
                <a:solidFill>
                  <a:srgbClr val="000000"/>
                </a:solidFill>
                <a:latin typeface="Comic Sans MS" panose="030F0702030302020204" pitchFamily="66" charset="0"/>
                <a:ea typeface="Times New Roman" panose="02020603050405020304" pitchFamily="18" charset="0"/>
              </a:rPr>
              <a:t>επικαιροποιήσεις</a:t>
            </a:r>
            <a:endParaRPr lang="el-GR" sz="1600" dirty="0" smtClean="0">
              <a:solidFill>
                <a:srgbClr val="000000"/>
              </a:solidFill>
              <a:latin typeface="Comic Sans MS" panose="030F0702030302020204" pitchFamily="66" charset="0"/>
              <a:ea typeface="Times New Roman" panose="02020603050405020304" pitchFamily="18" charset="0"/>
            </a:endParaRPr>
          </a:p>
          <a:p>
            <a:r>
              <a:rPr lang="el-GR" sz="1600" dirty="0" smtClean="0">
                <a:latin typeface="Comic Sans MS" panose="030F0702030302020204" pitchFamily="66" charset="0"/>
                <a:ea typeface="Times New Roman" panose="02020603050405020304" pitchFamily="18" charset="0"/>
              </a:rPr>
              <a:t>Οι εκπομπές διοξειδίου του άνθρακα υπολογίστηκαν  σε </a:t>
            </a:r>
            <a:r>
              <a:rPr lang="el-GR" sz="1600" b="1" dirty="0" smtClean="0">
                <a:latin typeface="Comic Sans MS" panose="030F0702030302020204" pitchFamily="66" charset="0"/>
                <a:ea typeface="Times New Roman" panose="02020603050405020304" pitchFamily="18" charset="0"/>
              </a:rPr>
              <a:t>1.064.886 τόνους CO2 </a:t>
            </a:r>
            <a:r>
              <a:rPr lang="el-GR" sz="1600" dirty="0" smtClean="0">
                <a:latin typeface="Comic Sans MS" panose="030F0702030302020204" pitchFamily="66" charset="0"/>
                <a:ea typeface="Times New Roman" panose="02020603050405020304" pitchFamily="18" charset="0"/>
              </a:rPr>
              <a:t>ετησίως (έτος αναφοράς: 2009). Ο στόχος που έχει θέσει ο Δήμος είναι η μείωση αυτών των εκπομπών κατά </a:t>
            </a:r>
            <a:r>
              <a:rPr lang="el-GR" sz="1600" b="1" dirty="0" smtClean="0">
                <a:latin typeface="Comic Sans MS" panose="030F0702030302020204" pitchFamily="66" charset="0"/>
                <a:ea typeface="Times New Roman" panose="02020603050405020304" pitchFamily="18" charset="0"/>
              </a:rPr>
              <a:t>212.977 τόνους </a:t>
            </a:r>
            <a:r>
              <a:rPr lang="el-GR" sz="1600" dirty="0" smtClean="0">
                <a:latin typeface="Comic Sans MS" panose="030F0702030302020204" pitchFamily="66" charset="0"/>
                <a:ea typeface="Times New Roman" panose="02020603050405020304" pitchFamily="18" charset="0"/>
              </a:rPr>
              <a:t>μέχρι το έτος 2020</a:t>
            </a:r>
            <a:endParaRPr lang="el-GR" sz="1600"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25</a:t>
            </a:fld>
            <a:endParaRPr lang="el-GR"/>
          </a:p>
        </p:txBody>
      </p:sp>
    </p:spTree>
    <p:extLst>
      <p:ext uri="{BB962C8B-B14F-4D97-AF65-F5344CB8AC3E}">
        <p14:creationId xmlns:p14="http://schemas.microsoft.com/office/powerpoint/2010/main" xmlns="" val="2989936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50000"/>
              </a:lnSpc>
            </a:pPr>
            <a:r>
              <a:rPr lang="el-GR" sz="1600" dirty="0" smtClean="0">
                <a:latin typeface="Comic Sans MS" panose="030F0702030302020204" pitchFamily="66" charset="0"/>
                <a:ea typeface="Times New Roman" panose="02020603050405020304" pitchFamily="18" charset="0"/>
              </a:rPr>
              <a:t>Η μείωση των εκπομπών γίνεται προσπάθεια να επιτευχθεί με δράσεις σε δύο άξονες:</a:t>
            </a:r>
          </a:p>
          <a:p>
            <a:pPr>
              <a:lnSpc>
                <a:spcPct val="150000"/>
              </a:lnSpc>
            </a:pPr>
            <a:r>
              <a:rPr lang="el-GR" sz="1600" dirty="0" smtClean="0">
                <a:latin typeface="Comic Sans MS" panose="030F0702030302020204" pitchFamily="66" charset="0"/>
                <a:ea typeface="Times New Roman" panose="02020603050405020304" pitchFamily="18" charset="0"/>
              </a:rPr>
              <a:t>• Εξοικονόμηση ενέργειας σε όλες τις δημοτικές δραστηριότητες, κτίρια και οχήματα, οικιακό και τριτογενή τομέα, δημόσιες και ιδιωτικές μεταφορές</a:t>
            </a:r>
          </a:p>
          <a:p>
            <a:pPr>
              <a:lnSpc>
                <a:spcPct val="150000"/>
              </a:lnSpc>
            </a:pPr>
            <a:r>
              <a:rPr lang="el-GR" sz="1600" dirty="0" smtClean="0">
                <a:latin typeface="Comic Sans MS" panose="030F0702030302020204" pitchFamily="66" charset="0"/>
                <a:ea typeface="Times New Roman" panose="02020603050405020304" pitchFamily="18" charset="0"/>
              </a:rPr>
              <a:t>• Παραγωγή ποσοστού της ηλεκτρικής ενέργειας που καταναλώνεται εντός του Δήμου από ΑΠΕ</a:t>
            </a: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26</a:t>
            </a:fld>
            <a:endParaRPr lang="el-GR"/>
          </a:p>
        </p:txBody>
      </p:sp>
    </p:spTree>
    <p:extLst>
      <p:ext uri="{BB962C8B-B14F-4D97-AF65-F5344CB8AC3E}">
        <p14:creationId xmlns:p14="http://schemas.microsoft.com/office/powerpoint/2010/main" xmlns="" val="4159737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dirty="0" smtClean="0"/>
              <a:t>ΟΙΚΙΑΚΗ   ΚΟΜΠΟΣΤΟΠΟΙΗΣΗ</a:t>
            </a:r>
          </a:p>
          <a:p>
            <a:r>
              <a:rPr lang="el-GR" sz="1600" dirty="0" smtClean="0">
                <a:latin typeface="Comic Sans MS" panose="030F0702030302020204" pitchFamily="66" charset="0"/>
                <a:cs typeface="Times New Roman" panose="02020603050405020304" pitchFamily="18" charset="0"/>
              </a:rPr>
              <a:t>Η </a:t>
            </a:r>
            <a:r>
              <a:rPr lang="el-GR" sz="1600" dirty="0" err="1" smtClean="0">
                <a:latin typeface="Comic Sans MS" panose="030F0702030302020204" pitchFamily="66" charset="0"/>
                <a:cs typeface="Times New Roman" panose="02020603050405020304" pitchFamily="18" charset="0"/>
              </a:rPr>
              <a:t>κομποστοποίηση</a:t>
            </a:r>
            <a:r>
              <a:rPr lang="el-GR" sz="1600" dirty="0" smtClean="0">
                <a:latin typeface="Comic Sans MS" panose="030F0702030302020204" pitchFamily="66" charset="0"/>
                <a:cs typeface="Times New Roman" panose="02020603050405020304" pitchFamily="18" charset="0"/>
              </a:rPr>
              <a:t> είναι μια φυσική διαδικασία η οποία μετατρέπει τα οργανικά απορρίμματα, με την βοήθεια βακτηρίων ή άλλων μικροοργανισμών, σε  </a:t>
            </a:r>
            <a:r>
              <a:rPr lang="el-GR" sz="1600" dirty="0" err="1" smtClean="0">
                <a:latin typeface="Comic Sans MS" panose="030F0702030302020204" pitchFamily="66" charset="0"/>
                <a:cs typeface="Times New Roman" panose="02020603050405020304" pitchFamily="18" charset="0"/>
              </a:rPr>
              <a:t>εδαφοβελτιωτικό</a:t>
            </a:r>
            <a:endParaRPr lang="el-GR" sz="1600" dirty="0" smtClean="0">
              <a:latin typeface="Comic Sans MS" panose="030F0702030302020204" pitchFamily="66" charset="0"/>
              <a:cs typeface="Times New Roman" panose="02020603050405020304" pitchFamily="18" charset="0"/>
            </a:endParaRPr>
          </a:p>
          <a:p>
            <a:r>
              <a:rPr lang="el-GR" altLang="el-GR" sz="1600" dirty="0" smtClean="0">
                <a:latin typeface="Comic Sans MS" panose="030F0702030302020204" pitchFamily="66" charset="0"/>
              </a:rPr>
              <a:t>Απευθύνεται </a:t>
            </a:r>
            <a:r>
              <a:rPr lang="en-US" altLang="el-GR" sz="1600" dirty="0" smtClean="0">
                <a:latin typeface="Comic Sans MS" panose="030F0702030302020204" pitchFamily="66" charset="0"/>
              </a:rPr>
              <a:t>;</a:t>
            </a:r>
          </a:p>
          <a:p>
            <a:pPr marL="286179" indent="-286179">
              <a:buFont typeface="Wingdings" panose="05000000000000000000" pitchFamily="2" charset="2"/>
              <a:buChar char="Ø"/>
            </a:pPr>
            <a:r>
              <a:rPr lang="el-GR" altLang="el-GR" sz="1600" dirty="0" smtClean="0">
                <a:latin typeface="Comic Sans MS" panose="030F0702030302020204" pitchFamily="66" charset="0"/>
              </a:rPr>
              <a:t>Στις σχολικές κοινότητες</a:t>
            </a:r>
            <a:endParaRPr lang="en-US" altLang="el-GR" sz="1600" dirty="0" smtClean="0">
              <a:latin typeface="Comic Sans MS" panose="030F0702030302020204" pitchFamily="66" charset="0"/>
            </a:endParaRPr>
          </a:p>
          <a:p>
            <a:pPr marL="286179" indent="-286179">
              <a:buFont typeface="Wingdings" panose="05000000000000000000" pitchFamily="2" charset="2"/>
              <a:buChar char="Ø"/>
            </a:pPr>
            <a:r>
              <a:rPr lang="el-GR" altLang="el-GR" sz="1600" dirty="0" smtClean="0">
                <a:latin typeface="Comic Sans MS" panose="030F0702030302020204" pitchFamily="66" charset="0"/>
              </a:rPr>
              <a:t>Σε  πολίτες που έχουν </a:t>
            </a:r>
            <a:r>
              <a:rPr lang="el-GR" altLang="el-GR" sz="1600" dirty="0" err="1" smtClean="0">
                <a:latin typeface="Comic Sans MS" panose="030F0702030302020204" pitchFamily="66" charset="0"/>
              </a:rPr>
              <a:t>βιο</a:t>
            </a:r>
            <a:r>
              <a:rPr lang="el-GR" altLang="el-GR" sz="1600" dirty="0" smtClean="0">
                <a:latin typeface="Comic Sans MS" panose="030F0702030302020204" pitchFamily="66" charset="0"/>
              </a:rPr>
              <a:t>-απόβλητα με κατάλληλο χώρο για  οικιακό </a:t>
            </a:r>
            <a:r>
              <a:rPr lang="el-GR" altLang="el-GR" sz="1600" dirty="0" err="1" smtClean="0">
                <a:latin typeface="Comic Sans MS" panose="030F0702030302020204" pitchFamily="66" charset="0"/>
              </a:rPr>
              <a:t>κομποστοποιητή</a:t>
            </a:r>
            <a:r>
              <a:rPr lang="el-GR" altLang="el-GR" sz="1600" dirty="0" smtClean="0">
                <a:latin typeface="Comic Sans MS" panose="030F0702030302020204" pitchFamily="66" charset="0"/>
              </a:rPr>
              <a:t> </a:t>
            </a:r>
            <a:endParaRPr lang="en-US" altLang="el-GR" sz="1600" dirty="0" smtClean="0">
              <a:latin typeface="Comic Sans MS" panose="030F0702030302020204" pitchFamily="66" charset="0"/>
            </a:endParaRPr>
          </a:p>
          <a:p>
            <a:pPr marL="286179" indent="-286179">
              <a:buFont typeface="Wingdings" panose="05000000000000000000" pitchFamily="2" charset="2"/>
              <a:buChar char="Ø"/>
            </a:pPr>
            <a:r>
              <a:rPr lang="el-GR" altLang="el-GR" sz="1600" dirty="0" smtClean="0">
                <a:solidFill>
                  <a:srgbClr val="000000"/>
                </a:solidFill>
                <a:latin typeface="Comic Sans MS" panose="030F0702030302020204" pitchFamily="66" charset="0"/>
              </a:rPr>
              <a:t>Οργανωμένες </a:t>
            </a:r>
            <a:r>
              <a:rPr lang="en-US" altLang="el-GR" sz="1600" dirty="0" smtClean="0">
                <a:solidFill>
                  <a:srgbClr val="000000"/>
                </a:solidFill>
                <a:latin typeface="Comic Sans MS" panose="030F0702030302020204" pitchFamily="66" charset="0"/>
              </a:rPr>
              <a:t> </a:t>
            </a:r>
            <a:r>
              <a:rPr lang="el-GR" altLang="el-GR" sz="1600" dirty="0" smtClean="0">
                <a:solidFill>
                  <a:srgbClr val="000000"/>
                </a:solidFill>
                <a:latin typeface="Comic Sans MS" panose="030F0702030302020204" pitchFamily="66" charset="0"/>
              </a:rPr>
              <a:t>ομάδες πολιτών  (Σύλλογοι, οργανώσεις)  με δράση  για το περιβάλλον</a:t>
            </a:r>
            <a:endParaRPr lang="en-US" altLang="el-GR" sz="1600" dirty="0" smtClean="0">
              <a:solidFill>
                <a:srgbClr val="000000"/>
              </a:solidFill>
              <a:latin typeface="Comic Sans MS" panose="030F0702030302020204" pitchFamily="66" charset="0"/>
            </a:endParaRPr>
          </a:p>
          <a:p>
            <a:pPr marL="286179" indent="-286179">
              <a:buFont typeface="Wingdings" panose="05000000000000000000" pitchFamily="2" charset="2"/>
              <a:buChar char="Ø"/>
            </a:pPr>
            <a:r>
              <a:rPr lang="el-GR" altLang="el-GR" sz="1600" dirty="0" smtClean="0">
                <a:solidFill>
                  <a:srgbClr val="000000"/>
                </a:solidFill>
                <a:latin typeface="Comic Sans MS" panose="030F0702030302020204" pitchFamily="66" charset="0"/>
              </a:rPr>
              <a:t>Άλλους τοπικούς φορείς</a:t>
            </a:r>
            <a:endParaRPr lang="en-US" altLang="el-GR" sz="1600" b="1" dirty="0" smtClean="0">
              <a:latin typeface="Comic Sans MS" panose="030F0702030302020204" pitchFamily="66" charset="0"/>
            </a:endParaRPr>
          </a:p>
          <a:p>
            <a:endParaRPr lang="el-GR" dirty="0" smtClean="0">
              <a:latin typeface="Comic Sans MS" panose="030F0702030302020204" pitchFamily="66"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27</a:t>
            </a:fld>
            <a:endParaRPr lang="el-GR"/>
          </a:p>
        </p:txBody>
      </p:sp>
    </p:spTree>
    <p:extLst>
      <p:ext uri="{BB962C8B-B14F-4D97-AF65-F5344CB8AC3E}">
        <p14:creationId xmlns:p14="http://schemas.microsoft.com/office/powerpoint/2010/main" xmlns="" val="3836473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pPr defTabSz="915772"/>
            <a:r>
              <a:rPr lang="el-GR" sz="1600" dirty="0" smtClean="0"/>
              <a:t>Διατέθηκαν     ειδικοί   κάδοι    σε   105  περίπου σχολεία   (Βρεφονηπιακοί Σταθμοί, Νηπιαγωγεία, Δημοτικά Λύκεια, ειδικής αγωγής), αφού προηγήθηκε Ενημερωτικό σεμινάριο μαθητών και  εκπαιδευτικών σε όλα τα σχολεία καθώς και Τοποθέτηση  και επίδειξη λειτουργίας  του ειδικού κάδου </a:t>
            </a:r>
            <a:r>
              <a:rPr lang="el-GR" sz="1600" dirty="0" err="1" smtClean="0"/>
              <a:t>κομποστοποίησης</a:t>
            </a:r>
            <a:r>
              <a:rPr lang="el-GR" sz="1600" dirty="0" smtClean="0"/>
              <a:t>.</a:t>
            </a:r>
          </a:p>
          <a:p>
            <a:pPr defTabSz="915772"/>
            <a:r>
              <a:rPr lang="el-GR" sz="1600" dirty="0" smtClean="0"/>
              <a:t>Διατέθηκαν     ειδικοί   κάδοι    σε   300 περίπου νοικοκυριά, μαζί με το υλικό εμβολιασμού και έντυπο ενημερωτικό υλικό.</a:t>
            </a:r>
          </a:p>
          <a:p>
            <a:pPr defTabSz="915772"/>
            <a:r>
              <a:rPr lang="el-GR" sz="1600" dirty="0" smtClean="0"/>
              <a:t>Το παραγόμενο </a:t>
            </a:r>
            <a:r>
              <a:rPr lang="el-GR" sz="1600" dirty="0" err="1" smtClean="0"/>
              <a:t>κόμποστ</a:t>
            </a:r>
            <a:r>
              <a:rPr lang="el-GR" sz="1600" dirty="0" smtClean="0"/>
              <a:t> διατίθεται από τον κάθε δικαιούχο του κάδου για ίδια χρήση</a:t>
            </a:r>
          </a:p>
          <a:p>
            <a:pPr defTabSz="915772"/>
            <a:r>
              <a:rPr lang="el-GR" sz="1600" dirty="0" smtClean="0"/>
              <a:t>Η διάθεση των κάδων συνεχίζεται στους ενδιαφερόμενους</a:t>
            </a:r>
            <a:endParaRPr lang="el-GR" sz="1600"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28</a:t>
            </a:fld>
            <a:endParaRPr lang="el-GR"/>
          </a:p>
        </p:txBody>
      </p:sp>
    </p:spTree>
    <p:extLst>
      <p:ext uri="{BB962C8B-B14F-4D97-AF65-F5344CB8AC3E}">
        <p14:creationId xmlns:p14="http://schemas.microsoft.com/office/powerpoint/2010/main" xmlns="" val="1679653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t>ΔΙΑΧΕΙΡΙΣΗ ΕΥΡΩΠΑΪΚΩΝ ΕΡΓΩΝ </a:t>
            </a:r>
          </a:p>
          <a:p>
            <a:r>
              <a:rPr lang="el-GR" sz="1600" dirty="0" smtClean="0"/>
              <a:t>Στο πλαίσιο της  αξιοποίησης  των Ευρωπαϊκών  Χρηματοδοτήσεων  το Τμήμα Περιβάλλοντος &amp; Ενέργειας, διαχειρίζεται (συγγράφει, υποβάλλει και υλοποιεί) Ευρωπαϊκά έργα από όλα τα διαθέσιμα Ταμεία (LIFE, </a:t>
            </a:r>
            <a:r>
              <a:rPr lang="el-GR" sz="1600" dirty="0" err="1" smtClean="0"/>
              <a:t>Interreg</a:t>
            </a:r>
            <a:r>
              <a:rPr lang="el-GR" sz="1600" dirty="0" smtClean="0"/>
              <a:t>, </a:t>
            </a:r>
            <a:r>
              <a:rPr lang="el-GR" sz="1600" dirty="0" err="1" smtClean="0"/>
              <a:t>South</a:t>
            </a:r>
            <a:r>
              <a:rPr lang="el-GR" sz="1600" dirty="0" smtClean="0"/>
              <a:t> </a:t>
            </a:r>
            <a:r>
              <a:rPr lang="el-GR" sz="1600" dirty="0" err="1" smtClean="0"/>
              <a:t>East</a:t>
            </a:r>
            <a:r>
              <a:rPr lang="el-GR" sz="1600" dirty="0" smtClean="0"/>
              <a:t> </a:t>
            </a:r>
            <a:r>
              <a:rPr lang="el-GR" sz="1600" dirty="0" err="1" smtClean="0"/>
              <a:t>Europe</a:t>
            </a:r>
            <a:r>
              <a:rPr lang="el-GR" sz="1600" dirty="0" smtClean="0"/>
              <a:t>, </a:t>
            </a:r>
            <a:r>
              <a:rPr lang="el-GR" sz="1600" dirty="0" err="1" smtClean="0"/>
              <a:t>Med</a:t>
            </a:r>
            <a:r>
              <a:rPr lang="el-GR" sz="1600" dirty="0" smtClean="0"/>
              <a:t> κ.α.)</a:t>
            </a:r>
          </a:p>
          <a:p>
            <a:endParaRPr lang="el-GR"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el-GR" sz="1600" dirty="0" smtClean="0">
                <a:latin typeface="Comic Sans MS" panose="030F0702030302020204" pitchFamily="66" charset="0"/>
              </a:rPr>
              <a:t>Παρακολουθεί την εφαρμογή των ρυθμίσεων που αφορούν τις προστατευόμενες περιοχές στην γεωγραφική περιοχή του Δήμου, σε συνεργασία και με άλλες αρμόδιες υπηρεσίες.</a:t>
            </a:r>
            <a:endParaRPr lang="el-GR" sz="1600" dirty="0" smtClean="0">
              <a:latin typeface="Comic Sans MS" panose="030F0702030302020204" pitchFamily="66" charset="0"/>
            </a:endParaRPr>
          </a:p>
          <a:p>
            <a:pPr algn="just">
              <a:buFont typeface="Wingdings" pitchFamily="2" charset="2"/>
              <a:buChar char="Ø"/>
            </a:pPr>
            <a:r>
              <a:rPr lang="el-GR" sz="1600" dirty="0" smtClean="0">
                <a:latin typeface="Comic Sans MS" panose="030F0702030302020204" pitchFamily="66" charset="0"/>
              </a:rPr>
              <a:t>Μεριμνά για τον σχεδιασμό, την μελέτη και την υλοποίηση έργων, παρεμβάσεων, δράσεων και συνεργασιών που αφορούν για την ανάπτυξη και αξιοποίηση του Παναχαϊκού Όρους.</a:t>
            </a:r>
          </a:p>
          <a:p>
            <a:pPr algn="just">
              <a:buFont typeface="Wingdings" pitchFamily="2" charset="2"/>
              <a:buChar char="Ø"/>
            </a:pPr>
            <a:r>
              <a:rPr lang="el-GR" sz="1600" dirty="0" smtClean="0">
                <a:latin typeface="Comic Sans MS" panose="030F0702030302020204" pitchFamily="66" charset="0"/>
              </a:rPr>
              <a:t>Έχει την ευθύνη για τον σχεδιασμό και  υλοποίηση των Δράσεων  Περιβαλλοντικής Εκπαίδευσης κ’ ευαισθητοποίησης, ειδικότερα τον συντονισμό, λειτουργία και υποστήριξη των δομών Περιβαλλοντικής Πληροφόρησης.</a:t>
            </a:r>
          </a:p>
          <a:p>
            <a:pPr algn="just">
              <a:buFont typeface="Wingdings" pitchFamily="2" charset="2"/>
              <a:buChar char="Ø"/>
            </a:pPr>
            <a:r>
              <a:rPr lang="el-GR" sz="1600" dirty="0" smtClean="0">
                <a:latin typeface="Comic Sans MS" panose="030F0702030302020204" pitchFamily="66" charset="0"/>
              </a:rPr>
              <a:t>Μεριμνά για την εφαρμογή των μέτρων μείωσης της ενεργειακής κατανάλωσης των κτιρίων του Δήμου καθώς και των δικτύων ηλεκτροφωτισμού των δημοσίων κοινοχρήστων χώρων που θεσπίζονται από την Πολιτεία</a:t>
            </a:r>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a:t>
            </a:fld>
            <a:endParaRPr lang="el-GR"/>
          </a:p>
        </p:txBody>
      </p:sp>
    </p:spTree>
    <p:extLst>
      <p:ext uri="{BB962C8B-B14F-4D97-AF65-F5344CB8AC3E}">
        <p14:creationId xmlns:p14="http://schemas.microsoft.com/office/powerpoint/2010/main" xmlns="" val="2732083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Σήμερα το Τμήμα Περιβάλλοντος &amp; Ενέργειας, υλοποιεί τα παρακάτω έργα:</a:t>
            </a:r>
          </a:p>
          <a:p>
            <a:pPr marL="285750" indent="-285750">
              <a:lnSpc>
                <a:spcPct val="150000"/>
              </a:lnSpc>
              <a:buFont typeface="Wingdings" panose="05000000000000000000" pitchFamily="2" charset="2"/>
              <a:buChar char="Ø"/>
            </a:pPr>
            <a:r>
              <a:rPr lang="el-GR" sz="1200" b="1" dirty="0" smtClean="0">
                <a:latin typeface="Comic Sans MS" panose="030F0702030302020204" pitchFamily="66" charset="0"/>
              </a:rPr>
              <a:t>«</a:t>
            </a:r>
            <a:r>
              <a:rPr lang="en-US" sz="1200" b="1" dirty="0" smtClean="0">
                <a:latin typeface="Comic Sans MS" panose="030F0702030302020204" pitchFamily="66" charset="0"/>
              </a:rPr>
              <a:t>RE</a:t>
            </a:r>
            <a:r>
              <a:rPr lang="el-GR" sz="1200" b="1" dirty="0" smtClean="0">
                <a:latin typeface="Comic Sans MS" panose="030F0702030302020204" pitchFamily="66" charset="0"/>
              </a:rPr>
              <a:t>-</a:t>
            </a:r>
            <a:r>
              <a:rPr lang="en-US" sz="1200" b="1" dirty="0" smtClean="0">
                <a:latin typeface="Comic Sans MS" panose="030F0702030302020204" pitchFamily="66" charset="0"/>
              </a:rPr>
              <a:t>water</a:t>
            </a:r>
            <a:r>
              <a:rPr lang="el-GR" sz="1200" b="1" dirty="0" smtClean="0">
                <a:latin typeface="Comic Sans MS" panose="030F0702030302020204" pitchFamily="66" charset="0"/>
              </a:rPr>
              <a:t> -</a:t>
            </a:r>
            <a:r>
              <a:rPr lang="en-US" sz="1200" b="1" dirty="0" smtClean="0">
                <a:latin typeface="Comic Sans MS" panose="030F0702030302020204" pitchFamily="66" charset="0"/>
              </a:rPr>
              <a:t>Eco technologies for the waste water management</a:t>
            </a:r>
            <a:r>
              <a:rPr lang="el-GR" sz="1200" b="1" dirty="0" smtClean="0">
                <a:latin typeface="Comic Sans MS" panose="030F0702030302020204" pitchFamily="66" charset="0"/>
              </a:rPr>
              <a:t>», </a:t>
            </a:r>
            <a:r>
              <a:rPr lang="el-GR" sz="1200" dirty="0" smtClean="0">
                <a:latin typeface="Comic Sans MS" panose="030F0702030302020204" pitchFamily="66" charset="0"/>
              </a:rPr>
              <a:t>Ε.Π. Ευρωπαϊκής Εδαφικής Συνεργασίας «Ελλάδα-</a:t>
            </a:r>
            <a:r>
              <a:rPr lang="el-GR" sz="1200" dirty="0" err="1" smtClean="0">
                <a:latin typeface="Comic Sans MS" panose="030F0702030302020204" pitchFamily="66" charset="0"/>
              </a:rPr>
              <a:t>Ιταλία</a:t>
            </a:r>
            <a:r>
              <a:rPr lang="el-GR" sz="1200" dirty="0" smtClean="0">
                <a:latin typeface="Comic Sans MS" panose="030F0702030302020204" pitchFamily="66" charset="0"/>
              </a:rPr>
              <a:t> 2014-2020»</a:t>
            </a:r>
            <a:r>
              <a:rPr lang="en-US" sz="1200" dirty="0" smtClean="0">
                <a:latin typeface="Comic Sans MS" panose="030F0702030302020204" pitchFamily="66" charset="0"/>
              </a:rPr>
              <a:t>, </a:t>
            </a:r>
            <a:r>
              <a:rPr lang="el-GR" sz="1200" dirty="0" smtClean="0">
                <a:latin typeface="Comic Sans MS" panose="030F0702030302020204" pitchFamily="66" charset="0"/>
              </a:rPr>
              <a:t>με θεματικό αντικείμενο την επεξεργασία των όμβριων λυμάτων.</a:t>
            </a:r>
          </a:p>
          <a:p>
            <a:pPr marL="285750" indent="-285750">
              <a:lnSpc>
                <a:spcPct val="150000"/>
              </a:lnSpc>
              <a:buFont typeface="Wingdings" panose="05000000000000000000" pitchFamily="2" charset="2"/>
              <a:buChar char="Ø"/>
            </a:pPr>
            <a:r>
              <a:rPr lang="en-US" sz="1200" b="1" dirty="0" smtClean="0">
                <a:latin typeface="Comic Sans MS" panose="030F0702030302020204" pitchFamily="66" charset="0"/>
              </a:rPr>
              <a:t>ANCHOR LIFE</a:t>
            </a:r>
            <a:r>
              <a:rPr lang="el-GR" sz="1200" dirty="0" smtClean="0">
                <a:latin typeface="Comic Sans MS" panose="030F0702030302020204" pitchFamily="66" charset="0"/>
              </a:rPr>
              <a:t> </a:t>
            </a:r>
            <a:r>
              <a:rPr lang="el-GR" sz="1200" b="1" dirty="0" smtClean="0">
                <a:latin typeface="Comic Sans MS" panose="030F0702030302020204" pitchFamily="66" charset="0"/>
              </a:rPr>
              <a:t>“</a:t>
            </a:r>
            <a:r>
              <a:rPr lang="en-US" sz="1200" b="1" dirty="0" smtClean="0">
                <a:latin typeface="Comic Sans MS" panose="030F0702030302020204" pitchFamily="66" charset="0"/>
              </a:rPr>
              <a:t>Advanced Noise Control strategies in </a:t>
            </a:r>
            <a:r>
              <a:rPr lang="en-US" sz="1200" b="1" dirty="0" err="1" smtClean="0">
                <a:latin typeface="Comic Sans MS" panose="030F0702030302020204" pitchFamily="66" charset="0"/>
              </a:rPr>
              <a:t>HarbOuR</a:t>
            </a:r>
            <a:r>
              <a:rPr lang="el-GR" sz="1200" b="1" dirty="0" smtClean="0">
                <a:latin typeface="Comic Sans MS" panose="030F0702030302020204" pitchFamily="66" charset="0"/>
              </a:rPr>
              <a:t>” </a:t>
            </a:r>
            <a:r>
              <a:rPr lang="el-GR" sz="1200" dirty="0" smtClean="0">
                <a:latin typeface="Comic Sans MS" panose="030F0702030302020204" pitchFamily="66" charset="0"/>
              </a:rPr>
              <a:t>/ πρόγραμμα </a:t>
            </a:r>
            <a:r>
              <a:rPr lang="en-US" sz="1200" dirty="0" smtClean="0">
                <a:latin typeface="Comic Sans MS" panose="030F0702030302020204" pitchFamily="66" charset="0"/>
              </a:rPr>
              <a:t>LIFE </a:t>
            </a:r>
            <a:r>
              <a:rPr lang="el-GR" sz="1200" dirty="0" smtClean="0">
                <a:latin typeface="Comic Sans MS" panose="030F0702030302020204" pitchFamily="66" charset="0"/>
              </a:rPr>
              <a:t>2014-2020, με θεματικό αντικείμενο την εκτίμηση των επιπτώσεων της ηχητικής  ρύπανσης, από τη λειτουργία της λιμενικής ζώνης.</a:t>
            </a:r>
          </a:p>
          <a:p>
            <a:pPr marL="285750" indent="-285750">
              <a:lnSpc>
                <a:spcPct val="150000"/>
              </a:lnSpc>
              <a:buFont typeface="Wingdings" panose="05000000000000000000" pitchFamily="2" charset="2"/>
              <a:buChar char="Ø"/>
            </a:pPr>
            <a:r>
              <a:rPr lang="en-US" sz="1200" b="1" dirty="0" smtClean="0">
                <a:latin typeface="Comic Sans MS" panose="030F0702030302020204" pitchFamily="66" charset="0"/>
              </a:rPr>
              <a:t>Life SEC  Adapt  -  Upgrading Sustainable Energy Communities in Mayor Adapt  initiative by planning Climate Change Adaptation</a:t>
            </a:r>
            <a:r>
              <a:rPr lang="el-GR" sz="1200" b="1" dirty="0" smtClean="0">
                <a:latin typeface="Comic Sans MS" panose="030F0702030302020204" pitchFamily="66" charset="0"/>
              </a:rPr>
              <a:t>, </a:t>
            </a:r>
            <a:r>
              <a:rPr lang="el-GR" sz="1200" dirty="0" smtClean="0">
                <a:latin typeface="Comic Sans MS" panose="030F0702030302020204" pitchFamily="66" charset="0"/>
              </a:rPr>
              <a:t>πρόγραμμα </a:t>
            </a:r>
            <a:r>
              <a:rPr lang="en-US" sz="1200" dirty="0" smtClean="0">
                <a:latin typeface="Comic Sans MS" panose="030F0702030302020204" pitchFamily="66" charset="0"/>
              </a:rPr>
              <a:t>LIFE </a:t>
            </a:r>
            <a:r>
              <a:rPr lang="el-GR" sz="1200" dirty="0" smtClean="0">
                <a:latin typeface="Comic Sans MS" panose="030F0702030302020204" pitchFamily="66" charset="0"/>
              </a:rPr>
              <a:t>2014-2020, με θεματικό αντικείμενο τη προσαρμογή στη Κλιματική Αλλαγή και το Σύμφωνο των Δημάρχων</a:t>
            </a:r>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30</a:t>
            </a:fld>
            <a:endParaRPr lang="el-GR"/>
          </a:p>
        </p:txBody>
      </p:sp>
    </p:spTree>
    <p:extLst>
      <p:ext uri="{BB962C8B-B14F-4D97-AF65-F5344CB8AC3E}">
        <p14:creationId xmlns:p14="http://schemas.microsoft.com/office/powerpoint/2010/main" xmlns="" val="2176232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dirty="0" smtClean="0"/>
              <a:t>ΥΠΟΣΤΗΡΙΞΗ ΛΕΙΤΟΥΡΓΙΑΣ ΦΟΔΣΑ</a:t>
            </a:r>
          </a:p>
          <a:p>
            <a:r>
              <a:rPr lang="el-GR" sz="1600" dirty="0" smtClean="0"/>
              <a:t>Στα πλαίσια της προγραμματικής σύμβασης που έχει υπογραφεί μεταξύ του Δήμου </a:t>
            </a:r>
            <a:r>
              <a:rPr lang="el-GR" sz="1600" dirty="0" err="1" smtClean="0"/>
              <a:t>Πατρέων</a:t>
            </a:r>
            <a:r>
              <a:rPr lang="el-GR" sz="1600" dirty="0" smtClean="0"/>
              <a:t> και του ΦΟΔΣΑ, το Τμήμα μας έχει αναλάβει την υποστήριξη στην λειτουργία του ΦΟΔΣΑ, η οποία περιλαμβάνει τους εξής δύο τομείς </a:t>
            </a:r>
          </a:p>
          <a:p>
            <a:pPr marL="286179" indent="-286179" algn="just">
              <a:lnSpc>
                <a:spcPct val="150000"/>
              </a:lnSpc>
              <a:buFontTx/>
              <a:buChar char="-"/>
            </a:pPr>
            <a:r>
              <a:rPr lang="el-GR" sz="1600" dirty="0" smtClean="0">
                <a:latin typeface="Comic Sans MS" panose="030F0702030302020204" pitchFamily="66" charset="0"/>
              </a:rPr>
              <a:t>Επίβλεψη λειτουργίας  ΧΥΤΑ </a:t>
            </a:r>
          </a:p>
          <a:p>
            <a:pPr marL="286179" indent="-286179" algn="just">
              <a:lnSpc>
                <a:spcPct val="150000"/>
              </a:lnSpc>
              <a:buFontTx/>
              <a:buChar char="-"/>
            </a:pPr>
            <a:r>
              <a:rPr lang="el-GR" sz="1600" dirty="0" smtClean="0">
                <a:latin typeface="Comic Sans MS" panose="030F0702030302020204" pitchFamily="66" charset="0"/>
              </a:rPr>
              <a:t>Διοικητική υποστήριξη ΦΟΔΣΑ</a:t>
            </a: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31</a:t>
            </a:fld>
            <a:endParaRPr lang="el-GR"/>
          </a:p>
        </p:txBody>
      </p:sp>
    </p:spTree>
    <p:extLst>
      <p:ext uri="{BB962C8B-B14F-4D97-AF65-F5344CB8AC3E}">
        <p14:creationId xmlns:p14="http://schemas.microsoft.com/office/powerpoint/2010/main" xmlns="" val="3703590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15772"/>
            <a:r>
              <a:rPr lang="el-GR" sz="1600" dirty="0" smtClean="0"/>
              <a:t>Στα πλαίσια της </a:t>
            </a:r>
            <a:r>
              <a:rPr lang="el-GR" sz="1600" dirty="0" smtClean="0">
                <a:latin typeface="Comic Sans MS" panose="030F0702030302020204" pitchFamily="66" charset="0"/>
              </a:rPr>
              <a:t>Επίβλεψης του  λειτουργίας  του ΧΥΤΑ της </a:t>
            </a:r>
            <a:r>
              <a:rPr lang="el-GR" sz="1600" dirty="0" err="1" smtClean="0">
                <a:latin typeface="Comic Sans MS" panose="030F0702030302020204" pitchFamily="66" charset="0"/>
              </a:rPr>
              <a:t>Ξερόλακας</a:t>
            </a:r>
            <a:r>
              <a:rPr lang="el-GR" sz="1600" dirty="0" smtClean="0">
                <a:latin typeface="Comic Sans MS" panose="030F0702030302020204" pitchFamily="66" charset="0"/>
              </a:rPr>
              <a:t> από το Τμήμα μας εκτελούνται οι εξής εργασίες:</a:t>
            </a:r>
          </a:p>
          <a:p>
            <a:pPr defTabSz="915772"/>
            <a:r>
              <a:rPr lang="el-GR" sz="1600" b="1" dirty="0" smtClean="0">
                <a:latin typeface="Comic Sans MS" panose="030F0702030302020204" pitchFamily="66" charset="0"/>
              </a:rPr>
              <a:t> Ο Γενικός συντονισμός της λειτουργίας του  ΧΥΤΑ</a:t>
            </a:r>
          </a:p>
          <a:p>
            <a:pPr defTabSz="915772"/>
            <a:endParaRPr lang="el-GR" dirty="0" smtClean="0">
              <a:latin typeface="Comic Sans MS" panose="030F0702030302020204" pitchFamily="66" charset="0"/>
            </a:endParaRPr>
          </a:p>
          <a:p>
            <a:endParaRPr lang="el-GR"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32</a:t>
            </a:fld>
            <a:endParaRPr lang="el-GR"/>
          </a:p>
        </p:txBody>
      </p:sp>
    </p:spTree>
    <p:extLst>
      <p:ext uri="{BB962C8B-B14F-4D97-AF65-F5344CB8AC3E}">
        <p14:creationId xmlns:p14="http://schemas.microsoft.com/office/powerpoint/2010/main" xmlns="" val="2741663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r>
              <a:rPr lang="el-GR" sz="1600" dirty="0" smtClean="0">
                <a:latin typeface="Comic Sans MS" panose="030F0702030302020204" pitchFamily="66" charset="0"/>
              </a:rPr>
              <a:t>Ο Σχεδιασμός, η σύνταξη των μελετών και η επίβλεψη της εκτέλεσης των εργασιών στο ΧΥΤΑ</a:t>
            </a:r>
            <a:endParaRPr lang="el-GR" sz="1600"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33</a:t>
            </a:fld>
            <a:endParaRPr lang="el-GR"/>
          </a:p>
        </p:txBody>
      </p:sp>
    </p:spTree>
    <p:extLst>
      <p:ext uri="{BB962C8B-B14F-4D97-AF65-F5344CB8AC3E}">
        <p14:creationId xmlns:p14="http://schemas.microsoft.com/office/powerpoint/2010/main" xmlns="" val="3367688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15772"/>
            <a:r>
              <a:rPr lang="el-GR" sz="1600" dirty="0" smtClean="0"/>
              <a:t> Η σύνταξη της μελέτης και η επίβλεψη της  εργασίας της ταφής των απορριμμά</a:t>
            </a:r>
            <a:r>
              <a:rPr lang="el-GR" dirty="0" smtClean="0"/>
              <a:t>των</a:t>
            </a:r>
            <a:endParaRPr lang="el-GR"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34</a:t>
            </a:fld>
            <a:endParaRPr lang="el-GR"/>
          </a:p>
        </p:txBody>
      </p:sp>
    </p:spTree>
    <p:extLst>
      <p:ext uri="{BB962C8B-B14F-4D97-AF65-F5344CB8AC3E}">
        <p14:creationId xmlns:p14="http://schemas.microsoft.com/office/powerpoint/2010/main" xmlns="" val="1134657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latin typeface="Comic Sans MS" panose="030F0702030302020204" pitchFamily="66" charset="0"/>
              </a:rPr>
              <a:t>Έλεγχος και εκτέλεση εργασιών διαμόρφωσης απορριμματικού ανάγλυφου στο κύτταρο ταφής</a:t>
            </a:r>
            <a:endParaRPr lang="el-GR" sz="1600"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35</a:t>
            </a:fld>
            <a:endParaRPr lang="el-GR"/>
          </a:p>
        </p:txBody>
      </p:sp>
    </p:spTree>
    <p:extLst>
      <p:ext uri="{BB962C8B-B14F-4D97-AF65-F5344CB8AC3E}">
        <p14:creationId xmlns:p14="http://schemas.microsoft.com/office/powerpoint/2010/main" xmlns="" val="646107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t>Διαχείριση στραγγισμάτων του κυττάρου ταφής στο ΧΥΤΑ</a:t>
            </a:r>
          </a:p>
          <a:p>
            <a:endParaRPr lang="el-GR"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36</a:t>
            </a:fld>
            <a:endParaRPr lang="el-GR"/>
          </a:p>
        </p:txBody>
      </p:sp>
    </p:spTree>
    <p:extLst>
      <p:ext uri="{BB962C8B-B14F-4D97-AF65-F5344CB8AC3E}">
        <p14:creationId xmlns:p14="http://schemas.microsoft.com/office/powerpoint/2010/main" xmlns="" val="2213448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latin typeface="Comic Sans MS" panose="030F0702030302020204" pitchFamily="66" charset="0"/>
              </a:rPr>
              <a:t>Έλεγχος τήρησης περιβαλλοντικών όρων σύμφωνα με την ΑΕΠΟ του ΧΥΤΑ</a:t>
            </a:r>
            <a:endParaRPr lang="el-GR" sz="1600"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37</a:t>
            </a:fld>
            <a:endParaRPr lang="el-GR"/>
          </a:p>
        </p:txBody>
      </p:sp>
    </p:spTree>
    <p:extLst>
      <p:ext uri="{BB962C8B-B14F-4D97-AF65-F5344CB8AC3E}">
        <p14:creationId xmlns:p14="http://schemas.microsoft.com/office/powerpoint/2010/main" xmlns="" val="3242134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r>
              <a:rPr lang="el-GR" sz="1600" dirty="0" smtClean="0">
                <a:latin typeface="Comic Sans MS" panose="030F0702030302020204" pitchFamily="66" charset="0"/>
              </a:rPr>
              <a:t>Σχεδιασμός και επίβλεψη εκτέλεσης έργων για τη διαμόρφωση του χώρου του ΧΥΤΑ, για τη λειτουργία του σύμφωνα με το Τ.Σ.Δ.Α. του Δήμου </a:t>
            </a:r>
            <a:r>
              <a:rPr lang="el-GR" sz="1600" dirty="0" err="1" smtClean="0">
                <a:latin typeface="Comic Sans MS" panose="030F0702030302020204" pitchFamily="66" charset="0"/>
              </a:rPr>
              <a:t>Πατρέων</a:t>
            </a:r>
            <a:endParaRPr lang="el-GR" sz="1600"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38</a:t>
            </a:fld>
            <a:endParaRPr lang="el-GR"/>
          </a:p>
        </p:txBody>
      </p:sp>
    </p:spTree>
    <p:extLst>
      <p:ext uri="{BB962C8B-B14F-4D97-AF65-F5344CB8AC3E}">
        <p14:creationId xmlns:p14="http://schemas.microsoft.com/office/powerpoint/2010/main" xmlns="" val="3560262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t>Επίβλεψη λειτουργίας ΚΔΑΥ </a:t>
            </a:r>
          </a:p>
          <a:p>
            <a:endParaRPr lang="el-GR"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39</a:t>
            </a:fld>
            <a:endParaRPr lang="el-GR"/>
          </a:p>
        </p:txBody>
      </p:sp>
    </p:spTree>
    <p:extLst>
      <p:ext uri="{BB962C8B-B14F-4D97-AF65-F5344CB8AC3E}">
        <p14:creationId xmlns:p14="http://schemas.microsoft.com/office/powerpoint/2010/main" xmlns="" val="158542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400" dirty="0" smtClean="0"/>
              <a:t>Σύμφωνα με τις αρμοδιότητες αυτές όπως προβλέπονται από τον ΟΕΥ, αλλά και σύμφωνα με τις αρμοδιότητες που μεταφέρθηκαν στους Δήμους από άλλες υπηρεσίες, οι κύριες εργασίες που εκτελούνται από το Τμήμα μας είναι οι εξής:</a:t>
            </a:r>
          </a:p>
          <a:p>
            <a:pPr marL="228943" indent="-228943" defTabSz="915772">
              <a:buFontTx/>
              <a:buAutoNum type="arabicParenR"/>
            </a:pPr>
            <a:r>
              <a:rPr lang="el-GR" sz="1400" dirty="0" smtClean="0"/>
              <a:t>Ο ΚΑΘΑΡΙΣΜΟΣ ΡΕΜΑΤΩΝ ΔΗΜΟΥ ΠΑΤΡΕΩΝ</a:t>
            </a:r>
          </a:p>
          <a:p>
            <a:pPr marL="228943" indent="-228943" defTabSz="915772"/>
            <a:r>
              <a:rPr lang="el-GR" sz="1400" dirty="0" smtClean="0"/>
              <a:t>Σε συνεργασία με το Γραφείο Πολιτικής Προστασίας  του Δήμου, με τις Τοπικές Κοινότητες,  με τοπικούς συλλόγους αλλά</a:t>
            </a:r>
            <a:r>
              <a:rPr lang="el-GR" sz="1400" baseline="0" dirty="0" smtClean="0"/>
              <a:t> </a:t>
            </a:r>
            <a:r>
              <a:rPr lang="el-GR" sz="1400" dirty="0" smtClean="0"/>
              <a:t>και με πολίτες το Τμήμα μας συγκεντρώνει πληροφορίες σχετικά με τα ρέματα τα οποία απαιτούν καθαρισμό και απομάκρυνση φερτών υλικών και βλάστησης για την αποφυγή εμφάνισης </a:t>
            </a:r>
            <a:r>
              <a:rPr lang="el-GR" sz="1400" dirty="0" err="1" smtClean="0"/>
              <a:t>πλημμυρικών</a:t>
            </a:r>
            <a:r>
              <a:rPr lang="el-GR" sz="1400" dirty="0" smtClean="0"/>
              <a:t> φαινομένων </a:t>
            </a:r>
            <a:r>
              <a:rPr lang="el-GR" sz="1400" dirty="0" smtClean="0"/>
              <a:t>και</a:t>
            </a:r>
            <a:r>
              <a:rPr lang="el-GR" sz="1400" dirty="0" smtClean="0">
                <a:latin typeface="Comic Sans MS" panose="030F0702030302020204" pitchFamily="66" charset="0"/>
              </a:rPr>
              <a:t> είτε με </a:t>
            </a:r>
            <a:r>
              <a:rPr lang="el-GR" sz="1400" dirty="0" smtClean="0">
                <a:latin typeface="Comic Sans MS" panose="030F0702030302020204" pitchFamily="66" charset="0"/>
              </a:rPr>
              <a:t>ίδια μέσα</a:t>
            </a:r>
            <a:r>
              <a:rPr lang="en-US" sz="1400" dirty="0" smtClean="0">
                <a:latin typeface="Comic Sans MS" panose="030F0702030302020204" pitchFamily="66" charset="0"/>
              </a:rPr>
              <a:t>, </a:t>
            </a:r>
            <a:r>
              <a:rPr lang="el-GR" sz="1400" dirty="0" smtClean="0">
                <a:latin typeface="Comic Sans MS" panose="030F0702030302020204" pitchFamily="66" charset="0"/>
              </a:rPr>
              <a:t>είτε με μισθωμένα μηχανήματα ιδιωτών, κατά την  τελευταία εξαετία, </a:t>
            </a:r>
            <a:r>
              <a:rPr lang="el-GR" sz="1400" dirty="0" err="1" smtClean="0">
                <a:latin typeface="Comic Sans MS" panose="030F0702030302020204" pitchFamily="66" charset="0"/>
              </a:rPr>
              <a:t>έχοθμε</a:t>
            </a:r>
            <a:r>
              <a:rPr lang="el-GR" sz="1400" dirty="0" smtClean="0">
                <a:latin typeface="Comic Sans MS" panose="030F0702030302020204" pitchFamily="66" charset="0"/>
              </a:rPr>
              <a:t> </a:t>
            </a:r>
            <a:r>
              <a:rPr lang="el-GR" sz="1400" dirty="0" smtClean="0">
                <a:latin typeface="Comic Sans MS" panose="030F0702030302020204" pitchFamily="66" charset="0"/>
              </a:rPr>
              <a:t>προβεί σε τμηματικούς</a:t>
            </a:r>
            <a:r>
              <a:rPr lang="en-US" sz="1400" dirty="0" smtClean="0">
                <a:latin typeface="Comic Sans MS" panose="030F0702030302020204" pitchFamily="66" charset="0"/>
              </a:rPr>
              <a:t> </a:t>
            </a:r>
            <a:r>
              <a:rPr lang="el-GR" sz="1400" dirty="0" smtClean="0">
                <a:latin typeface="Comic Sans MS" panose="030F0702030302020204" pitchFamily="66" charset="0"/>
              </a:rPr>
              <a:t>ή σημειακούς  </a:t>
            </a:r>
            <a:r>
              <a:rPr lang="el-GR" sz="1400" dirty="0" smtClean="0">
                <a:latin typeface="Comic Sans MS" panose="030F0702030302020204" pitchFamily="66" charset="0"/>
              </a:rPr>
              <a:t>καθαρισμούς </a:t>
            </a:r>
            <a:r>
              <a:rPr lang="el-GR" sz="1400" dirty="0" smtClean="0">
                <a:latin typeface="Comic Sans MS" panose="030F0702030302020204" pitchFamily="66" charset="0"/>
              </a:rPr>
              <a:t>των ρεμάτων στην περιοχή του Δήμου μας.</a:t>
            </a:r>
            <a:endParaRPr lang="el-GR" sz="1400" dirty="0" smtClean="0"/>
          </a:p>
          <a:p>
            <a:pPr defTabSz="915772"/>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4</a:t>
            </a:fld>
            <a:endParaRPr lang="el-GR"/>
          </a:p>
        </p:txBody>
      </p:sp>
    </p:spTree>
    <p:extLst>
      <p:ext uri="{BB962C8B-B14F-4D97-AF65-F5344CB8AC3E}">
        <p14:creationId xmlns:p14="http://schemas.microsoft.com/office/powerpoint/2010/main" xmlns="" val="3704025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dirty="0" smtClean="0"/>
              <a:t> Η Διοικητική υποστήριξη  του ΦΟΔΣΑ περιλαμβάνει κυρίως</a:t>
            </a:r>
          </a:p>
          <a:p>
            <a:r>
              <a:rPr lang="el-GR" sz="1600" dirty="0" smtClean="0"/>
              <a:t>Έλεγχος </a:t>
            </a:r>
            <a:r>
              <a:rPr lang="el-GR" sz="1600" smtClean="0"/>
              <a:t>και καταχώρηση των  ζυγολογίων των </a:t>
            </a:r>
            <a:r>
              <a:rPr lang="el-GR" sz="1600" dirty="0" smtClean="0"/>
              <a:t>απορριμμάτων </a:t>
            </a:r>
          </a:p>
          <a:p>
            <a:r>
              <a:rPr lang="el-GR" sz="1600" dirty="0" smtClean="0"/>
              <a:t>Είσπραξη τελών ταφής απορριμμάτων  από τους</a:t>
            </a:r>
            <a:r>
              <a:rPr lang="el-GR" sz="1600" baseline="0" dirty="0" smtClean="0"/>
              <a:t> ιδιώτες</a:t>
            </a:r>
            <a:endParaRPr lang="el-GR" sz="1600" dirty="0" smtClean="0"/>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40</a:t>
            </a:fld>
            <a:endParaRPr lang="el-GR"/>
          </a:p>
        </p:txBody>
      </p:sp>
    </p:spTree>
    <p:extLst>
      <p:ext uri="{BB962C8B-B14F-4D97-AF65-F5344CB8AC3E}">
        <p14:creationId xmlns:p14="http://schemas.microsoft.com/office/powerpoint/2010/main" xmlns="" val="2029246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41</a:t>
            </a:fld>
            <a:endParaRPr lang="el-GR"/>
          </a:p>
        </p:txBody>
      </p:sp>
    </p:spTree>
    <p:extLst>
      <p:ext uri="{BB962C8B-B14F-4D97-AF65-F5344CB8AC3E}">
        <p14:creationId xmlns:p14="http://schemas.microsoft.com/office/powerpoint/2010/main" xmlns="" val="1711581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t>Έχει γίνει καθαρισμός σχεδόν σε όλα τα ρέματα της πεδινής κυρίως περιοχής του Δήμου μας. Ενδεικτικά αναφέρουμε την ΞΥΛΟΚΕΡΑ, τον ΣΕΛΕΜΝΟ, τον ΧΑΡΑΔΡΟ, τον ΜΑΛΑΜΑΜΟΥΤΗ, την ΠΑΝΑΓΙΤΣΑ, τον ΜΕΙΛΙΧΟ και πολλά άλλα.</a:t>
            </a:r>
            <a:endParaRPr lang="el-GR" sz="1600"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5</a:t>
            </a:fld>
            <a:endParaRPr lang="el-GR"/>
          </a:p>
        </p:txBody>
      </p:sp>
    </p:spTree>
    <p:extLst>
      <p:ext uri="{BB962C8B-B14F-4D97-AF65-F5344CB8AC3E}">
        <p14:creationId xmlns:p14="http://schemas.microsoft.com/office/powerpoint/2010/main" xmlns="" val="1109802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t>Στην περίπτωση που ο καθαρισμός γινόταν με τα μηχανήματα του Δήμου, το Τμήμα μας αναλάμβανε το συντονισμό και την επίβλεψη των εργασιών, ενώ στην περίπτωση που απαιτούνταν μεγαλύτερα μηχανήματα το Τμήμα μας είτε </a:t>
            </a:r>
            <a:r>
              <a:rPr lang="el-GR" sz="1600" dirty="0" smtClean="0"/>
              <a:t>συνεργαζόταν </a:t>
            </a:r>
            <a:r>
              <a:rPr lang="el-GR" sz="1600" dirty="0" smtClean="0"/>
              <a:t>με τις υπηρεσίες της Περιφέρειας είτε συνέτασσε τη σχετική μελέτη μίσθωσης μηχανημάτων ιδιωτών και </a:t>
            </a:r>
            <a:r>
              <a:rPr lang="el-GR" sz="1600" dirty="0" smtClean="0"/>
              <a:t>αναλάμβανε </a:t>
            </a:r>
            <a:r>
              <a:rPr lang="el-GR" sz="1600" dirty="0" smtClean="0"/>
              <a:t>την επίβλεψη της εκτέλεσης της εργασίας.</a:t>
            </a:r>
          </a:p>
          <a:p>
            <a:r>
              <a:rPr lang="el-GR" sz="1600" dirty="0" smtClean="0"/>
              <a:t>Με την ψήφιση του νόμου «ΚΛΕΙΣΘΕΝΗΣ» η αρμοδιότητα αυτή πέρασε </a:t>
            </a:r>
            <a:r>
              <a:rPr lang="el-GR" sz="1600" dirty="0" err="1" smtClean="0"/>
              <a:t>εξ΄</a:t>
            </a:r>
            <a:r>
              <a:rPr lang="el-GR" sz="1600" dirty="0" smtClean="0"/>
              <a:t> ολοκλήρου στις Περιφέρειες και στην παρούσα φάση συνδράμουμε επικουρικά το έργο της Περιφέρειας με την παροχή τεχνογνωσίας και πληροφοριών.</a:t>
            </a:r>
            <a:endParaRPr lang="el-GR" sz="1600"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6</a:t>
            </a:fld>
            <a:endParaRPr lang="el-GR"/>
          </a:p>
        </p:txBody>
      </p:sp>
    </p:spTree>
    <p:extLst>
      <p:ext uri="{BB962C8B-B14F-4D97-AF65-F5344CB8AC3E}">
        <p14:creationId xmlns:p14="http://schemas.microsoft.com/office/powerpoint/2010/main" xmlns="" val="364411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15772"/>
            <a:r>
              <a:rPr lang="el-GR" sz="1600" b="1" u="sng" dirty="0" smtClean="0">
                <a:latin typeface="Comic Sans MS" panose="030F0702030302020204" pitchFamily="66" charset="0"/>
              </a:rPr>
              <a:t>ΝΑΥΑΓΟΣΩΣΤΙΚΗ ΚΑΛΥΨΗ ΠΟΛΥΣΥΧΝΑΣΤΩΝ ΠΑΡΑΛΙΩΝ</a:t>
            </a:r>
          </a:p>
          <a:p>
            <a:pPr defTabSz="915772"/>
            <a:r>
              <a:rPr lang="el-GR" sz="1600" dirty="0" smtClean="0"/>
              <a:t>Σύμφωνα με το Π.Δ. 31/2018 (ΦΕΚ 61Α’/4-4-2018), οι Δήμοι, ως φορείς εκμετάλλευσης των πολυσύχναστων παραλιών, υποχρεούνται να φροντίσουν για την ναυαγοσωστική κάλυψη στις </a:t>
            </a:r>
            <a:r>
              <a:rPr lang="el-GR" sz="1600" dirty="0" smtClean="0"/>
              <a:t>παραλίες </a:t>
            </a:r>
            <a:r>
              <a:rPr lang="el-GR" sz="1600" dirty="0" smtClean="0"/>
              <a:t>αυτές κατά τη διάρκεια των μηνών Ιούνιο, Ιούλιο, Αύγουστο και Σεπτέμβριο, με την τοποθέτηση ναυαγοσωστών εφοδιασμένων με τον απαραίτητο εξοπλισμό.</a:t>
            </a:r>
            <a:endParaRPr lang="el-GR" sz="1600"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7</a:t>
            </a:fld>
            <a:endParaRPr lang="el-GR"/>
          </a:p>
        </p:txBody>
      </p:sp>
    </p:spTree>
    <p:extLst>
      <p:ext uri="{BB962C8B-B14F-4D97-AF65-F5344CB8AC3E}">
        <p14:creationId xmlns:p14="http://schemas.microsoft.com/office/powerpoint/2010/main" xmlns="" val="106404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dirty="0" smtClean="0">
                <a:latin typeface="Comic Sans MS" panose="030F0702030302020204" pitchFamily="66" charset="0"/>
              </a:rPr>
              <a:t>Οι επτά παραλίες του Δήμου </a:t>
            </a:r>
            <a:r>
              <a:rPr lang="el-GR" sz="1600" dirty="0" err="1" smtClean="0">
                <a:latin typeface="Comic Sans MS" panose="030F0702030302020204" pitchFamily="66" charset="0"/>
              </a:rPr>
              <a:t>Πατρέων</a:t>
            </a:r>
            <a:r>
              <a:rPr lang="el-GR" sz="1600" dirty="0" smtClean="0">
                <a:latin typeface="Comic Sans MS" panose="030F0702030302020204" pitchFamily="66" charset="0"/>
              </a:rPr>
              <a:t> για το 2018, οι οποίες χαρακτηρίστηκαν ως πολυσύχναστες  από την αρμόδια Επιτροπή του Λιμεναρχείου ήταν</a:t>
            </a:r>
            <a:r>
              <a:rPr lang="en-US" sz="1600" dirty="0" smtClean="0">
                <a:latin typeface="Comic Sans MS" panose="030F0702030302020204" pitchFamily="66" charset="0"/>
              </a:rPr>
              <a:t> :</a:t>
            </a:r>
          </a:p>
          <a:p>
            <a:pPr defTabSz="915772" fontAlgn="base" hangingPunct="0">
              <a:buFontTx/>
              <a:buChar char="-"/>
            </a:pPr>
            <a:r>
              <a:rPr lang="el-GR" sz="1600" b="1" dirty="0" smtClean="0">
                <a:latin typeface="Comic Sans MS" panose="030F0702030302020204" pitchFamily="66" charset="0"/>
              </a:rPr>
              <a:t>Παραλία Πλαζ</a:t>
            </a:r>
            <a:r>
              <a:rPr lang="en-US" sz="1600" b="1" dirty="0" smtClean="0">
                <a:latin typeface="Comic Sans MS" panose="030F0702030302020204" pitchFamily="66" charset="0"/>
              </a:rPr>
              <a:t>  </a:t>
            </a:r>
            <a:r>
              <a:rPr lang="el-GR" sz="1600" b="1" dirty="0" smtClean="0">
                <a:latin typeface="Comic Sans MS" panose="030F0702030302020204" pitchFamily="66" charset="0"/>
              </a:rPr>
              <a:t>      Παραλία Ακταίου</a:t>
            </a:r>
            <a:r>
              <a:rPr lang="en-US" sz="1600" b="1" dirty="0" smtClean="0">
                <a:latin typeface="Comic Sans MS" panose="030F0702030302020204" pitchFamily="66" charset="0"/>
              </a:rPr>
              <a:t> </a:t>
            </a:r>
            <a:r>
              <a:rPr lang="el-GR" sz="1600" b="1" dirty="0" smtClean="0">
                <a:latin typeface="Comic Sans MS" panose="030F0702030302020204" pitchFamily="66" charset="0"/>
              </a:rPr>
              <a:t>     Παραλία Αγίου Βασιλείου </a:t>
            </a:r>
            <a:r>
              <a:rPr lang="en-US" sz="1600" b="1" dirty="0" smtClean="0">
                <a:latin typeface="Comic Sans MS" panose="030F0702030302020204" pitchFamily="66" charset="0"/>
              </a:rPr>
              <a:t> </a:t>
            </a:r>
            <a:r>
              <a:rPr lang="el-GR" sz="1600" b="1" dirty="0" smtClean="0">
                <a:latin typeface="Comic Sans MS" panose="030F0702030302020204" pitchFamily="66" charset="0"/>
              </a:rPr>
              <a:t>    Παραλία Δάφνες</a:t>
            </a:r>
            <a:r>
              <a:rPr lang="en-US" sz="1600" b="1" dirty="0" smtClean="0">
                <a:latin typeface="Comic Sans MS" panose="030F0702030302020204" pitchFamily="66" charset="0"/>
              </a:rPr>
              <a:t> </a:t>
            </a:r>
            <a:r>
              <a:rPr lang="el-GR" sz="1600" b="1" dirty="0" smtClean="0">
                <a:latin typeface="Comic Sans MS" panose="030F0702030302020204" pitchFamily="66" charset="0"/>
              </a:rPr>
              <a:t> Παραλία </a:t>
            </a:r>
            <a:r>
              <a:rPr lang="el-GR" sz="1600" b="1" dirty="0" err="1" smtClean="0">
                <a:latin typeface="Comic Sans MS" panose="030F0702030302020204" pitchFamily="66" charset="0"/>
              </a:rPr>
              <a:t>Βραχνέικα</a:t>
            </a:r>
            <a:r>
              <a:rPr lang="el-GR" sz="1600" b="1" dirty="0" smtClean="0">
                <a:latin typeface="Comic Sans MS" panose="030F0702030302020204" pitchFamily="66" charset="0"/>
              </a:rPr>
              <a:t>     </a:t>
            </a:r>
            <a:r>
              <a:rPr lang="el-GR" sz="1600" b="1" dirty="0" smtClean="0">
                <a:latin typeface="Comic Sans MS" panose="030F0702030302020204" pitchFamily="66" charset="0"/>
              </a:rPr>
              <a:t>Παραλία </a:t>
            </a:r>
            <a:r>
              <a:rPr lang="el-GR" sz="1600" b="1" dirty="0" err="1" smtClean="0">
                <a:latin typeface="Comic Sans MS" panose="030F0702030302020204" pitchFamily="66" charset="0"/>
              </a:rPr>
              <a:t>Καστελλόκαμπος</a:t>
            </a:r>
            <a:r>
              <a:rPr lang="en-US" sz="1600" b="1" dirty="0" smtClean="0">
                <a:latin typeface="Comic Sans MS" panose="030F0702030302020204" pitchFamily="66" charset="0"/>
              </a:rPr>
              <a:t> </a:t>
            </a:r>
            <a:r>
              <a:rPr lang="el-GR" sz="1600" b="1" dirty="0" smtClean="0">
                <a:latin typeface="Comic Sans MS" panose="030F0702030302020204" pitchFamily="66" charset="0"/>
              </a:rPr>
              <a:t> και η    </a:t>
            </a:r>
            <a:r>
              <a:rPr lang="el-GR" sz="1600" b="1" dirty="0" smtClean="0">
                <a:latin typeface="Comic Sans MS" panose="030F0702030302020204" pitchFamily="66" charset="0"/>
              </a:rPr>
              <a:t>Παραλία Ρίου</a:t>
            </a:r>
          </a:p>
          <a:p>
            <a:pPr lvl="0" fontAlgn="base" hangingPunct="0">
              <a:buFontTx/>
              <a:buChar char="-"/>
            </a:pPr>
            <a:r>
              <a:rPr lang="el-GR" sz="1600" b="1" dirty="0" smtClean="0">
                <a:latin typeface="Comic Sans MS" panose="030F0702030302020204" pitchFamily="66" charset="0"/>
              </a:rPr>
              <a:t>Στις Παραλίες αυτές κατά τη διάρκεια της κολυμβητικής περιόδου τοποθετήθηκε ναυαγοσώστης εξοπλισμένος με τον κατάλληλο εξοπλισμό και ταυτόχρονα</a:t>
            </a:r>
            <a:r>
              <a:rPr lang="el-GR" sz="1600" b="1" baseline="0" dirty="0" smtClean="0">
                <a:latin typeface="Comic Sans MS" panose="030F0702030302020204" pitchFamily="66" charset="0"/>
              </a:rPr>
              <a:t> ήταν σε ετοιμότητα </a:t>
            </a:r>
            <a:r>
              <a:rPr lang="el-GR" sz="1600" b="1" dirty="0" smtClean="0">
                <a:latin typeface="Comic Sans MS" panose="030F0702030302020204" pitchFamily="66" charset="0"/>
              </a:rPr>
              <a:t>μεγάλο ναυαγοσωστικό σκάφος το οποίο </a:t>
            </a:r>
            <a:r>
              <a:rPr lang="el-GR" sz="1600" b="1" dirty="0" smtClean="0">
                <a:latin typeface="Comic Sans MS" panose="030F0702030302020204" pitchFamily="66" charset="0"/>
              </a:rPr>
              <a:t> </a:t>
            </a:r>
            <a:r>
              <a:rPr lang="el-GR" sz="1600" b="1" dirty="0" smtClean="0">
                <a:latin typeface="Comic Sans MS" panose="030F0702030302020204" pitchFamily="66" charset="0"/>
              </a:rPr>
              <a:t>περιπολούσε στην περιοχή.</a:t>
            </a:r>
          </a:p>
          <a:p>
            <a:pPr lvl="0" fontAlgn="base" hangingPunct="0">
              <a:buFontTx/>
              <a:buChar char="-"/>
            </a:pPr>
            <a:endParaRPr lang="en-US" dirty="0" smtClean="0">
              <a:latin typeface="Comic Sans MS" panose="030F0702030302020204" pitchFamily="66" charset="0"/>
            </a:endParaRPr>
          </a:p>
          <a:p>
            <a:endParaRPr lang="el-GR" dirty="0"/>
          </a:p>
        </p:txBody>
      </p:sp>
      <p:sp>
        <p:nvSpPr>
          <p:cNvPr id="4" name="Θέση αριθμού διαφάνειας 3"/>
          <p:cNvSpPr>
            <a:spLocks noGrp="1"/>
          </p:cNvSpPr>
          <p:nvPr>
            <p:ph type="sldNum" sz="quarter" idx="10"/>
          </p:nvPr>
        </p:nvSpPr>
        <p:spPr/>
        <p:txBody>
          <a:bodyPr/>
          <a:lstStyle/>
          <a:p>
            <a:fld id="{D2A73454-8894-4994-AF8C-DE46F7C80E9C}" type="slidenum">
              <a:rPr lang="el-GR" smtClean="0"/>
              <a:pPr/>
              <a:t>8</a:t>
            </a:fld>
            <a:endParaRPr lang="el-GR"/>
          </a:p>
        </p:txBody>
      </p:sp>
    </p:spTree>
    <p:extLst>
      <p:ext uri="{BB962C8B-B14F-4D97-AF65-F5344CB8AC3E}">
        <p14:creationId xmlns:p14="http://schemas.microsoft.com/office/powerpoint/2010/main" xmlns="" val="2410452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dirty="0" smtClean="0">
                <a:latin typeface="Comic Sans MS" panose="030F0702030302020204" pitchFamily="66" charset="0"/>
              </a:rPr>
              <a:t>Η μελέτη και η επίβλεψη της ανωτέρω υπηρεσίας πραγματοποιήθηκε από το Τμήμα </a:t>
            </a:r>
            <a:r>
              <a:rPr lang="el-GR" sz="1600" dirty="0" err="1" smtClean="0">
                <a:latin typeface="Comic Sans MS" panose="030F0702030302020204" pitchFamily="66" charset="0"/>
              </a:rPr>
              <a:t>Περ</a:t>
            </a:r>
            <a:r>
              <a:rPr lang="el-GR" sz="1600" dirty="0" smtClean="0">
                <a:latin typeface="Comic Sans MS" panose="030F0702030302020204" pitchFamily="66" charset="0"/>
              </a:rPr>
              <a:t>/ντος και   Ενέργειας της Δ/</a:t>
            </a:r>
            <a:r>
              <a:rPr lang="el-GR" sz="1600" dirty="0" err="1" smtClean="0">
                <a:latin typeface="Comic Sans MS" panose="030F0702030302020204" pitchFamily="66" charset="0"/>
              </a:rPr>
              <a:t>νσης Περ</a:t>
            </a:r>
            <a:r>
              <a:rPr lang="el-GR" sz="1600" dirty="0" smtClean="0">
                <a:latin typeface="Comic Sans MS" panose="030F0702030302020204" pitchFamily="66" charset="0"/>
              </a:rPr>
              <a:t>/ντος, Ενέργειας και Πρασίνου</a:t>
            </a:r>
          </a:p>
          <a:p>
            <a:r>
              <a:rPr lang="el-GR" sz="1600" dirty="0" smtClean="0">
                <a:latin typeface="Comic Sans MS" panose="030F0702030302020204" pitchFamily="66" charset="0"/>
              </a:rPr>
              <a:t>Και οι διαδικασίες ολοκληρώθηκαν έγκαιρα παρά το γεγονός ότι άλλαξε ο σχετικός νόμος στις αρχές Μαΐου και τα χρονικά περιθώρια</a:t>
            </a:r>
            <a:r>
              <a:rPr lang="el-GR" sz="1600" baseline="0" dirty="0" smtClean="0">
                <a:latin typeface="Comic Sans MS" panose="030F0702030302020204" pitchFamily="66" charset="0"/>
              </a:rPr>
              <a:t> ήταν πολύ μικρά.</a:t>
            </a:r>
            <a:endParaRPr lang="el-GR" sz="1600"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9</a:t>
            </a:fld>
            <a:endParaRPr lang="el-GR"/>
          </a:p>
        </p:txBody>
      </p:sp>
    </p:spTree>
    <p:extLst>
      <p:ext uri="{BB962C8B-B14F-4D97-AF65-F5344CB8AC3E}">
        <p14:creationId xmlns:p14="http://schemas.microsoft.com/office/powerpoint/2010/main" xmlns="" val="4103309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6 - Ευθεία γραμμή σύνδεσης"/>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 Τίτλος"/>
          <p:cNvSpPr>
            <a:spLocks noGrp="1"/>
          </p:cNvSpPr>
          <p:nvPr>
            <p:ph type="ctrTitle"/>
          </p:nvPr>
        </p:nvSpPr>
        <p:spPr>
          <a:xfrm>
            <a:off x="381000" y="4853411"/>
            <a:ext cx="8458200" cy="1222375"/>
          </a:xfrm>
        </p:spPr>
        <p:txBody>
          <a:bodyPr anchor="t"/>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16" name="15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2" name="1 - Θέση υποσέλιδου"/>
          <p:cNvSpPr>
            <a:spLocks noGrp="1"/>
          </p:cNvSpPr>
          <p:nvPr>
            <p:ph type="ftr" sz="quarter" idx="11"/>
          </p:nvPr>
        </p:nvSpPr>
        <p:spPr/>
        <p:txBody>
          <a:bodyPr/>
          <a:lstStyle/>
          <a:p>
            <a:endParaRPr lang="el-GR"/>
          </a:p>
        </p:txBody>
      </p:sp>
      <p:sp>
        <p:nvSpPr>
          <p:cNvPr id="15" name="14 - Θέση αριθμού διαφάνειας"/>
          <p:cNvSpPr>
            <a:spLocks noGrp="1"/>
          </p:cNvSpPr>
          <p:nvPr>
            <p:ph type="sldNum" sz="quarter" idx="12"/>
          </p:nvPr>
        </p:nvSpPr>
        <p:spPr>
          <a:xfrm>
            <a:off x="8229600" y="6473952"/>
            <a:ext cx="758952" cy="246888"/>
          </a:xfrm>
        </p:spPr>
        <p:txBody>
          <a:bodyPr/>
          <a:lstStyle/>
          <a:p>
            <a:fld id="{75912591-B788-42E3-BC27-A15CE918E321}" type="slidenum">
              <a:rPr lang="el-GR" smtClean="0"/>
              <a:pPr/>
              <a:t>‹#›</a:t>
            </a:fld>
            <a:endParaRPr lang="el-GR"/>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5912591-B788-42E3-BC27-A15CE918E321}" type="slidenum">
              <a:rPr lang="el-GR" smtClean="0"/>
              <a:pPr/>
              <a:t>‹#›</a:t>
            </a:fld>
            <a:endParaRPr lang="el-GR"/>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58000" y="549276"/>
            <a:ext cx="18288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549276"/>
            <a:ext cx="62484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5912591-B788-42E3-BC27-A15CE918E321}" type="slidenum">
              <a:rPr lang="el-GR" smtClean="0"/>
              <a:pPr/>
              <a:t>‹#›</a:t>
            </a:fld>
            <a:endParaRPr lang="el-GR"/>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2" name="2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27" name="26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24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19" name="18 - Θέση υποσέλιδου"/>
          <p:cNvSpPr>
            <a:spLocks noGrp="1"/>
          </p:cNvSpPr>
          <p:nvPr>
            <p:ph type="ftr" sz="quarter" idx="11"/>
          </p:nvPr>
        </p:nvSpPr>
        <p:spPr>
          <a:xfrm>
            <a:off x="3581400" y="76200"/>
            <a:ext cx="2895600" cy="288925"/>
          </a:xfrm>
        </p:spPr>
        <p:txBody>
          <a:bodyPr/>
          <a:lstStyle/>
          <a:p>
            <a:endParaRPr lang="el-GR"/>
          </a:p>
        </p:txBody>
      </p:sp>
      <p:sp>
        <p:nvSpPr>
          <p:cNvPr id="16" name="15 - Θέση αριθμού διαφάνειας"/>
          <p:cNvSpPr>
            <a:spLocks noGrp="1"/>
          </p:cNvSpPr>
          <p:nvPr>
            <p:ph type="sldNum" sz="quarter" idx="12"/>
          </p:nvPr>
        </p:nvSpPr>
        <p:spPr>
          <a:xfrm>
            <a:off x="8229600" y="6473952"/>
            <a:ext cx="758952" cy="246888"/>
          </a:xfrm>
        </p:spPr>
        <p:txBody>
          <a:bodyPr/>
          <a:lstStyle/>
          <a:p>
            <a:fld id="{75912591-B788-42E3-BC27-A15CE918E321}" type="slidenum">
              <a:rPr lang="el-GR" smtClean="0"/>
              <a:pPr/>
              <a:t>‹#›</a:t>
            </a:fld>
            <a:endParaRPr lang="el-GR"/>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7" name="6 - Ευθεία γραμμή σύνδεσης"/>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κειμένου"/>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19" name="18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11" name="10 - Θέση υποσέλιδου"/>
          <p:cNvSpPr>
            <a:spLocks noGrp="1"/>
          </p:cNvSpPr>
          <p:nvPr>
            <p:ph type="ftr" sz="quarter" idx="11"/>
          </p:nvPr>
        </p:nvSpPr>
        <p:spPr/>
        <p:txBody>
          <a:bodyPr/>
          <a:lstStyle/>
          <a:p>
            <a:endParaRPr lang="el-GR"/>
          </a:p>
        </p:txBody>
      </p:sp>
      <p:sp>
        <p:nvSpPr>
          <p:cNvPr id="16" name="15 - Θέση αριθμού διαφάνειας"/>
          <p:cNvSpPr>
            <a:spLocks noGrp="1"/>
          </p:cNvSpPr>
          <p:nvPr>
            <p:ph type="sldNum" sz="quarter" idx="12"/>
          </p:nvPr>
        </p:nvSpPr>
        <p:spPr/>
        <p:txBody>
          <a:bodyPr/>
          <a:lstStyle/>
          <a:p>
            <a:fld id="{75912591-B788-42E3-BC27-A15CE918E321}" type="slidenum">
              <a:rPr lang="el-GR" smtClean="0"/>
              <a:pPr/>
              <a:t>‹#›</a:t>
            </a:fld>
            <a:endParaRPr lang="el-GR"/>
          </a:p>
        </p:txBody>
      </p:sp>
      <p:sp>
        <p:nvSpPr>
          <p:cNvPr id="8" name="7 - Τίτλος"/>
          <p:cNvSpPr>
            <a:spLocks noGrp="1"/>
          </p:cNvSpPr>
          <p:nvPr>
            <p:ph type="title"/>
          </p:nvPr>
        </p:nvSpPr>
        <p:spPr>
          <a:xfrm>
            <a:off x="180475" y="2947085"/>
            <a:ext cx="8686800" cy="1184825"/>
          </a:xfrm>
        </p:spPr>
        <p:txBody>
          <a:bodyPr rtlCol="0" anchor="t"/>
          <a:lstStyle>
            <a:lvl1pPr algn="r">
              <a:defRPr/>
            </a:lvl1pPr>
          </a:lstStyle>
          <a:p>
            <a:r>
              <a:rPr kumimoji="0" lang="el-GR" smtClean="0"/>
              <a:t>Kλικ για επεξεργασία του τίτλου</a:t>
            </a:r>
            <a:endParaRPr kumimoji="0" lang="en-US"/>
          </a:p>
        </p:txBody>
      </p:sp>
    </p:spTree>
  </p:cSld>
  <p:clrMapOvr>
    <a:overrideClrMapping bg1="dk1" tx1="lt1" bg2="dk2" tx2="lt2" accent1="accent1" accent2="accent2" accent3="accent3" accent4="accent4" accent5="accent5" accent6="accent6" hlink="hlink" folHlink="folHlink"/>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19 - Τίτλος"/>
          <p:cNvSpPr>
            <a:spLocks noGrp="1"/>
          </p:cNvSpPr>
          <p:nvPr>
            <p:ph type="title"/>
          </p:nvPr>
        </p:nvSpPr>
        <p:spPr>
          <a:xfrm>
            <a:off x="301752" y="457200"/>
            <a:ext cx="8686800" cy="841248"/>
          </a:xfrm>
        </p:spPr>
        <p:txBody>
          <a:bodyPr/>
          <a:lstStyle/>
          <a:p>
            <a:r>
              <a:rPr kumimoji="0" lang="el-GR" smtClean="0"/>
              <a:t>Kλικ για επεξεργασία του τίτλου</a:t>
            </a:r>
            <a:endParaRPr kumimoji="0" lang="en-US"/>
          </a:p>
        </p:txBody>
      </p:sp>
      <p:sp>
        <p:nvSpPr>
          <p:cNvPr id="14" name="13 - Θέση περιεχομένου"/>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20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10" name="9 - Θέση υποσέλιδου"/>
          <p:cNvSpPr>
            <a:spLocks noGrp="1"/>
          </p:cNvSpPr>
          <p:nvPr>
            <p:ph type="ftr" sz="quarter" idx="11"/>
          </p:nvPr>
        </p:nvSpPr>
        <p:spPr/>
        <p:txBody>
          <a:bodyPr/>
          <a:lstStyle/>
          <a:p>
            <a:endParaRPr lang="el-GR"/>
          </a:p>
        </p:txBody>
      </p:sp>
      <p:sp>
        <p:nvSpPr>
          <p:cNvPr id="31" name="30 - Θέση αριθμού διαφάνειας"/>
          <p:cNvSpPr>
            <a:spLocks noGrp="1"/>
          </p:cNvSpPr>
          <p:nvPr>
            <p:ph type="sldNum" sz="quarter" idx="12"/>
          </p:nvPr>
        </p:nvSpPr>
        <p:spPr/>
        <p:txBody>
          <a:bodyPr/>
          <a:lstStyle/>
          <a:p>
            <a:fld id="{75912591-B788-42E3-BC27-A15CE918E321}" type="slidenum">
              <a:rPr lang="el-GR" smtClean="0"/>
              <a:pPr/>
              <a:t>‹#›</a:t>
            </a:fld>
            <a:endParaRPr lang="el-G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9" name="28 - Τίτλος"/>
          <p:cNvSpPr>
            <a:spLocks noGrp="1"/>
          </p:cNvSpPr>
          <p:nvPr>
            <p:ph type="title"/>
          </p:nvPr>
        </p:nvSpPr>
        <p:spPr>
          <a:xfrm>
            <a:off x="304800" y="5410200"/>
            <a:ext cx="8610600" cy="882650"/>
          </a:xfrm>
        </p:spPr>
        <p:txBody>
          <a:bodyPr anchor="ctr"/>
          <a:lstStyle>
            <a:lvl1pPr>
              <a:defRPr/>
            </a:lvl1p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25" name="24 - Θέση κειμένου"/>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8" name="27 - Θέση περιεχομένου"/>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9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229600" y="6477000"/>
            <a:ext cx="762000" cy="246888"/>
          </a:xfrm>
        </p:spPr>
        <p:txBody>
          <a:bodyPr/>
          <a:lstStyle/>
          <a:p>
            <a:fld id="{75912591-B788-42E3-BC27-A15CE918E321}" type="slidenum">
              <a:rPr lang="el-GR" smtClean="0"/>
              <a:pPr/>
              <a:t>‹#›</a:t>
            </a:fld>
            <a:endParaRPr lang="el-GR"/>
          </a:p>
        </p:txBody>
      </p:sp>
      <p:sp>
        <p:nvSpPr>
          <p:cNvPr id="11" name="10 - Ευθεία γραμμή σύνδεσης"/>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29 - Τίτλος"/>
          <p:cNvSpPr>
            <a:spLocks noGrp="1"/>
          </p:cNvSpPr>
          <p:nvPr>
            <p:ph type="title"/>
          </p:nvPr>
        </p:nvSpPr>
        <p:spPr>
          <a:xfrm>
            <a:off x="301752" y="457200"/>
            <a:ext cx="8686800" cy="841248"/>
          </a:xfrm>
        </p:spPr>
        <p:txBody>
          <a:bodyPr/>
          <a:lstStyle/>
          <a:p>
            <a:r>
              <a:rPr kumimoji="0" lang="el-GR" smtClean="0"/>
              <a:t>Kλικ για επεξεργασία του τίτλου</a:t>
            </a:r>
            <a:endParaRPr kumimoji="0" lang="en-US"/>
          </a:p>
        </p:txBody>
      </p:sp>
      <p:sp>
        <p:nvSpPr>
          <p:cNvPr id="12" name="11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21" name="20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5912591-B788-42E3-BC27-A15CE918E321}" type="slidenum">
              <a:rPr lang="el-GR" smtClean="0"/>
              <a:pPr/>
              <a:t>‹#›</a:t>
            </a:fld>
            <a:endParaRPr lang="el-GR"/>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3" name="2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24" name="23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5912591-B788-42E3-BC27-A15CE918E321}" type="slidenum">
              <a:rPr lang="el-GR" smtClean="0"/>
              <a:pPr/>
              <a:t>‹#›</a:t>
            </a:fld>
            <a:endParaRPr lang="el-GR"/>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7 - Ευθεία γραμμή σύνδεσης"/>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Τίτλος"/>
          <p:cNvSpPr>
            <a:spLocks noGrp="1"/>
          </p:cNvSpPr>
          <p:nvPr>
            <p:ph type="title"/>
          </p:nvPr>
        </p:nvSpPr>
        <p:spPr>
          <a:xfrm>
            <a:off x="457200" y="5486400"/>
            <a:ext cx="8458200" cy="520700"/>
          </a:xfrm>
        </p:spPr>
        <p:txBody>
          <a:bodyPr anchor="ctr"/>
          <a:lstStyle>
            <a:lvl1pPr algn="l">
              <a:buNone/>
              <a:defRPr sz="2000" b="1"/>
            </a:lvl1pPr>
          </a:lstStyle>
          <a:p>
            <a:r>
              <a:rPr kumimoji="0" lang="el-GR" smtClean="0"/>
              <a:t>Kλικ για επεξεργασία του τίτλου</a:t>
            </a:r>
            <a:endParaRPr kumimoji="0" lang="en-US"/>
          </a:p>
        </p:txBody>
      </p:sp>
      <p:sp>
        <p:nvSpPr>
          <p:cNvPr id="26" name="25 - Θέση κειμένου"/>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14" name="13 - Θέση περιεχομένου"/>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24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29" name="28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5912591-B788-42E3-BC27-A15CE918E321}" type="slidenum">
              <a:rPr lang="el-GR" smtClean="0"/>
              <a:pPr/>
              <a:t>‹#›</a:t>
            </a:fld>
            <a:endParaRPr lang="el-GR"/>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12 - Θέση εικόνας"/>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7" name="6 - Θέση ημερομηνίας"/>
          <p:cNvSpPr>
            <a:spLocks noGrp="1"/>
          </p:cNvSpPr>
          <p:nvPr>
            <p:ph type="dt" sz="half" idx="10"/>
          </p:nvPr>
        </p:nvSpPr>
        <p:spPr/>
        <p:txBody>
          <a:bodyPr/>
          <a:lstStyle/>
          <a:p>
            <a:fld id="{DF77D208-3CBE-4042-AB5F-4816A0622EA5}" type="datetimeFigureOut">
              <a:rPr lang="el-GR" smtClean="0"/>
              <a:pPr/>
              <a:t>10/11/2018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31" name="30 - Θέση αριθμού διαφάνειας"/>
          <p:cNvSpPr>
            <a:spLocks noGrp="1"/>
          </p:cNvSpPr>
          <p:nvPr>
            <p:ph type="sldNum" sz="quarter" idx="12"/>
          </p:nvPr>
        </p:nvSpPr>
        <p:spPr/>
        <p:txBody>
          <a:bodyPr/>
          <a:lstStyle/>
          <a:p>
            <a:fld id="{75912591-B788-42E3-BC27-A15CE918E321}" type="slidenum">
              <a:rPr lang="el-GR" smtClean="0"/>
              <a:pPr/>
              <a:t>‹#›</a:t>
            </a:fld>
            <a:endParaRPr lang="el-GR"/>
          </a:p>
        </p:txBody>
      </p:sp>
      <p:sp>
        <p:nvSpPr>
          <p:cNvPr id="17" name="16 - Τίτλος"/>
          <p:cNvSpPr>
            <a:spLocks noGrp="1"/>
          </p:cNvSpPr>
          <p:nvPr>
            <p:ph type="title"/>
          </p:nvPr>
        </p:nvSpPr>
        <p:spPr>
          <a:xfrm>
            <a:off x="381000" y="4993760"/>
            <a:ext cx="5867400" cy="522288"/>
          </a:xfrm>
        </p:spPr>
        <p:txBody>
          <a:bodyPr anchor="ctr"/>
          <a:lstStyle>
            <a:lvl1pPr algn="l">
              <a:buNone/>
              <a:defRPr sz="2000" b="1"/>
            </a:lvl1pPr>
          </a:lstStyle>
          <a:p>
            <a:r>
              <a:rPr kumimoji="0" lang="el-GR" smtClean="0"/>
              <a:t>Kλικ για επεξεργασία του τίτλου</a:t>
            </a:r>
            <a:endParaRPr kumimoji="0" lang="en-US"/>
          </a:p>
        </p:txBody>
      </p:sp>
      <p:sp>
        <p:nvSpPr>
          <p:cNvPr id="26" name="25 - Θέση κειμένου"/>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 Ευθεία γραμμή σύνδεσης"/>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 Θέση κειμένου"/>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1" name="10 - Θέση ημερομηνίας"/>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F77D208-3CBE-4042-AB5F-4816A0622EA5}" type="datetimeFigureOut">
              <a:rPr lang="el-GR" smtClean="0"/>
              <a:pPr/>
              <a:t>10/11/2018</a:t>
            </a:fld>
            <a:endParaRPr lang="el-GR"/>
          </a:p>
        </p:txBody>
      </p:sp>
      <p:sp>
        <p:nvSpPr>
          <p:cNvPr id="28" name="27 - Θέση υποσέλιδου"/>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l-GR"/>
          </a:p>
        </p:txBody>
      </p:sp>
      <p:sp>
        <p:nvSpPr>
          <p:cNvPr id="5" name="4 - Θέση αριθμού διαφάνειας"/>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5912591-B788-42E3-BC27-A15CE918E321}" type="slidenum">
              <a:rPr lang="el-GR" smtClean="0"/>
              <a:pPr/>
              <a:t>‹#›</a:t>
            </a:fld>
            <a:endParaRPr lang="el-GR"/>
          </a:p>
        </p:txBody>
      </p:sp>
      <p:sp>
        <p:nvSpPr>
          <p:cNvPr id="10" name="9 - Θέση τίτλου"/>
          <p:cNvSpPr>
            <a:spLocks noGrp="1"/>
          </p:cNvSpPr>
          <p:nvPr>
            <p:ph type="title"/>
          </p:nvPr>
        </p:nvSpPr>
        <p:spPr>
          <a:xfrm>
            <a:off x="304800" y="457200"/>
            <a:ext cx="8686800" cy="8382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9" name="8 - Ευθεία γραμμή σύνδεσης"/>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Ευθεία γραμμή σύνδεσης"/>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d"/>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err="1" smtClean="0">
                <a:latin typeface="Comic Sans MS" pitchFamily="66" charset="0"/>
              </a:rPr>
              <a:t>Τμημα</a:t>
            </a:r>
            <a:r>
              <a:rPr lang="el-GR" dirty="0" smtClean="0">
                <a:latin typeface="Comic Sans MS" pitchFamily="66" charset="0"/>
              </a:rPr>
              <a:t> ΠΕΡΙΒΑΛΛΟΝΤΟΣ &amp; ΕΝΕΡΓΕΙΑΣ </a:t>
            </a:r>
            <a:endParaRPr lang="el-GR" dirty="0">
              <a:latin typeface="Comic Sans MS" pitchFamily="66" charset="0"/>
            </a:endParaRPr>
          </a:p>
        </p:txBody>
      </p:sp>
      <p:sp>
        <p:nvSpPr>
          <p:cNvPr id="3" name="2 - Θέση περιεχομένου"/>
          <p:cNvSpPr>
            <a:spLocks noGrp="1"/>
          </p:cNvSpPr>
          <p:nvPr>
            <p:ph idx="1"/>
          </p:nvPr>
        </p:nvSpPr>
        <p:spPr>
          <a:xfrm>
            <a:off x="457200" y="1722346"/>
            <a:ext cx="8686800" cy="5135654"/>
          </a:xfrm>
        </p:spPr>
        <p:txBody>
          <a:bodyPr>
            <a:normAutofit/>
          </a:bodyPr>
          <a:lstStyle/>
          <a:p>
            <a:pPr marL="0" indent="0">
              <a:buNone/>
            </a:pPr>
            <a:r>
              <a:rPr lang="el-GR" sz="1900" b="1" u="sng" dirty="0" smtClean="0">
                <a:latin typeface="Comic Sans MS" pitchFamily="66" charset="0"/>
              </a:rPr>
              <a:t>  ΓΕΝΙΚΗ ΠΑΡΟΥΣΙΑΣΗ ΑΡΜΟΔΙΟΤΗΤΩΝ ΤΜΗΜΑΤΟΣ 01</a:t>
            </a:r>
          </a:p>
          <a:p>
            <a:pPr>
              <a:buFont typeface="Wingdings" pitchFamily="2" charset="2"/>
              <a:buChar char="Ø"/>
            </a:pPr>
            <a:endParaRPr lang="el-GR" sz="2400" dirty="0">
              <a:latin typeface="Comic Sans MS" pitchFamily="66" charset="0"/>
            </a:endParaRPr>
          </a:p>
          <a:p>
            <a:pPr>
              <a:buFont typeface="Wingdings" pitchFamily="2" charset="2"/>
              <a:buChar char="Ø"/>
            </a:pPr>
            <a:r>
              <a:rPr lang="el-GR" sz="1900" dirty="0" smtClean="0">
                <a:latin typeface="Comic Sans MS" panose="030F0702030302020204" pitchFamily="66" charset="0"/>
              </a:rPr>
              <a:t>Σχεδιάζει, προγραμματίζει, εισηγείται και μεριμνά για την εφαρμογή πολιτικών, προγραμμάτων, δράσεων και μέτρων για την προστασία και αναβάθμιση του περιβάλλοντος στη περιοχή του Δήμου.</a:t>
            </a:r>
          </a:p>
          <a:p>
            <a:pPr>
              <a:buFont typeface="Wingdings" pitchFamily="2" charset="2"/>
              <a:buChar char="Ø"/>
            </a:pPr>
            <a:r>
              <a:rPr lang="el-GR" sz="1900" dirty="0" smtClean="0">
                <a:latin typeface="Comic Sans MS" panose="030F0702030302020204" pitchFamily="66" charset="0"/>
              </a:rPr>
              <a:t>Μεριμνά </a:t>
            </a:r>
            <a:r>
              <a:rPr lang="el-GR" sz="1900" dirty="0">
                <a:latin typeface="Comic Sans MS" panose="030F0702030302020204" pitchFamily="66" charset="0"/>
              </a:rPr>
              <a:t>για την προστασία και διαχείριση των </a:t>
            </a:r>
            <a:r>
              <a:rPr lang="el-GR" sz="1900" dirty="0" smtClean="0">
                <a:latin typeface="Comic Sans MS" panose="030F0702030302020204" pitchFamily="66" charset="0"/>
              </a:rPr>
              <a:t>υδάτινων </a:t>
            </a:r>
            <a:r>
              <a:rPr lang="el-GR" sz="1900" dirty="0">
                <a:latin typeface="Comic Sans MS" panose="030F0702030302020204" pitchFamily="66" charset="0"/>
              </a:rPr>
              <a:t>πόρων και την καταπολέμηση της ρύπανσης </a:t>
            </a:r>
            <a:r>
              <a:rPr lang="el-GR" sz="1900" dirty="0" smtClean="0">
                <a:latin typeface="Comic Sans MS" panose="030F0702030302020204" pitchFamily="66" charset="0"/>
              </a:rPr>
              <a:t>στην περιοχή </a:t>
            </a:r>
            <a:r>
              <a:rPr lang="el-GR" sz="1900" dirty="0">
                <a:latin typeface="Comic Sans MS" panose="030F0702030302020204" pitchFamily="66" charset="0"/>
              </a:rPr>
              <a:t>του Δήμου.</a:t>
            </a:r>
          </a:p>
          <a:p>
            <a:pPr>
              <a:buFont typeface="Wingdings" pitchFamily="2" charset="2"/>
              <a:buChar char="Ø"/>
            </a:pPr>
            <a:r>
              <a:rPr lang="el-GR" sz="1900" dirty="0">
                <a:latin typeface="Comic Sans MS" panose="030F0702030302020204" pitchFamily="66" charset="0"/>
              </a:rPr>
              <a:t>Μεριμνά για τη διαχείριση των χειμάρρων, τη </a:t>
            </a:r>
            <a:r>
              <a:rPr lang="el-GR" sz="1900" dirty="0" smtClean="0">
                <a:latin typeface="Comic Sans MS" panose="030F0702030302020204" pitchFamily="66" charset="0"/>
              </a:rPr>
              <a:t>λήψη των </a:t>
            </a:r>
            <a:r>
              <a:rPr lang="el-GR" sz="1900" dirty="0">
                <a:latin typeface="Comic Sans MS" panose="030F0702030302020204" pitchFamily="66" charset="0"/>
              </a:rPr>
              <a:t>κατάλληλων μέτρων για την πρόληψη </a:t>
            </a:r>
            <a:r>
              <a:rPr lang="el-GR" sz="1900" dirty="0" smtClean="0">
                <a:latin typeface="Comic Sans MS" panose="030F0702030302020204" pitchFamily="66" charset="0"/>
              </a:rPr>
              <a:t>δυσμενών επιπτώσεων</a:t>
            </a:r>
            <a:r>
              <a:rPr lang="el-GR" sz="1900" dirty="0">
                <a:latin typeface="Comic Sans MS" panose="030F0702030302020204" pitchFamily="66" charset="0"/>
              </a:rPr>
              <a:t>, σε συνεργασία με τις αρμόδιες </a:t>
            </a:r>
            <a:r>
              <a:rPr lang="el-GR" sz="1900" dirty="0" smtClean="0">
                <a:latin typeface="Comic Sans MS" panose="030F0702030302020204" pitchFamily="66" charset="0"/>
              </a:rPr>
              <a:t>Περιφερειακές </a:t>
            </a:r>
            <a:r>
              <a:rPr lang="el-GR" sz="1900" dirty="0">
                <a:latin typeface="Comic Sans MS" panose="030F0702030302020204" pitchFamily="66" charset="0"/>
              </a:rPr>
              <a:t>και Κρατικές αρχές.</a:t>
            </a:r>
          </a:p>
          <a:p>
            <a:pPr>
              <a:buFont typeface="Wingdings" pitchFamily="2" charset="2"/>
              <a:buChar char="Ø"/>
            </a:pPr>
            <a:r>
              <a:rPr lang="el-GR" sz="1900" dirty="0">
                <a:latin typeface="Comic Sans MS" panose="030F0702030302020204" pitchFamily="66" charset="0"/>
              </a:rPr>
              <a:t>Μεριμνά για την προστασία των ακτών της </a:t>
            </a:r>
            <a:r>
              <a:rPr lang="el-GR" sz="1900" dirty="0" smtClean="0">
                <a:latin typeface="Comic Sans MS" panose="030F0702030302020204" pitchFamily="66" charset="0"/>
              </a:rPr>
              <a:t>περιφέρειας </a:t>
            </a:r>
            <a:r>
              <a:rPr lang="el-GR" sz="1900" dirty="0">
                <a:latin typeface="Comic Sans MS" panose="030F0702030302020204" pitchFamily="66" charset="0"/>
              </a:rPr>
              <a:t>του Δήμου σε συνεργασία με τις αρμόδιες </a:t>
            </a:r>
            <a:r>
              <a:rPr lang="el-GR" sz="1900" dirty="0" smtClean="0">
                <a:latin typeface="Comic Sans MS" panose="030F0702030302020204" pitchFamily="66" charset="0"/>
              </a:rPr>
              <a:t>Περιφερειακές </a:t>
            </a:r>
            <a:r>
              <a:rPr lang="el-GR" sz="1900" dirty="0">
                <a:latin typeface="Comic Sans MS" panose="030F0702030302020204" pitchFamily="66" charset="0"/>
              </a:rPr>
              <a:t>και Κρατικές αρχές</a:t>
            </a:r>
            <a:r>
              <a:rPr lang="el-GR" sz="1900" dirty="0" smtClean="0">
                <a:latin typeface="Comic Sans MS" panose="030F0702030302020204" pitchFamily="66" charset="0"/>
              </a:rPr>
              <a:t>.</a:t>
            </a:r>
          </a:p>
          <a:p>
            <a:pPr>
              <a:buFont typeface="Wingdings" pitchFamily="2" charset="2"/>
              <a:buChar char="Ø"/>
            </a:pPr>
            <a:endParaRPr lang="el-GR" sz="1900" dirty="0">
              <a:latin typeface="Comic Sans MS" panose="030F0702030302020204" pitchFamily="66" charset="0"/>
            </a:endParaRPr>
          </a:p>
          <a:p>
            <a:endParaRPr lang="el-GR" sz="2300" dirty="0" smtClean="0">
              <a:latin typeface="Comic Sans MS" pitchFamily="66" charset="0"/>
            </a:endParaRPr>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57200"/>
            <a:ext cx="9252520"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smtClean="0">
                <a:effectLst/>
                <a:latin typeface="Comic Sans MS" panose="030F0702030302020204" pitchFamily="66" charset="0"/>
              </a:rPr>
              <a:t>0</a:t>
            </a:r>
            <a:r>
              <a:rPr lang="el-GR" sz="3000" dirty="0" smtClean="0">
                <a:effectLst/>
                <a:latin typeface="Comic Sans MS" panose="030F0702030302020204" pitchFamily="66" charset="0"/>
              </a:rPr>
              <a:t>3</a:t>
            </a:r>
            <a:endParaRPr lang="el-GR" sz="3000" dirty="0"/>
          </a:p>
        </p:txBody>
      </p:sp>
      <p:sp>
        <p:nvSpPr>
          <p:cNvPr id="3" name="Θέση περιεχομένου 2"/>
          <p:cNvSpPr>
            <a:spLocks noGrp="1"/>
          </p:cNvSpPr>
          <p:nvPr>
            <p:ph idx="1"/>
          </p:nvPr>
        </p:nvSpPr>
        <p:spPr>
          <a:xfrm>
            <a:off x="52552" y="1196752"/>
            <a:ext cx="9091448" cy="5544616"/>
          </a:xfrm>
        </p:spPr>
        <p:txBody>
          <a:bodyPr>
            <a:noAutofit/>
          </a:bodyPr>
          <a:lstStyle/>
          <a:p>
            <a:pPr marL="0" indent="0" algn="just">
              <a:buNone/>
            </a:pPr>
            <a:r>
              <a:rPr lang="el-GR" sz="1600" b="1" u="sng" dirty="0">
                <a:latin typeface="Comic Sans MS" panose="030F0702030302020204" pitchFamily="66" charset="0"/>
              </a:rPr>
              <a:t>ΑΔΕΙΕΣ ΧΡΗΣΗΣ ΚΑΙ ΕΚΤΕΛΕΣΗΣ ΕΡΓΩΝ ΑΞΙΟΠΟΙΗΣΗΣ ΤΩΝ ΥΔΑΤΩΝ</a:t>
            </a:r>
            <a:endParaRPr lang="el-GR" sz="1600" b="1" dirty="0">
              <a:latin typeface="Comic Sans MS" panose="030F0702030302020204" pitchFamily="66" charset="0"/>
            </a:endParaRPr>
          </a:p>
          <a:p>
            <a:pPr marL="0" indent="0" algn="just">
              <a:buNone/>
            </a:pPr>
            <a:endParaRPr lang="en-US" sz="1600" dirty="0" smtClean="0">
              <a:latin typeface="Comic Sans MS" panose="030F0702030302020204" pitchFamily="66" charset="0"/>
            </a:endParaRPr>
          </a:p>
          <a:p>
            <a:pPr lvl="0" fontAlgn="base" hangingPunct="0"/>
            <a:endParaRPr lang="en-US" sz="1600" dirty="0"/>
          </a:p>
          <a:p>
            <a:pPr marL="0" indent="0" algn="just">
              <a:buNone/>
            </a:pPr>
            <a:endParaRPr lang="el-GR" sz="1600" dirty="0">
              <a:latin typeface="Comic Sans MS" panose="030F0702030302020204" pitchFamily="66" charset="0"/>
            </a:endParaRPr>
          </a:p>
        </p:txBody>
      </p:sp>
      <p:sp>
        <p:nvSpPr>
          <p:cNvPr id="6" name="Ορθογώνιο 5"/>
          <p:cNvSpPr/>
          <p:nvPr/>
        </p:nvSpPr>
        <p:spPr>
          <a:xfrm>
            <a:off x="205788" y="1772816"/>
            <a:ext cx="8784976" cy="923330"/>
          </a:xfrm>
          <a:prstGeom prst="rect">
            <a:avLst/>
          </a:prstGeom>
        </p:spPr>
        <p:txBody>
          <a:bodyPr wrap="square">
            <a:spAutoFit/>
          </a:bodyPr>
          <a:lstStyle/>
          <a:p>
            <a:pPr algn="just">
              <a:spcAft>
                <a:spcPts val="0"/>
              </a:spcAft>
            </a:pPr>
            <a:r>
              <a:rPr lang="el-GR" dirty="0" smtClean="0">
                <a:latin typeface="Comic Sans MS" panose="030F0702030302020204" pitchFamily="66" charset="0"/>
                <a:ea typeface="Times New Roman" panose="02020603050405020304" pitchFamily="18" charset="0"/>
                <a:cs typeface="Arial" panose="020B0604020202020204" pitchFamily="34" charset="0"/>
              </a:rPr>
              <a:t>Σύμφωνα με την ΚΥΑ 146896/2014 </a:t>
            </a:r>
            <a:r>
              <a:rPr lang="el-GR" dirty="0">
                <a:latin typeface="Comic Sans MS" panose="030F0702030302020204" pitchFamily="66" charset="0"/>
                <a:ea typeface="Times New Roman" panose="02020603050405020304" pitchFamily="18" charset="0"/>
                <a:cs typeface="Arial" panose="020B0604020202020204" pitchFamily="34" charset="0"/>
              </a:rPr>
              <a:t>όσοι κάνουν χρήση ύδατος από γεωτρήσεις, πηγάδια, πηγές, ποτάμια, λίμνες, παράκτια και μεταβατικά ύδατα ή ενδιαφέρονται για εκτέλεση νέου έργου υδροληψίας οφείλουν να έχουν άδεια χρήσης ή εκτέλεσης.</a:t>
            </a:r>
            <a:endParaRPr lang="el-GR" dirty="0">
              <a:effectLst/>
              <a:latin typeface="Comic Sans MS" panose="030F0702030302020204" pitchFamily="66" charset="0"/>
              <a:ea typeface="Times New Roman" panose="02020603050405020304" pitchFamily="18" charset="0"/>
            </a:endParaRPr>
          </a:p>
        </p:txBody>
      </p:sp>
      <p:pic>
        <p:nvPicPr>
          <p:cNvPr id="7" name="Εικόνα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26260" y="3033734"/>
            <a:ext cx="4231546" cy="3173660"/>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6194" y="3033734"/>
            <a:ext cx="4231546" cy="3173660"/>
          </a:xfrm>
          <a:prstGeom prst="rect">
            <a:avLst/>
          </a:prstGeom>
        </p:spPr>
      </p:pic>
    </p:spTree>
    <p:extLst>
      <p:ext uri="{BB962C8B-B14F-4D97-AF65-F5344CB8AC3E}">
        <p14:creationId xmlns:p14="http://schemas.microsoft.com/office/powerpoint/2010/main" xmlns="" val="3855058986"/>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57200"/>
            <a:ext cx="9252520"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smtClean="0">
                <a:effectLst/>
                <a:latin typeface="Comic Sans MS" panose="030F0702030302020204" pitchFamily="66" charset="0"/>
              </a:rPr>
              <a:t>0</a:t>
            </a:r>
            <a:r>
              <a:rPr lang="el-GR" sz="3000" dirty="0" smtClean="0">
                <a:effectLst/>
                <a:latin typeface="Comic Sans MS" panose="030F0702030302020204" pitchFamily="66" charset="0"/>
              </a:rPr>
              <a:t>3</a:t>
            </a:r>
            <a:endParaRPr lang="el-GR" sz="3000" dirty="0"/>
          </a:p>
        </p:txBody>
      </p:sp>
      <p:sp>
        <p:nvSpPr>
          <p:cNvPr id="3" name="Θέση περιεχομένου 2"/>
          <p:cNvSpPr>
            <a:spLocks noGrp="1"/>
          </p:cNvSpPr>
          <p:nvPr>
            <p:ph idx="1"/>
          </p:nvPr>
        </p:nvSpPr>
        <p:spPr>
          <a:xfrm>
            <a:off x="52552" y="1196752"/>
            <a:ext cx="9091448" cy="5544616"/>
          </a:xfrm>
        </p:spPr>
        <p:txBody>
          <a:bodyPr>
            <a:noAutofit/>
          </a:bodyPr>
          <a:lstStyle/>
          <a:p>
            <a:pPr marL="0" indent="0" algn="just">
              <a:buNone/>
            </a:pPr>
            <a:r>
              <a:rPr lang="el-GR" sz="1600" b="1" u="sng" dirty="0">
                <a:latin typeface="Comic Sans MS" panose="030F0702030302020204" pitchFamily="66" charset="0"/>
              </a:rPr>
              <a:t>ΑΔΕΙΕΣ ΧΡΗΣΗΣ ΚΑΙ ΕΚΤΕΛΕΣΗΣ ΕΡΓΩΝ ΑΞΙΟΠΟΙΗΣΗΣ ΤΩΝ ΥΔΑΤΩΝ</a:t>
            </a:r>
            <a:endParaRPr lang="el-GR" sz="1600" b="1" dirty="0">
              <a:latin typeface="Comic Sans MS" panose="030F0702030302020204" pitchFamily="66" charset="0"/>
            </a:endParaRPr>
          </a:p>
          <a:p>
            <a:pPr marL="0" indent="0" algn="just">
              <a:buNone/>
            </a:pPr>
            <a:endParaRPr lang="en-US" sz="1600" dirty="0" smtClean="0">
              <a:latin typeface="Comic Sans MS" panose="030F0702030302020204" pitchFamily="66" charset="0"/>
            </a:endParaRPr>
          </a:p>
          <a:p>
            <a:pPr lvl="0" fontAlgn="base" hangingPunct="0"/>
            <a:endParaRPr lang="en-US" sz="1600" dirty="0"/>
          </a:p>
          <a:p>
            <a:pPr marL="0" indent="0" algn="just">
              <a:buNone/>
            </a:pPr>
            <a:endParaRPr lang="el-GR" sz="1600" dirty="0">
              <a:latin typeface="Comic Sans MS" panose="030F0702030302020204" pitchFamily="66" charset="0"/>
            </a:endParaRPr>
          </a:p>
        </p:txBody>
      </p:sp>
      <p:sp>
        <p:nvSpPr>
          <p:cNvPr id="4" name="Ορθογώνιο 3"/>
          <p:cNvSpPr/>
          <p:nvPr/>
        </p:nvSpPr>
        <p:spPr>
          <a:xfrm>
            <a:off x="179512" y="1812158"/>
            <a:ext cx="8775248" cy="1477328"/>
          </a:xfrm>
          <a:prstGeom prst="rect">
            <a:avLst/>
          </a:prstGeom>
        </p:spPr>
        <p:txBody>
          <a:bodyPr wrap="square">
            <a:spAutoFit/>
          </a:bodyPr>
          <a:lstStyle/>
          <a:p>
            <a:pPr algn="just">
              <a:spcAft>
                <a:spcPts val="0"/>
              </a:spcAft>
            </a:pPr>
            <a:r>
              <a:rPr lang="el-GR" dirty="0">
                <a:latin typeface="Comic Sans MS" panose="030F0702030302020204" pitchFamily="66" charset="0"/>
                <a:ea typeface="Times New Roman" panose="02020603050405020304" pitchFamily="18" charset="0"/>
                <a:cs typeface="Arial" panose="020B0604020202020204" pitchFamily="34" charset="0"/>
              </a:rPr>
              <a:t>Οι χρήσεις ύδατος για τις οποίες απαιτείται η έκδοση άδειας χρήσης είναι κυρίως η ύδρευση, η αγροτική χρήση, η βιομηχανική χρήση, η ενεργειακή χρήση και η χρήση για αναψυχή. Οι ανωτέρω χρήσεις μπορεί να αφορούν σε επιφανειακά ή υπόγεια ύδατα, τόσο ως απλές χρήσεις όσο και όταν έπονται έργου αξιοποίησης υδατικών πόρων.</a:t>
            </a:r>
            <a:endParaRPr lang="el-GR" dirty="0">
              <a:effectLst/>
              <a:latin typeface="Comic Sans MS" panose="030F0702030302020204" pitchFamily="66" charset="0"/>
              <a:ea typeface="Times New Roman" panose="02020603050405020304" pitchFamily="18" charset="0"/>
            </a:endParaRPr>
          </a:p>
        </p:txBody>
      </p:sp>
      <p:pic>
        <p:nvPicPr>
          <p:cNvPr id="5" name="Εικόνα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552" y="3289485"/>
            <a:ext cx="5184576" cy="3447221"/>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22124" y="3068167"/>
            <a:ext cx="2438544" cy="3672093"/>
          </a:xfrm>
          <a:prstGeom prst="rect">
            <a:avLst/>
          </a:prstGeom>
        </p:spPr>
      </p:pic>
    </p:spTree>
    <p:extLst>
      <p:ext uri="{BB962C8B-B14F-4D97-AF65-F5344CB8AC3E}">
        <p14:creationId xmlns:p14="http://schemas.microsoft.com/office/powerpoint/2010/main" xmlns="" val="2554292408"/>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57200"/>
            <a:ext cx="9252520"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smtClean="0">
                <a:effectLst/>
                <a:latin typeface="Comic Sans MS" panose="030F0702030302020204" pitchFamily="66" charset="0"/>
              </a:rPr>
              <a:t>0</a:t>
            </a:r>
            <a:r>
              <a:rPr lang="el-GR" sz="3000" dirty="0" smtClean="0">
                <a:effectLst/>
                <a:latin typeface="Comic Sans MS" panose="030F0702030302020204" pitchFamily="66" charset="0"/>
              </a:rPr>
              <a:t>3</a:t>
            </a:r>
            <a:endParaRPr lang="el-GR" sz="3000" dirty="0"/>
          </a:p>
        </p:txBody>
      </p:sp>
      <p:sp>
        <p:nvSpPr>
          <p:cNvPr id="3" name="Θέση περιεχομένου 2"/>
          <p:cNvSpPr>
            <a:spLocks noGrp="1"/>
          </p:cNvSpPr>
          <p:nvPr>
            <p:ph idx="1"/>
          </p:nvPr>
        </p:nvSpPr>
        <p:spPr>
          <a:xfrm>
            <a:off x="52552" y="1196752"/>
            <a:ext cx="9091448" cy="5544616"/>
          </a:xfrm>
        </p:spPr>
        <p:txBody>
          <a:bodyPr>
            <a:noAutofit/>
          </a:bodyPr>
          <a:lstStyle/>
          <a:p>
            <a:pPr marL="0" indent="0" algn="just">
              <a:buNone/>
            </a:pPr>
            <a:r>
              <a:rPr lang="el-GR" sz="1600" b="1" u="sng" dirty="0">
                <a:latin typeface="Comic Sans MS" panose="030F0702030302020204" pitchFamily="66" charset="0"/>
              </a:rPr>
              <a:t>ΑΔΕΙΕΣ ΧΡΗΣΗΣ ΚΑΙ ΕΚΤΕΛΕΣΗΣ ΕΡΓΩΝ ΑΞΙΟΠΟΙΗΣΗΣ ΤΩΝ ΥΔΑΤΩΝ</a:t>
            </a:r>
            <a:endParaRPr lang="el-GR" sz="1600" b="1" dirty="0">
              <a:latin typeface="Comic Sans MS" panose="030F0702030302020204" pitchFamily="66" charset="0"/>
            </a:endParaRPr>
          </a:p>
          <a:p>
            <a:pPr marL="0" indent="0" algn="just">
              <a:buNone/>
            </a:pPr>
            <a:endParaRPr lang="en-US" sz="1600" dirty="0" smtClean="0">
              <a:latin typeface="Comic Sans MS" panose="030F0702030302020204" pitchFamily="66" charset="0"/>
            </a:endParaRPr>
          </a:p>
          <a:p>
            <a:pPr lvl="0" fontAlgn="base" hangingPunct="0"/>
            <a:endParaRPr lang="en-US" sz="1600" dirty="0"/>
          </a:p>
          <a:p>
            <a:pPr marL="0" indent="0" algn="just">
              <a:buNone/>
            </a:pPr>
            <a:endParaRPr lang="el-GR" sz="1600" dirty="0">
              <a:latin typeface="Comic Sans MS" panose="030F0702030302020204" pitchFamily="66" charset="0"/>
            </a:endParaRPr>
          </a:p>
        </p:txBody>
      </p:sp>
      <p:sp>
        <p:nvSpPr>
          <p:cNvPr id="4" name="Ορθογώνιο 3"/>
          <p:cNvSpPr/>
          <p:nvPr/>
        </p:nvSpPr>
        <p:spPr>
          <a:xfrm>
            <a:off x="107504" y="1628800"/>
            <a:ext cx="8928992" cy="1354217"/>
          </a:xfrm>
          <a:prstGeom prst="rect">
            <a:avLst/>
          </a:prstGeom>
        </p:spPr>
        <p:txBody>
          <a:bodyPr wrap="square">
            <a:spAutoFit/>
          </a:bodyPr>
          <a:lstStyle/>
          <a:p>
            <a:pPr algn="just">
              <a:spcAft>
                <a:spcPts val="0"/>
              </a:spcAft>
            </a:pPr>
            <a:r>
              <a:rPr lang="el-GR" sz="1600" dirty="0">
                <a:latin typeface="Comic Sans MS" panose="030F0702030302020204" pitchFamily="66" charset="0"/>
                <a:ea typeface="Times New Roman" panose="02020603050405020304" pitchFamily="18" charset="0"/>
                <a:cs typeface="Arial" panose="020B0604020202020204" pitchFamily="34" charset="0"/>
              </a:rPr>
              <a:t>Για την έκδοση της απαιτούμενης άδειας χρήσης/εκτέλεσης οι ενδιαφερόμενοι υποβάλλουν αίτηση και δικαιολογητικά στο Τμήμα Περ/ντος και Ενέργειας της Δ/</a:t>
            </a:r>
            <a:r>
              <a:rPr lang="el-GR" sz="1600" dirty="0" err="1">
                <a:latin typeface="Comic Sans MS" panose="030F0702030302020204" pitchFamily="66" charset="0"/>
                <a:ea typeface="Times New Roman" panose="02020603050405020304" pitchFamily="18" charset="0"/>
                <a:cs typeface="Arial" panose="020B0604020202020204" pitchFamily="34" charset="0"/>
              </a:rPr>
              <a:t>νσης</a:t>
            </a:r>
            <a:r>
              <a:rPr lang="el-GR" sz="1600" dirty="0">
                <a:latin typeface="Comic Sans MS" panose="030F0702030302020204" pitchFamily="66" charset="0"/>
                <a:ea typeface="Times New Roman" panose="02020603050405020304" pitchFamily="18" charset="0"/>
              </a:rPr>
              <a:t> Περ/ντος, Ενέργειας και Πρασίνου</a:t>
            </a:r>
            <a:r>
              <a:rPr lang="el-GR" sz="1600" dirty="0">
                <a:latin typeface="Comic Sans MS" panose="030F0702030302020204" pitchFamily="66" charset="0"/>
                <a:ea typeface="Times New Roman" panose="02020603050405020304" pitchFamily="18" charset="0"/>
                <a:cs typeface="Arial" panose="020B0604020202020204" pitchFamily="34" charset="0"/>
              </a:rPr>
              <a:t>. Οι φάκελοι μετά τον έλεγχο τυπικής πληρότητας αποστέλλονται μαζί με μια έκθεση στην αρμόδια Δ/</a:t>
            </a:r>
            <a:r>
              <a:rPr lang="el-GR" sz="1600" dirty="0" err="1">
                <a:latin typeface="Comic Sans MS" panose="030F0702030302020204" pitchFamily="66" charset="0"/>
                <a:ea typeface="Times New Roman" panose="02020603050405020304" pitchFamily="18" charset="0"/>
                <a:cs typeface="Arial" panose="020B0604020202020204" pitchFamily="34" charset="0"/>
              </a:rPr>
              <a:t>νση</a:t>
            </a:r>
            <a:r>
              <a:rPr lang="el-GR" sz="1600" dirty="0">
                <a:latin typeface="Comic Sans MS" panose="030F0702030302020204" pitchFamily="66" charset="0"/>
                <a:ea typeface="Times New Roman" panose="02020603050405020304" pitchFamily="18" charset="0"/>
                <a:cs typeface="Arial" panose="020B0604020202020204" pitchFamily="34" charset="0"/>
              </a:rPr>
              <a:t> Υδάτων της Αποκεντρωμένης Διοίκησης.</a:t>
            </a:r>
            <a:endParaRPr lang="el-GR" sz="1600" dirty="0">
              <a:latin typeface="Comic Sans MS" panose="030F0702030302020204" pitchFamily="66" charset="0"/>
              <a:ea typeface="Times New Roman" panose="02020603050405020304" pitchFamily="18" charset="0"/>
            </a:endParaRPr>
          </a:p>
          <a:p>
            <a:pPr algn="just">
              <a:spcAft>
                <a:spcPts val="0"/>
              </a:spcAft>
            </a:pPr>
            <a:r>
              <a:rPr lang="el-GR" dirty="0">
                <a:latin typeface="Century" panose="02040604050505020304" pitchFamily="18" charset="0"/>
                <a:ea typeface="Times New Roman" panose="02020603050405020304" pitchFamily="18" charset="0"/>
                <a:cs typeface="Arial" panose="020B0604020202020204" pitchFamily="34" charset="0"/>
              </a:rPr>
              <a:t> </a:t>
            </a:r>
            <a:endParaRPr lang="el-GR" dirty="0">
              <a:effectLst/>
              <a:latin typeface="Times New Roman" panose="02020603050405020304" pitchFamily="18" charset="0"/>
              <a:ea typeface="Times New Roman" panose="02020603050405020304" pitchFamily="18" charset="0"/>
            </a:endParaRPr>
          </a:p>
        </p:txBody>
      </p:sp>
      <p:pic>
        <p:nvPicPr>
          <p:cNvPr id="5" name="Εικόνα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03684" y="3140968"/>
            <a:ext cx="3783254" cy="2834783"/>
          </a:xfrm>
          <a:prstGeom prst="rect">
            <a:avLst/>
          </a:prstGeom>
        </p:spPr>
      </p:pic>
      <p:pic>
        <p:nvPicPr>
          <p:cNvPr id="9" name="Εικόνα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3956" y="3140968"/>
            <a:ext cx="5043010" cy="2834783"/>
          </a:xfrm>
          <a:prstGeom prst="rect">
            <a:avLst/>
          </a:prstGeom>
        </p:spPr>
      </p:pic>
    </p:spTree>
    <p:extLst>
      <p:ext uri="{BB962C8B-B14F-4D97-AF65-F5344CB8AC3E}">
        <p14:creationId xmlns:p14="http://schemas.microsoft.com/office/powerpoint/2010/main" xmlns="" val="1600059906"/>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n-US" sz="2800" b="1" dirty="0" smtClean="0">
                <a:effectLst/>
                <a:latin typeface="Comic Sans MS" panose="030F0702030302020204" pitchFamily="66" charset="0"/>
              </a:rPr>
              <a:t>0</a:t>
            </a:r>
            <a:r>
              <a:rPr lang="el-GR" sz="2800" b="1" dirty="0" smtClean="0">
                <a:effectLst/>
                <a:latin typeface="Comic Sans MS" panose="030F0702030302020204" pitchFamily="66" charset="0"/>
              </a:rPr>
              <a:t>4</a:t>
            </a:r>
            <a:endParaRPr lang="el-GR" sz="2800" b="1" dirty="0"/>
          </a:p>
        </p:txBody>
      </p:sp>
      <p:sp>
        <p:nvSpPr>
          <p:cNvPr id="3" name="Θέση περιεχομένου 2"/>
          <p:cNvSpPr>
            <a:spLocks noGrp="1"/>
          </p:cNvSpPr>
          <p:nvPr>
            <p:ph idx="1"/>
          </p:nvPr>
        </p:nvSpPr>
        <p:spPr>
          <a:xfrm>
            <a:off x="107504" y="1897929"/>
            <a:ext cx="8884096" cy="1658814"/>
          </a:xfrm>
        </p:spPr>
        <p:txBody>
          <a:bodyPr>
            <a:normAutofit lnSpcReduction="10000"/>
          </a:bodyPr>
          <a:lstStyle/>
          <a:p>
            <a:pPr marL="0" indent="0" algn="just">
              <a:buNone/>
            </a:pPr>
            <a:r>
              <a:rPr lang="el-GR" sz="1800" dirty="0">
                <a:latin typeface="Comic Sans MS" panose="030F0702030302020204" pitchFamily="66" charset="0"/>
              </a:rPr>
              <a:t>Ο χώρος του </a:t>
            </a:r>
            <a:r>
              <a:rPr lang="el-GR" sz="1800" dirty="0" err="1">
                <a:latin typeface="Comic Sans MS" panose="030F0702030302020204" pitchFamily="66" charset="0"/>
              </a:rPr>
              <a:t>Πλατανόδασους</a:t>
            </a:r>
            <a:r>
              <a:rPr lang="el-GR" sz="1800" dirty="0">
                <a:latin typeface="Comic Sans MS" panose="030F0702030302020204" pitchFamily="66" charset="0"/>
              </a:rPr>
              <a:t>, στις εκβολές του </a:t>
            </a:r>
            <a:r>
              <a:rPr lang="el-GR" sz="1800" dirty="0" err="1">
                <a:latin typeface="Comic Sans MS" panose="030F0702030302020204" pitchFamily="66" charset="0"/>
              </a:rPr>
              <a:t>ποταμοχείμαρρου</a:t>
            </a:r>
            <a:r>
              <a:rPr lang="el-GR" sz="1800" dirty="0">
                <a:latin typeface="Comic Sans MS" panose="030F0702030302020204" pitchFamily="66" charset="0"/>
              </a:rPr>
              <a:t> </a:t>
            </a:r>
            <a:r>
              <a:rPr lang="el-GR" sz="1800" dirty="0" err="1">
                <a:latin typeface="Comic Sans MS" panose="030F0702030302020204" pitchFamily="66" charset="0"/>
              </a:rPr>
              <a:t>Χαράδρου</a:t>
            </a:r>
            <a:r>
              <a:rPr lang="el-GR" sz="1800" dirty="0">
                <a:latin typeface="Comic Sans MS" panose="030F0702030302020204" pitchFamily="66" charset="0"/>
              </a:rPr>
              <a:t>, στη περιοχή Δάφνες Πατρών, εκτός του ότι αποτελεί μια εκτεταμένη αδόμητη έκταση, στην ευρύτερη περιοχή </a:t>
            </a:r>
            <a:r>
              <a:rPr lang="el-GR" sz="1800" dirty="0" err="1">
                <a:latin typeface="Comic Sans MS" panose="030F0702030302020204" pitchFamily="66" charset="0"/>
              </a:rPr>
              <a:t>Μποζαϊτίκων</a:t>
            </a:r>
            <a:r>
              <a:rPr lang="el-GR" sz="1800" dirty="0">
                <a:latin typeface="Comic Sans MS" panose="030F0702030302020204" pitchFamily="66" charset="0"/>
              </a:rPr>
              <a:t> – </a:t>
            </a:r>
            <a:r>
              <a:rPr lang="el-GR" sz="1800" dirty="0" err="1">
                <a:latin typeface="Comic Sans MS" panose="030F0702030302020204" pitchFamily="66" charset="0"/>
              </a:rPr>
              <a:t>Καστελλόκαμπου</a:t>
            </a:r>
            <a:r>
              <a:rPr lang="el-GR" sz="1800" dirty="0">
                <a:latin typeface="Comic Sans MS" panose="030F0702030302020204" pitchFamily="66" charset="0"/>
              </a:rPr>
              <a:t>, αποτελεί ένα σπάνιο υπολειμματικό οικοσύστημα, παραποτάμιου Μεσογειακού δάσους, τα οποία πλέον δεν συναντώνται στη χώρα μας και ιδιαίτερα κοντά σε μεγάλα αστικά </a:t>
            </a:r>
            <a:r>
              <a:rPr lang="el-GR" sz="1800" dirty="0" smtClean="0">
                <a:latin typeface="Comic Sans MS" panose="030F0702030302020204" pitchFamily="66" charset="0"/>
              </a:rPr>
              <a:t>κέντρα </a:t>
            </a:r>
            <a:r>
              <a:rPr lang="el-GR" sz="1800" dirty="0">
                <a:latin typeface="Comic Sans MS" panose="030F0702030302020204" pitchFamily="66" charset="0"/>
              </a:rPr>
              <a:t>όπως η πόλη μας.</a:t>
            </a:r>
          </a:p>
          <a:p>
            <a:pPr algn="just"/>
            <a:endParaRPr lang="el-GR" sz="1800" dirty="0">
              <a:latin typeface="Comic Sans MS" panose="030F0702030302020204" pitchFamily="66" charset="0"/>
            </a:endParaRPr>
          </a:p>
        </p:txBody>
      </p:sp>
      <p:sp>
        <p:nvSpPr>
          <p:cNvPr id="4" name="Ορθογώνιο 3"/>
          <p:cNvSpPr/>
          <p:nvPr/>
        </p:nvSpPr>
        <p:spPr>
          <a:xfrm>
            <a:off x="0" y="1412776"/>
            <a:ext cx="8532440" cy="338554"/>
          </a:xfrm>
          <a:prstGeom prst="rect">
            <a:avLst/>
          </a:prstGeom>
        </p:spPr>
        <p:txBody>
          <a:bodyPr wrap="square">
            <a:spAutoFit/>
          </a:bodyPr>
          <a:lstStyle/>
          <a:p>
            <a:pPr algn="ctr">
              <a:spcAft>
                <a:spcPts val="0"/>
              </a:spcAft>
            </a:pPr>
            <a:r>
              <a:rPr lang="el-GR" sz="1600" b="1" u="sng" dirty="0">
                <a:solidFill>
                  <a:srgbClr val="222222"/>
                </a:solidFill>
                <a:latin typeface="Comic Sans MS" panose="030F0702030302020204" pitchFamily="66" charset="0"/>
                <a:ea typeface="Times New Roman" panose="02020603050405020304" pitchFamily="18" charset="0"/>
              </a:rPr>
              <a:t>ΠΛΑΤΑΝΟΔΑΣΟΣ  ΣΤΙΣ ΕΚΒΟΛΕΣ ΠΟΤΑΜΟΥ ΧΑΡΑΔΡΟΥ, περιοχή «ΔΑΦΝΕΣ»</a:t>
            </a:r>
            <a:endParaRPr lang="el-GR" sz="1600" dirty="0">
              <a:effectLst/>
              <a:latin typeface="Comic Sans MS" panose="030F0702030302020204" pitchFamily="66" charset="0"/>
              <a:ea typeface="Times New Roman" panose="02020603050405020304" pitchFamily="18" charset="0"/>
            </a:endParaRPr>
          </a:p>
        </p:txBody>
      </p:sp>
      <p:pic>
        <p:nvPicPr>
          <p:cNvPr id="5" name="Εικόνα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3" y="3467491"/>
            <a:ext cx="4647489" cy="2982717"/>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14644" y="3467491"/>
            <a:ext cx="3976956" cy="2982717"/>
          </a:xfrm>
          <a:prstGeom prst="rect">
            <a:avLst/>
          </a:prstGeom>
        </p:spPr>
      </p:pic>
    </p:spTree>
    <p:extLst>
      <p:ext uri="{BB962C8B-B14F-4D97-AF65-F5344CB8AC3E}">
        <p14:creationId xmlns:p14="http://schemas.microsoft.com/office/powerpoint/2010/main" xmlns="" val="634694776"/>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n-US" sz="2800" b="1" dirty="0" smtClean="0">
                <a:effectLst/>
                <a:latin typeface="Comic Sans MS" panose="030F0702030302020204" pitchFamily="66" charset="0"/>
              </a:rPr>
              <a:t>0</a:t>
            </a:r>
            <a:r>
              <a:rPr lang="el-GR" sz="2800" b="1" dirty="0" smtClean="0">
                <a:effectLst/>
                <a:latin typeface="Comic Sans MS" panose="030F0702030302020204" pitchFamily="66" charset="0"/>
              </a:rPr>
              <a:t>4</a:t>
            </a:r>
            <a:endParaRPr lang="el-GR" sz="2800" b="1" dirty="0"/>
          </a:p>
        </p:txBody>
      </p:sp>
      <p:sp>
        <p:nvSpPr>
          <p:cNvPr id="4" name="Ορθογώνιο 3"/>
          <p:cNvSpPr/>
          <p:nvPr/>
        </p:nvSpPr>
        <p:spPr>
          <a:xfrm>
            <a:off x="0" y="1412776"/>
            <a:ext cx="8532440" cy="338554"/>
          </a:xfrm>
          <a:prstGeom prst="rect">
            <a:avLst/>
          </a:prstGeom>
        </p:spPr>
        <p:txBody>
          <a:bodyPr wrap="square">
            <a:spAutoFit/>
          </a:bodyPr>
          <a:lstStyle/>
          <a:p>
            <a:pPr algn="ctr">
              <a:spcAft>
                <a:spcPts val="0"/>
              </a:spcAft>
            </a:pPr>
            <a:r>
              <a:rPr lang="el-GR" sz="1600" b="1" u="sng" dirty="0">
                <a:solidFill>
                  <a:srgbClr val="222222"/>
                </a:solidFill>
                <a:latin typeface="Comic Sans MS" panose="030F0702030302020204" pitchFamily="66" charset="0"/>
                <a:ea typeface="Times New Roman" panose="02020603050405020304" pitchFamily="18" charset="0"/>
              </a:rPr>
              <a:t>ΠΛΑΤΑΝΟΔΑΣΟΣ  ΣΤΙΣ ΕΚΒΟΛΕΣ ΠΟΤΑΜΟΥ ΧΑΡΑΔΡΟΥ, περιοχή «ΔΑΦΝΕΣ»</a:t>
            </a:r>
            <a:endParaRPr lang="el-GR" sz="1600" dirty="0">
              <a:effectLst/>
              <a:latin typeface="Comic Sans MS" panose="030F0702030302020204" pitchFamily="66" charset="0"/>
              <a:ea typeface="Times New Roman" panose="02020603050405020304" pitchFamily="18" charset="0"/>
            </a:endParaRPr>
          </a:p>
        </p:txBody>
      </p:sp>
      <p:sp>
        <p:nvSpPr>
          <p:cNvPr id="6" name="Ορθογώνιο 5"/>
          <p:cNvSpPr/>
          <p:nvPr/>
        </p:nvSpPr>
        <p:spPr>
          <a:xfrm>
            <a:off x="179512" y="1878472"/>
            <a:ext cx="8812088" cy="1077218"/>
          </a:xfrm>
          <a:prstGeom prst="rect">
            <a:avLst/>
          </a:prstGeom>
        </p:spPr>
        <p:txBody>
          <a:bodyPr wrap="square">
            <a:spAutoFit/>
          </a:bodyPr>
          <a:lstStyle/>
          <a:p>
            <a:pPr algn="just">
              <a:spcBef>
                <a:spcPts val="750"/>
              </a:spcBef>
              <a:spcAft>
                <a:spcPts val="1125"/>
              </a:spcAft>
            </a:pPr>
            <a:r>
              <a:rPr lang="el-GR" sz="1600" dirty="0">
                <a:solidFill>
                  <a:srgbClr val="222222"/>
                </a:solidFill>
                <a:latin typeface="Comic Sans MS" panose="030F0702030302020204" pitchFamily="66" charset="0"/>
                <a:ea typeface="Times New Roman" panose="02020603050405020304" pitchFamily="18" charset="0"/>
              </a:rPr>
              <a:t>Με την υπ. αριθμ.2414/18-06-2018 απόφαση του Δημάρχου </a:t>
            </a:r>
            <a:r>
              <a:rPr lang="el-GR" sz="1600" dirty="0" err="1">
                <a:solidFill>
                  <a:srgbClr val="222222"/>
                </a:solidFill>
                <a:latin typeface="Comic Sans MS" panose="030F0702030302020204" pitchFamily="66" charset="0"/>
                <a:ea typeface="Times New Roman" panose="02020603050405020304" pitchFamily="18" charset="0"/>
              </a:rPr>
              <a:t>Πατρέων</a:t>
            </a:r>
            <a:r>
              <a:rPr lang="el-GR" sz="1600" dirty="0">
                <a:solidFill>
                  <a:srgbClr val="222222"/>
                </a:solidFill>
                <a:latin typeface="Comic Sans MS" panose="030F0702030302020204" pitchFamily="66" charset="0"/>
                <a:ea typeface="Times New Roman" panose="02020603050405020304" pitchFamily="18" charset="0"/>
              </a:rPr>
              <a:t>, αποφασίστηκε η σύσταση ομάδας έργου για την εκπόνηση της  Μελέτης – Σχεδίου «Προστασίας, ήπιας ανάδειξης και διακίνησης των επισκεπτών» του  τμήματος  του  χώρου του </a:t>
            </a:r>
            <a:r>
              <a:rPr lang="el-GR" sz="1600" dirty="0" err="1">
                <a:solidFill>
                  <a:srgbClr val="222222"/>
                </a:solidFill>
                <a:latin typeface="Comic Sans MS" panose="030F0702030302020204" pitchFamily="66" charset="0"/>
                <a:ea typeface="Times New Roman" panose="02020603050405020304" pitchFamily="18" charset="0"/>
              </a:rPr>
              <a:t>Πλατανόδασους</a:t>
            </a:r>
            <a:r>
              <a:rPr lang="el-GR" sz="1600" dirty="0">
                <a:solidFill>
                  <a:srgbClr val="222222"/>
                </a:solidFill>
                <a:latin typeface="Comic Sans MS" panose="030F0702030302020204" pitchFamily="66" charset="0"/>
                <a:ea typeface="Times New Roman" panose="02020603050405020304" pitchFamily="18" charset="0"/>
              </a:rPr>
              <a:t>, </a:t>
            </a:r>
            <a:r>
              <a:rPr lang="el-GR" sz="1600" dirty="0" smtClean="0">
                <a:solidFill>
                  <a:srgbClr val="222222"/>
                </a:solidFill>
                <a:latin typeface="Comic Sans MS" panose="030F0702030302020204" pitchFamily="66" charset="0"/>
                <a:ea typeface="Times New Roman" panose="02020603050405020304" pitchFamily="18" charset="0"/>
              </a:rPr>
              <a:t>με </a:t>
            </a:r>
            <a:r>
              <a:rPr lang="el-GR" sz="1600" dirty="0">
                <a:solidFill>
                  <a:srgbClr val="222222"/>
                </a:solidFill>
                <a:latin typeface="Comic Sans MS" panose="030F0702030302020204" pitchFamily="66" charset="0"/>
                <a:ea typeface="Times New Roman" panose="02020603050405020304" pitchFamily="18" charset="0"/>
              </a:rPr>
              <a:t>χαρακτηριστικά φυσικού </a:t>
            </a:r>
            <a:r>
              <a:rPr lang="el-GR" sz="1600" dirty="0" err="1" smtClean="0">
                <a:solidFill>
                  <a:srgbClr val="222222"/>
                </a:solidFill>
                <a:latin typeface="Comic Sans MS" panose="030F0702030302020204" pitchFamily="66" charset="0"/>
                <a:ea typeface="Times New Roman" panose="02020603050405020304" pitchFamily="18" charset="0"/>
              </a:rPr>
              <a:t>οικοσυτήματος</a:t>
            </a:r>
            <a:r>
              <a:rPr lang="el-GR" sz="1600" dirty="0" smtClean="0">
                <a:solidFill>
                  <a:srgbClr val="222222"/>
                </a:solidFill>
                <a:latin typeface="Comic Sans MS" panose="030F0702030302020204" pitchFamily="66" charset="0"/>
                <a:ea typeface="Times New Roman" panose="02020603050405020304" pitchFamily="18" charset="0"/>
              </a:rPr>
              <a:t>».  </a:t>
            </a:r>
            <a:endParaRPr lang="el-GR" sz="1600" dirty="0">
              <a:effectLst/>
              <a:latin typeface="Comic Sans MS" panose="030F0702030302020204" pitchFamily="66" charset="0"/>
              <a:ea typeface="Times New Roman" panose="02020603050405020304" pitchFamily="18" charset="0"/>
            </a:endParaRPr>
          </a:p>
        </p:txBody>
      </p:sp>
      <p:pic>
        <p:nvPicPr>
          <p:cNvPr id="3" name="Εικόνα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854" y="3425601"/>
            <a:ext cx="4135106" cy="3101330"/>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68994" y="3549347"/>
            <a:ext cx="4742570" cy="2667695"/>
          </a:xfrm>
          <a:prstGeom prst="rect">
            <a:avLst/>
          </a:prstGeom>
        </p:spPr>
      </p:pic>
    </p:spTree>
    <p:extLst>
      <p:ext uri="{BB962C8B-B14F-4D97-AF65-F5344CB8AC3E}">
        <p14:creationId xmlns:p14="http://schemas.microsoft.com/office/powerpoint/2010/main" xmlns="" val="3337515957"/>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n-US" sz="2800" b="1" dirty="0" smtClean="0">
                <a:effectLst/>
                <a:latin typeface="Comic Sans MS" panose="030F0702030302020204" pitchFamily="66" charset="0"/>
              </a:rPr>
              <a:t>0</a:t>
            </a:r>
            <a:r>
              <a:rPr lang="el-GR" sz="2800" b="1" dirty="0" smtClean="0">
                <a:effectLst/>
                <a:latin typeface="Comic Sans MS" panose="030F0702030302020204" pitchFamily="66" charset="0"/>
              </a:rPr>
              <a:t>4</a:t>
            </a:r>
            <a:endParaRPr lang="el-GR" sz="2800" b="1" dirty="0"/>
          </a:p>
        </p:txBody>
      </p:sp>
      <p:sp>
        <p:nvSpPr>
          <p:cNvPr id="4" name="Ορθογώνιο 3"/>
          <p:cNvSpPr/>
          <p:nvPr/>
        </p:nvSpPr>
        <p:spPr>
          <a:xfrm>
            <a:off x="16525" y="1188235"/>
            <a:ext cx="8532440" cy="338554"/>
          </a:xfrm>
          <a:prstGeom prst="rect">
            <a:avLst/>
          </a:prstGeom>
        </p:spPr>
        <p:txBody>
          <a:bodyPr wrap="square">
            <a:spAutoFit/>
          </a:bodyPr>
          <a:lstStyle/>
          <a:p>
            <a:pPr algn="ctr">
              <a:spcAft>
                <a:spcPts val="0"/>
              </a:spcAft>
            </a:pPr>
            <a:r>
              <a:rPr lang="el-GR" sz="1600" b="1" u="sng" dirty="0">
                <a:solidFill>
                  <a:srgbClr val="222222"/>
                </a:solidFill>
                <a:latin typeface="Comic Sans MS" panose="030F0702030302020204" pitchFamily="66" charset="0"/>
                <a:ea typeface="Times New Roman" panose="02020603050405020304" pitchFamily="18" charset="0"/>
              </a:rPr>
              <a:t>ΠΛΑΤΑΝΟΔΑΣΟΣ  ΣΤΙΣ ΕΚΒΟΛΕΣ ΠΟΤΑΜΟΥ ΧΑΡΑΔΡΟΥ, περιοχή «ΔΑΦΝΕΣ»</a:t>
            </a:r>
            <a:endParaRPr lang="el-GR" sz="1600" dirty="0">
              <a:effectLst/>
              <a:latin typeface="Comic Sans MS" panose="030F0702030302020204" pitchFamily="66" charset="0"/>
              <a:ea typeface="Times New Roman" panose="02020603050405020304" pitchFamily="18" charset="0"/>
            </a:endParaRPr>
          </a:p>
        </p:txBody>
      </p:sp>
      <p:sp>
        <p:nvSpPr>
          <p:cNvPr id="6" name="Ορθογώνιο 5"/>
          <p:cNvSpPr/>
          <p:nvPr/>
        </p:nvSpPr>
        <p:spPr>
          <a:xfrm>
            <a:off x="107504" y="1582729"/>
            <a:ext cx="8784976" cy="1815882"/>
          </a:xfrm>
          <a:prstGeom prst="rect">
            <a:avLst/>
          </a:prstGeom>
        </p:spPr>
        <p:txBody>
          <a:bodyPr wrap="square">
            <a:spAutoFit/>
          </a:bodyPr>
          <a:lstStyle/>
          <a:p>
            <a:pPr algn="just">
              <a:spcBef>
                <a:spcPts val="750"/>
              </a:spcBef>
              <a:spcAft>
                <a:spcPts val="1125"/>
              </a:spcAft>
            </a:pPr>
            <a:r>
              <a:rPr lang="el-GR" sz="1600" dirty="0">
                <a:latin typeface="Comic Sans MS" panose="030F0702030302020204" pitchFamily="66" charset="0"/>
                <a:ea typeface="Times New Roman" panose="02020603050405020304" pitchFamily="18" charset="0"/>
                <a:cs typeface="MyriadPro-Regular"/>
              </a:rPr>
              <a:t>Το γενικό πλαίσιο του σχεδίου διαχείρισης είναι η οριοθέτηση της έκτασης, σε σχέση με εκτάσεις άλλης χρήσης (π.χ. η έκταση αστικού χαρακτήρα με παιδική χαρά και καθιστικά που έχει διαμορφωθεί </a:t>
            </a:r>
            <a:r>
              <a:rPr lang="el-GR" sz="1600" dirty="0" smtClean="0">
                <a:latin typeface="Comic Sans MS" panose="030F0702030302020204" pitchFamily="66" charset="0"/>
                <a:ea typeface="Times New Roman" panose="02020603050405020304" pitchFamily="18" charset="0"/>
                <a:cs typeface="MyriadPro-Regular"/>
              </a:rPr>
              <a:t>στην </a:t>
            </a:r>
            <a:r>
              <a:rPr lang="el-GR" sz="1600" dirty="0">
                <a:latin typeface="Comic Sans MS" panose="030F0702030302020204" pitchFamily="66" charset="0"/>
                <a:ea typeface="Times New Roman" panose="02020603050405020304" pitchFamily="18" charset="0"/>
                <a:cs typeface="MyriadPro-Regular"/>
              </a:rPr>
              <a:t>έκταση προς </a:t>
            </a:r>
            <a:r>
              <a:rPr lang="el-GR" sz="1600" dirty="0" smtClean="0">
                <a:latin typeface="Comic Sans MS" panose="030F0702030302020204" pitchFamily="66" charset="0"/>
                <a:ea typeface="Times New Roman" panose="02020603050405020304" pitchFamily="18" charset="0"/>
                <a:cs typeface="MyriadPro-Regular"/>
              </a:rPr>
              <a:t>την </a:t>
            </a:r>
            <a:r>
              <a:rPr lang="el-GR" sz="1600" dirty="0">
                <a:latin typeface="Comic Sans MS" panose="030F0702030302020204" pitchFamily="66" charset="0"/>
                <a:ea typeface="Times New Roman" panose="02020603050405020304" pitchFamily="18" charset="0"/>
                <a:cs typeface="MyriadPro-Regular"/>
              </a:rPr>
              <a:t>παραλία) και η χάραξη – οριοθέτηση  μονοπατιών υπαίθριας αναψυχής, δηλαδή οργανωμένες υπαίθριες περιπατητικές διαδρομές, με συγκεκριμένο σκοπό και καθορισμένη αφετηρία και τέρμα, οι οποίες είναι ανοιχτές για ελεύθερη χρήση από το κοινό, φέρουν </a:t>
            </a:r>
            <a:r>
              <a:rPr lang="el-GR" sz="1600" dirty="0" smtClean="0">
                <a:latin typeface="Comic Sans MS" panose="030F0702030302020204" pitchFamily="66" charset="0"/>
                <a:ea typeface="Times New Roman" panose="02020603050405020304" pitchFamily="18" charset="0"/>
                <a:cs typeface="MyriadPro-Regular"/>
              </a:rPr>
              <a:t>κατάλληλη σήμανση </a:t>
            </a:r>
            <a:r>
              <a:rPr lang="el-GR" sz="1600" dirty="0">
                <a:latin typeface="Comic Sans MS" panose="030F0702030302020204" pitchFamily="66" charset="0"/>
                <a:ea typeface="Times New Roman" panose="02020603050405020304" pitchFamily="18" charset="0"/>
                <a:cs typeface="MyriadPro-Regular"/>
              </a:rPr>
              <a:t>και βρίσκονται υπό συστηματική διαχείριση.</a:t>
            </a:r>
            <a:endParaRPr lang="el-GR" sz="1600" dirty="0">
              <a:effectLst/>
              <a:latin typeface="Comic Sans MS" panose="030F0702030302020204" pitchFamily="66" charset="0"/>
              <a:ea typeface="Times New Roman" panose="02020603050405020304" pitchFamily="18" charset="0"/>
            </a:endParaRPr>
          </a:p>
        </p:txBody>
      </p:sp>
      <p:pic>
        <p:nvPicPr>
          <p:cNvPr id="9" name="Εικόνα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51648" y="3573016"/>
            <a:ext cx="4139952" cy="3104964"/>
          </a:xfrm>
          <a:prstGeom prst="rect">
            <a:avLst/>
          </a:prstGeom>
        </p:spPr>
      </p:pic>
      <p:pic>
        <p:nvPicPr>
          <p:cNvPr id="10" name="Εικόνα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7504" y="3933056"/>
            <a:ext cx="4628875" cy="2603742"/>
          </a:xfrm>
          <a:prstGeom prst="rect">
            <a:avLst/>
          </a:prstGeom>
        </p:spPr>
      </p:pic>
    </p:spTree>
    <p:extLst>
      <p:ext uri="{BB962C8B-B14F-4D97-AF65-F5344CB8AC3E}">
        <p14:creationId xmlns:p14="http://schemas.microsoft.com/office/powerpoint/2010/main" xmlns="" val="4239885530"/>
      </p:ext>
    </p:extLst>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720080"/>
          </a:xfrm>
        </p:spPr>
        <p:txBody>
          <a:bodyPr>
            <a:normAutofit/>
          </a:bodyPr>
          <a:lstStyle/>
          <a:p>
            <a:r>
              <a:rPr lang="el-GR" sz="2800" b="1" dirty="0">
                <a:effectLst/>
                <a:latin typeface="Comic Sans MS" panose="030F0702030302020204" pitchFamily="66" charset="0"/>
              </a:rPr>
              <a:t>ΤΜΗΜΑ ΠΕΡΙΒΑΛΛΟΝΤΟΣ ΚΑΙ ΕΝΕΡΓΕΙΑΣ  </a:t>
            </a:r>
            <a:r>
              <a:rPr lang="en-US" sz="2800" b="1" dirty="0" smtClean="0">
                <a:effectLst/>
                <a:latin typeface="Comic Sans MS" panose="030F0702030302020204" pitchFamily="66" charset="0"/>
              </a:rPr>
              <a:t>0</a:t>
            </a:r>
            <a:r>
              <a:rPr lang="el-GR" sz="2800" b="1" dirty="0" smtClean="0">
                <a:effectLst/>
                <a:latin typeface="Comic Sans MS" panose="030F0702030302020204" pitchFamily="66" charset="0"/>
              </a:rPr>
              <a:t>5</a:t>
            </a:r>
            <a:endParaRPr lang="el-GR" sz="2800" b="1" dirty="0"/>
          </a:p>
        </p:txBody>
      </p:sp>
      <p:sp>
        <p:nvSpPr>
          <p:cNvPr id="3" name="Ορθογώνιο 2"/>
          <p:cNvSpPr/>
          <p:nvPr/>
        </p:nvSpPr>
        <p:spPr>
          <a:xfrm>
            <a:off x="0" y="1124744"/>
            <a:ext cx="7056784" cy="338554"/>
          </a:xfrm>
          <a:prstGeom prst="rect">
            <a:avLst/>
          </a:prstGeom>
        </p:spPr>
        <p:txBody>
          <a:bodyPr wrap="square">
            <a:spAutoFit/>
          </a:bodyPr>
          <a:lstStyle/>
          <a:p>
            <a:pPr algn="ctr"/>
            <a:r>
              <a:rPr lang="el-GR" sz="1600" b="1" u="sng" dirty="0">
                <a:latin typeface="Comic Sans MS" panose="030F0702030302020204" pitchFamily="66" charset="0"/>
              </a:rPr>
              <a:t>ΠΕΡΙΒΑΛΛΟΝΤΙΚΗ </a:t>
            </a:r>
            <a:r>
              <a:rPr lang="el-GR" sz="1600" b="1" u="sng" dirty="0" smtClean="0">
                <a:latin typeface="Comic Sans MS" panose="030F0702030302020204" pitchFamily="66" charset="0"/>
              </a:rPr>
              <a:t>ΑΔΕΙΟΔΟΤΗΣΗ ΕΡΓΩΝ &amp; ΔΡΑΣΤΗΡΙΟΤΗΤΩΝ </a:t>
            </a:r>
            <a:endParaRPr lang="el-GR" sz="1600" b="1" u="sng" dirty="0">
              <a:latin typeface="Comic Sans MS" panose="030F0702030302020204" pitchFamily="66" charset="0"/>
              <a:ea typeface="Times New Roman" panose="02020603050405020304" pitchFamily="18" charset="0"/>
            </a:endParaRPr>
          </a:p>
        </p:txBody>
      </p:sp>
      <p:sp>
        <p:nvSpPr>
          <p:cNvPr id="4" name="Ορθογώνιο 3"/>
          <p:cNvSpPr/>
          <p:nvPr/>
        </p:nvSpPr>
        <p:spPr>
          <a:xfrm>
            <a:off x="107504" y="1556792"/>
            <a:ext cx="9036496" cy="2246769"/>
          </a:xfrm>
          <a:prstGeom prst="rect">
            <a:avLst/>
          </a:prstGeom>
        </p:spPr>
        <p:txBody>
          <a:bodyPr wrap="square">
            <a:spAutoFit/>
          </a:bodyPr>
          <a:lstStyle/>
          <a:p>
            <a:pPr marL="342900" indent="-342900">
              <a:buFont typeface="Wingdings" panose="05000000000000000000" pitchFamily="2" charset="2"/>
              <a:buChar char="Ø"/>
            </a:pPr>
            <a:r>
              <a:rPr lang="el-GR" sz="2000" dirty="0" smtClean="0">
                <a:latin typeface="Arial" panose="020B0604020202020204" pitchFamily="34" charset="0"/>
              </a:rPr>
              <a:t>Το Τμήμα έχει την ευθύνη της Περιβαλλοντικής </a:t>
            </a:r>
            <a:r>
              <a:rPr lang="el-GR" sz="2000" dirty="0" err="1" smtClean="0">
                <a:latin typeface="Arial" panose="020B0604020202020204" pitchFamily="34" charset="0"/>
              </a:rPr>
              <a:t>Αδειοδότησης</a:t>
            </a:r>
            <a:r>
              <a:rPr lang="el-GR" sz="2000" dirty="0" smtClean="0">
                <a:latin typeface="Arial" panose="020B0604020202020204" pitchFamily="34" charset="0"/>
              </a:rPr>
              <a:t> (Π.Α.)  έργων που εκτελούνται από τον Δήμο </a:t>
            </a:r>
            <a:r>
              <a:rPr lang="el-GR" sz="2000" dirty="0" err="1" smtClean="0">
                <a:latin typeface="Arial" panose="020B0604020202020204" pitchFamily="34" charset="0"/>
              </a:rPr>
              <a:t>Πατρέων</a:t>
            </a:r>
            <a:r>
              <a:rPr lang="el-GR" sz="2000" dirty="0" smtClean="0">
                <a:latin typeface="Arial" panose="020B0604020202020204" pitchFamily="34" charset="0"/>
              </a:rPr>
              <a:t>.</a:t>
            </a:r>
          </a:p>
          <a:p>
            <a:pPr marL="342900" indent="-342900">
              <a:buFont typeface="Wingdings" panose="05000000000000000000" pitchFamily="2" charset="2"/>
              <a:buChar char="Ø"/>
            </a:pPr>
            <a:r>
              <a:rPr lang="el-GR" sz="2000" dirty="0" smtClean="0">
                <a:latin typeface="Arial" panose="020B0604020202020204" pitchFamily="34" charset="0"/>
              </a:rPr>
              <a:t>Τη σύνταξη και υποβολή των φακέλων στην αρμόδια υπηρεσία και την επιμέλεια για την ολοκλήρωση της διαδικασίας για τη Π.Α.  για την  εκτέλεση  των έργων και για την υποβολή προτάσεων χρηματοδότησης π.χ. ανάπλαση, αποθήκες ΑΣΟ, εργοστάσιο τέχνης, παλαιά σφαγεία </a:t>
            </a:r>
            <a:r>
              <a:rPr lang="el-GR" sz="2000" dirty="0" err="1" smtClean="0">
                <a:latin typeface="Arial" panose="020B0604020202020204" pitchFamily="34" charset="0"/>
              </a:rPr>
              <a:t>κ.λ.π</a:t>
            </a:r>
            <a:r>
              <a:rPr lang="el-GR" sz="2000" dirty="0" smtClean="0">
                <a:latin typeface="Arial" panose="020B0604020202020204" pitchFamily="34" charset="0"/>
              </a:rPr>
              <a:t>.</a:t>
            </a:r>
          </a:p>
          <a:p>
            <a:pPr marL="342900" indent="-342900">
              <a:buFont typeface="Wingdings" panose="05000000000000000000" pitchFamily="2" charset="2"/>
              <a:buChar char="Ø"/>
            </a:pPr>
            <a:endParaRPr lang="el-GR" sz="2000" dirty="0">
              <a:latin typeface="Arial" panose="020B0604020202020204" pitchFamily="34" charset="0"/>
            </a:endParaRPr>
          </a:p>
        </p:txBody>
      </p:sp>
      <p:pic>
        <p:nvPicPr>
          <p:cNvPr id="5" name="Εικόνα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15880" y="4209159"/>
            <a:ext cx="3737992" cy="2541835"/>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9640" y="4180256"/>
            <a:ext cx="4296112" cy="2570738"/>
          </a:xfrm>
          <a:prstGeom prst="rect">
            <a:avLst/>
          </a:prstGeom>
        </p:spPr>
      </p:pic>
    </p:spTree>
    <p:extLst>
      <p:ext uri="{BB962C8B-B14F-4D97-AF65-F5344CB8AC3E}">
        <p14:creationId xmlns:p14="http://schemas.microsoft.com/office/powerpoint/2010/main" xmlns="" val="3623365512"/>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720080"/>
          </a:xfrm>
        </p:spPr>
        <p:txBody>
          <a:bodyPr>
            <a:normAutofit/>
          </a:bodyPr>
          <a:lstStyle/>
          <a:p>
            <a:r>
              <a:rPr lang="el-GR" sz="2800" b="1" dirty="0">
                <a:effectLst/>
                <a:latin typeface="Comic Sans MS" panose="030F0702030302020204" pitchFamily="66" charset="0"/>
              </a:rPr>
              <a:t>ΤΜΗΜΑ ΠΕΡΙΒΑΛΛΟΝΤΟΣ ΚΑΙ ΕΝΕΡΓΕΙΑΣ  </a:t>
            </a:r>
            <a:r>
              <a:rPr lang="en-US" sz="2800" b="1" dirty="0" smtClean="0">
                <a:effectLst/>
                <a:latin typeface="Comic Sans MS" panose="030F0702030302020204" pitchFamily="66" charset="0"/>
              </a:rPr>
              <a:t>0</a:t>
            </a:r>
            <a:r>
              <a:rPr lang="el-GR" sz="2800" b="1" dirty="0" smtClean="0">
                <a:effectLst/>
                <a:latin typeface="Comic Sans MS" panose="030F0702030302020204" pitchFamily="66" charset="0"/>
              </a:rPr>
              <a:t>5</a:t>
            </a:r>
            <a:endParaRPr lang="el-GR" sz="2800" b="1" dirty="0"/>
          </a:p>
        </p:txBody>
      </p:sp>
      <p:sp>
        <p:nvSpPr>
          <p:cNvPr id="3" name="Ορθογώνιο 2"/>
          <p:cNvSpPr/>
          <p:nvPr/>
        </p:nvSpPr>
        <p:spPr>
          <a:xfrm>
            <a:off x="0" y="1295400"/>
            <a:ext cx="7056784" cy="338554"/>
          </a:xfrm>
          <a:prstGeom prst="rect">
            <a:avLst/>
          </a:prstGeom>
        </p:spPr>
        <p:txBody>
          <a:bodyPr wrap="square">
            <a:spAutoFit/>
          </a:bodyPr>
          <a:lstStyle/>
          <a:p>
            <a:pPr algn="ctr"/>
            <a:r>
              <a:rPr lang="el-GR" sz="1600" b="1" u="sng" dirty="0">
                <a:latin typeface="Comic Sans MS" panose="030F0702030302020204" pitchFamily="66" charset="0"/>
              </a:rPr>
              <a:t>ΠΕΡΙΒΑΛΛΟΝΤΙΚΗ </a:t>
            </a:r>
            <a:r>
              <a:rPr lang="el-GR" sz="1600" b="1" u="sng" dirty="0" smtClean="0">
                <a:latin typeface="Comic Sans MS" panose="030F0702030302020204" pitchFamily="66" charset="0"/>
              </a:rPr>
              <a:t>ΑΔΕΙΟΔΟΤΗΣΗ ΕΡΓΩΝ &amp; ΔΡΑΣΤΗΡΙΟΤΗΤΩΝ </a:t>
            </a:r>
            <a:endParaRPr lang="el-GR" sz="1600" b="1" u="sng" dirty="0">
              <a:latin typeface="Comic Sans MS" panose="030F0702030302020204" pitchFamily="66" charset="0"/>
              <a:ea typeface="Times New Roman" panose="02020603050405020304" pitchFamily="18" charset="0"/>
            </a:endParaRPr>
          </a:p>
        </p:txBody>
      </p:sp>
      <p:sp>
        <p:nvSpPr>
          <p:cNvPr id="5" name="Ορθογώνιο 4"/>
          <p:cNvSpPr/>
          <p:nvPr/>
        </p:nvSpPr>
        <p:spPr>
          <a:xfrm>
            <a:off x="77253" y="1844824"/>
            <a:ext cx="8884096" cy="1754326"/>
          </a:xfrm>
          <a:prstGeom prst="rect">
            <a:avLst/>
          </a:prstGeom>
        </p:spPr>
        <p:txBody>
          <a:bodyPr wrap="square">
            <a:spAutoFit/>
          </a:bodyPr>
          <a:lstStyle/>
          <a:p>
            <a:pPr marL="285750" indent="-285750" algn="just">
              <a:buFont typeface="Wingdings" panose="05000000000000000000" pitchFamily="2" charset="2"/>
              <a:buChar char="Ø"/>
            </a:pPr>
            <a:r>
              <a:rPr lang="el-GR" dirty="0" smtClean="0">
                <a:latin typeface="Arial" panose="020B0604020202020204" pitchFamily="34" charset="0"/>
              </a:rPr>
              <a:t>Το Τμήμα συντάσσει εισηγήσεις επί των Μ.Π.Ε. ιδιωτικών έργων που εκτελούνται εντός των ορίων του Δήμου </a:t>
            </a:r>
            <a:r>
              <a:rPr lang="el-GR" dirty="0" err="1" smtClean="0">
                <a:latin typeface="Arial" panose="020B0604020202020204" pitchFamily="34" charset="0"/>
              </a:rPr>
              <a:t>Πατρέων</a:t>
            </a:r>
            <a:r>
              <a:rPr lang="el-GR" dirty="0" smtClean="0">
                <a:latin typeface="Arial" panose="020B0604020202020204" pitchFamily="34" charset="0"/>
              </a:rPr>
              <a:t> προκειμένου να εκδοθεί σχετική απόφαση από την επιτροπή ποιότητας ζωής και το Δ.Σ., στα πλαίσια της συμμετοχής στη διαδικασία  της διαβούλευσης για τη περιβαλλοντική </a:t>
            </a:r>
            <a:r>
              <a:rPr lang="el-GR" dirty="0" err="1" smtClean="0">
                <a:latin typeface="Arial" panose="020B0604020202020204" pitchFamily="34" charset="0"/>
              </a:rPr>
              <a:t>αδειοδότηση</a:t>
            </a:r>
            <a:r>
              <a:rPr lang="el-GR" dirty="0" smtClean="0">
                <a:latin typeface="Arial" panose="020B0604020202020204" pitchFamily="34" charset="0"/>
              </a:rPr>
              <a:t>.</a:t>
            </a:r>
          </a:p>
          <a:p>
            <a:pPr marL="285750" indent="-285750" algn="just">
              <a:buFont typeface="Wingdings" panose="05000000000000000000" pitchFamily="2" charset="2"/>
              <a:buChar char="Ø"/>
            </a:pPr>
            <a:endParaRPr lang="el-GR" dirty="0" smtClean="0">
              <a:latin typeface="Arial" panose="020B0604020202020204" pitchFamily="34" charset="0"/>
            </a:endParaRPr>
          </a:p>
          <a:p>
            <a:pPr algn="just"/>
            <a:endParaRPr lang="el-GR" dirty="0">
              <a:latin typeface="Arial" panose="020B0604020202020204" pitchFamily="34" charset="0"/>
            </a:endParaRPr>
          </a:p>
        </p:txBody>
      </p:sp>
      <p:pic>
        <p:nvPicPr>
          <p:cNvPr id="4" name="Εικόνα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73258" y="3219138"/>
            <a:ext cx="4967114" cy="3599247"/>
          </a:xfrm>
          <a:prstGeom prst="rect">
            <a:avLst/>
          </a:prstGeom>
        </p:spPr>
      </p:pic>
    </p:spTree>
    <p:extLst>
      <p:ext uri="{BB962C8B-B14F-4D97-AF65-F5344CB8AC3E}">
        <p14:creationId xmlns:p14="http://schemas.microsoft.com/office/powerpoint/2010/main" xmlns="" val="1677496194"/>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107504" y="116632"/>
            <a:ext cx="8884096" cy="720080"/>
          </a:xfrm>
        </p:spPr>
        <p:txBody>
          <a:bodyPr>
            <a:normAutofit/>
          </a:bodyPr>
          <a:lstStyle/>
          <a:p>
            <a:r>
              <a:rPr lang="el-GR" sz="2800" b="1" dirty="0">
                <a:effectLst/>
                <a:latin typeface="Comic Sans MS" panose="030F0702030302020204" pitchFamily="66" charset="0"/>
              </a:rPr>
              <a:t>ΤΜΗΜΑ ΠΕΡΙΒΑΛΛΟΝΤΟΣ ΚΑΙ ΕΝΕΡΓΕΙΑΣ  </a:t>
            </a:r>
            <a:r>
              <a:rPr lang="en-US" sz="2800" b="1" dirty="0" smtClean="0">
                <a:effectLst/>
                <a:latin typeface="Comic Sans MS" panose="030F0702030302020204" pitchFamily="66" charset="0"/>
              </a:rPr>
              <a:t>0</a:t>
            </a:r>
            <a:r>
              <a:rPr lang="el-GR" sz="2800" b="1" dirty="0" smtClean="0">
                <a:effectLst/>
                <a:latin typeface="Comic Sans MS" panose="030F0702030302020204" pitchFamily="66" charset="0"/>
              </a:rPr>
              <a:t>6</a:t>
            </a:r>
            <a:endParaRPr lang="el-GR" sz="2800" b="1" dirty="0"/>
          </a:p>
        </p:txBody>
      </p:sp>
      <p:sp>
        <p:nvSpPr>
          <p:cNvPr id="6" name="Ορθογώνιο 5"/>
          <p:cNvSpPr/>
          <p:nvPr/>
        </p:nvSpPr>
        <p:spPr>
          <a:xfrm>
            <a:off x="119692" y="1032701"/>
            <a:ext cx="7056784" cy="400110"/>
          </a:xfrm>
          <a:prstGeom prst="rect">
            <a:avLst/>
          </a:prstGeom>
        </p:spPr>
        <p:txBody>
          <a:bodyPr wrap="square">
            <a:spAutoFit/>
          </a:bodyPr>
          <a:lstStyle/>
          <a:p>
            <a:pPr algn="just"/>
            <a:r>
              <a:rPr lang="el-GR" sz="2000" b="1" u="sng" dirty="0">
                <a:latin typeface="Comic Sans MS" panose="030F0702030302020204" pitchFamily="66" charset="0"/>
              </a:rPr>
              <a:t>ΠΡΟΣΤΑΣΙΑ ΠΕΡΙΒΑΛΛΟΝΤΟΣ</a:t>
            </a:r>
          </a:p>
        </p:txBody>
      </p:sp>
      <p:sp>
        <p:nvSpPr>
          <p:cNvPr id="7" name="Ορθογώνιο 6"/>
          <p:cNvSpPr/>
          <p:nvPr/>
        </p:nvSpPr>
        <p:spPr>
          <a:xfrm>
            <a:off x="-108520" y="1451020"/>
            <a:ext cx="9283305" cy="2092881"/>
          </a:xfrm>
          <a:prstGeom prst="rect">
            <a:avLst/>
          </a:prstGeom>
        </p:spPr>
        <p:txBody>
          <a:bodyPr wrap="square">
            <a:spAutoFit/>
          </a:bodyPr>
          <a:lstStyle/>
          <a:p>
            <a:pPr marL="285750" indent="-285750" algn="just">
              <a:spcBef>
                <a:spcPts val="1800"/>
              </a:spcBef>
              <a:spcAft>
                <a:spcPts val="1200"/>
              </a:spcAft>
              <a:buFont typeface="Wingdings" panose="05000000000000000000" pitchFamily="2" charset="2"/>
              <a:buChar char="Ø"/>
            </a:pPr>
            <a:r>
              <a:rPr lang="el-GR" sz="1600" dirty="0" smtClean="0">
                <a:latin typeface="Arial" panose="020B0604020202020204" pitchFamily="34" charset="0"/>
              </a:rPr>
              <a:t>Επικοινωνία με πολίτες, φορείς και υπηρεσίες και διεκπεραίωση αλληλογραφίας για περιβαλλοντικά θέματα.</a:t>
            </a:r>
          </a:p>
          <a:p>
            <a:pPr marL="285750" indent="-285750" algn="just">
              <a:spcAft>
                <a:spcPts val="1200"/>
              </a:spcAft>
              <a:buFont typeface="Wingdings" panose="05000000000000000000" pitchFamily="2" charset="2"/>
              <a:buChar char="Ø"/>
            </a:pPr>
            <a:r>
              <a:rPr lang="el-GR" sz="1600" dirty="0" smtClean="0">
                <a:latin typeface="Arial" panose="020B0604020202020204" pitchFamily="34" charset="0"/>
              </a:rPr>
              <a:t>Διενέργεια αυτοψιών για έλεγχο περιβαλλοντικών παραβάσεων και συνεργασία με αρμόδιες υπηρεσίες.</a:t>
            </a:r>
          </a:p>
          <a:p>
            <a:pPr marL="285750" indent="-285750" algn="just">
              <a:spcAft>
                <a:spcPts val="1200"/>
              </a:spcAft>
              <a:buFont typeface="Wingdings" panose="05000000000000000000" pitchFamily="2" charset="2"/>
              <a:buChar char="Ø"/>
            </a:pPr>
            <a:r>
              <a:rPr lang="el-GR" sz="1600" dirty="0" smtClean="0">
                <a:latin typeface="Arial" panose="020B0604020202020204" pitchFamily="34" charset="0"/>
              </a:rPr>
              <a:t>Επίβλεψη και συντονισμός εργασιών για τη προστασία του περιβάλλοντος.</a:t>
            </a:r>
          </a:p>
          <a:p>
            <a:pPr marL="285750" indent="-285750" algn="just">
              <a:buFont typeface="Wingdings" panose="05000000000000000000" pitchFamily="2" charset="2"/>
              <a:buChar char="Ø"/>
            </a:pPr>
            <a:endParaRPr lang="el-GR" sz="2000" dirty="0">
              <a:latin typeface="Arial" panose="020B0604020202020204" pitchFamily="34" charset="0"/>
            </a:endParaRPr>
          </a:p>
        </p:txBody>
      </p:sp>
      <p:pic>
        <p:nvPicPr>
          <p:cNvPr id="8" name="Εικόνα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03648" y="3065233"/>
            <a:ext cx="6480720" cy="3779122"/>
          </a:xfrm>
          <a:prstGeom prst="rect">
            <a:avLst/>
          </a:prstGeom>
        </p:spPr>
      </p:pic>
    </p:spTree>
    <p:extLst>
      <p:ext uri="{BB962C8B-B14F-4D97-AF65-F5344CB8AC3E}">
        <p14:creationId xmlns:p14="http://schemas.microsoft.com/office/powerpoint/2010/main" xmlns="" val="4032950401"/>
      </p:ext>
    </p:extLst>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8" y="141762"/>
            <a:ext cx="9199968"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smtClean="0">
                <a:effectLst/>
                <a:latin typeface="Comic Sans MS" panose="030F0702030302020204" pitchFamily="66" charset="0"/>
              </a:rPr>
              <a:t>0</a:t>
            </a:r>
            <a:r>
              <a:rPr lang="el-GR" sz="3000" dirty="0" smtClean="0">
                <a:effectLst/>
                <a:latin typeface="Comic Sans MS" panose="030F0702030302020204" pitchFamily="66" charset="0"/>
              </a:rPr>
              <a:t>7</a:t>
            </a:r>
          </a:p>
        </p:txBody>
      </p:sp>
      <p:sp>
        <p:nvSpPr>
          <p:cNvPr id="3" name="Θέση περιεχομένου 2"/>
          <p:cNvSpPr>
            <a:spLocks noGrp="1"/>
          </p:cNvSpPr>
          <p:nvPr>
            <p:ph idx="1"/>
          </p:nvPr>
        </p:nvSpPr>
        <p:spPr>
          <a:xfrm>
            <a:off x="0" y="1052736"/>
            <a:ext cx="9144000" cy="5400600"/>
          </a:xfrm>
        </p:spPr>
        <p:txBody>
          <a:bodyPr>
            <a:noAutofit/>
          </a:bodyPr>
          <a:lstStyle/>
          <a:p>
            <a:pPr marL="0" indent="0">
              <a:buNone/>
            </a:pPr>
            <a:r>
              <a:rPr lang="el-GR" sz="1600" b="1" u="sng" dirty="0">
                <a:latin typeface="Comic Sans MS" panose="030F0702030302020204" pitchFamily="66" charset="0"/>
              </a:rPr>
              <a:t>Κέντρα   Περιβαλλοντικής   </a:t>
            </a:r>
            <a:r>
              <a:rPr lang="el-GR" sz="1600" b="1" u="sng" dirty="0" smtClean="0">
                <a:latin typeface="Comic Sans MS" panose="030F0702030302020204" pitchFamily="66" charset="0"/>
              </a:rPr>
              <a:t>Πληροφόρησης</a:t>
            </a:r>
            <a:endParaRPr lang="en-US" sz="1600" u="sng" dirty="0" smtClean="0">
              <a:latin typeface="Comic Sans MS" panose="030F0702030302020204" pitchFamily="66" charset="0"/>
            </a:endParaRPr>
          </a:p>
          <a:p>
            <a:pPr marL="0" indent="0">
              <a:buNone/>
            </a:pPr>
            <a:endParaRPr lang="en-US" sz="1600" dirty="0">
              <a:latin typeface="Comic Sans MS" panose="030F0702030302020204" pitchFamily="66" charset="0"/>
            </a:endParaRPr>
          </a:p>
          <a:p>
            <a:pPr marL="0" indent="0" algn="just">
              <a:buNone/>
            </a:pPr>
            <a:r>
              <a:rPr lang="el-GR" sz="1600" dirty="0">
                <a:latin typeface="Comic Sans MS" panose="030F0702030302020204" pitchFamily="66" charset="0"/>
              </a:rPr>
              <a:t>Βασικός σκοπός  αυτών κέντρων είναι η πληροφόρηση και η ευαισθητοποίηση σχετικά </a:t>
            </a:r>
            <a:r>
              <a:rPr lang="el-GR" sz="1600" dirty="0" smtClean="0">
                <a:latin typeface="Comic Sans MS" panose="030F0702030302020204" pitchFamily="66" charset="0"/>
              </a:rPr>
              <a:t>με </a:t>
            </a:r>
            <a:r>
              <a:rPr lang="el-GR" sz="1600" dirty="0">
                <a:latin typeface="Comic Sans MS" panose="030F0702030302020204" pitchFamily="66" charset="0"/>
              </a:rPr>
              <a:t>θέματα του </a:t>
            </a:r>
            <a:r>
              <a:rPr lang="el-GR" sz="1600" dirty="0" smtClean="0">
                <a:latin typeface="Comic Sans MS" panose="030F0702030302020204" pitchFamily="66" charset="0"/>
              </a:rPr>
              <a:t>φυσικού </a:t>
            </a:r>
            <a:r>
              <a:rPr lang="el-GR" sz="1600" dirty="0">
                <a:latin typeface="Comic Sans MS" panose="030F0702030302020204" pitchFamily="66" charset="0"/>
              </a:rPr>
              <a:t>περιβάλλοντος της περιοχής του Παναχαϊκού όρους,  το  πρόβλημα της Κλιματικής Αλλαγής και της ενεργειακής εξοικονόμησης, την </a:t>
            </a:r>
            <a:r>
              <a:rPr lang="el-GR" sz="1600" dirty="0" err="1">
                <a:latin typeface="Comic Sans MS" panose="030F0702030302020204" pitchFamily="66" charset="0"/>
              </a:rPr>
              <a:t>αειφορική</a:t>
            </a:r>
            <a:r>
              <a:rPr lang="el-GR" sz="1600" dirty="0">
                <a:latin typeface="Comic Sans MS" panose="030F0702030302020204" pitchFamily="66" charset="0"/>
              </a:rPr>
              <a:t> χρήση του νερού στη καθημερινή  μας  ζωή, την ανάδειξη της  πολιτιστικής, ιστορικής κληρονομιάς και των  </a:t>
            </a:r>
            <a:r>
              <a:rPr lang="el-GR" sz="1600" dirty="0" smtClean="0">
                <a:latin typeface="Comic Sans MS" panose="030F0702030302020204" pitchFamily="66" charset="0"/>
              </a:rPr>
              <a:t>τοπικών </a:t>
            </a:r>
            <a:r>
              <a:rPr lang="el-GR" sz="1600" dirty="0">
                <a:latin typeface="Comic Sans MS" panose="030F0702030302020204" pitchFamily="66" charset="0"/>
              </a:rPr>
              <a:t>προϊόντων  </a:t>
            </a:r>
            <a:r>
              <a:rPr lang="el-GR" sz="1600" dirty="0" smtClean="0">
                <a:latin typeface="Comic Sans MS" panose="030F0702030302020204" pitchFamily="66" charset="0"/>
              </a:rPr>
              <a:t>της </a:t>
            </a:r>
            <a:r>
              <a:rPr lang="el-GR" sz="1600" dirty="0">
                <a:latin typeface="Comic Sans MS" panose="030F0702030302020204" pitchFamily="66" charset="0"/>
              </a:rPr>
              <a:t>περιοχής μας.</a:t>
            </a:r>
          </a:p>
          <a:p>
            <a:pPr marL="0" indent="0" algn="just">
              <a:buNone/>
            </a:pPr>
            <a:r>
              <a:rPr lang="el-GR" sz="1800" dirty="0">
                <a:latin typeface="Comic Sans MS" panose="030F0702030302020204" pitchFamily="66" charset="0"/>
              </a:rPr>
              <a:t> </a:t>
            </a:r>
          </a:p>
          <a:p>
            <a:pPr marL="0" indent="0">
              <a:buNone/>
            </a:pP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l-GR" sz="1800" dirty="0">
              <a:latin typeface="Comic Sans MS" panose="030F0702030302020204" pitchFamily="66" charset="0"/>
            </a:endParaRPr>
          </a:p>
          <a:p>
            <a:endParaRPr lang="el-GR" sz="1800" dirty="0">
              <a:latin typeface="Comic Sans MS" panose="030F0702030302020204" pitchFamily="66" charset="0"/>
            </a:endParaRPr>
          </a:p>
        </p:txBody>
      </p:sp>
      <p:pic>
        <p:nvPicPr>
          <p:cNvPr id="5" name="Εικόνα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75656" y="2780928"/>
            <a:ext cx="7141980" cy="4017363"/>
          </a:xfrm>
          <a:prstGeom prst="rect">
            <a:avLst/>
          </a:prstGeom>
        </p:spPr>
      </p:pic>
    </p:spTree>
    <p:extLst>
      <p:ext uri="{BB962C8B-B14F-4D97-AF65-F5344CB8AC3E}">
        <p14:creationId xmlns:p14="http://schemas.microsoft.com/office/powerpoint/2010/main" xmlns="" val="3600468289"/>
      </p:ext>
    </p:extLst>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err="1" smtClean="0">
                <a:latin typeface="Comic Sans MS" pitchFamily="66" charset="0"/>
              </a:rPr>
              <a:t>Τμημα</a:t>
            </a:r>
            <a:r>
              <a:rPr lang="el-GR" dirty="0" smtClean="0">
                <a:latin typeface="Comic Sans MS" pitchFamily="66" charset="0"/>
              </a:rPr>
              <a:t> ΠΕΡΙΒΑΛΛΟΝΤΟΣ &amp; ΕΝΕΡΓΕΙΑΣ </a:t>
            </a:r>
            <a:endParaRPr lang="el-GR" dirty="0">
              <a:latin typeface="Comic Sans MS" pitchFamily="66" charset="0"/>
            </a:endParaRPr>
          </a:p>
        </p:txBody>
      </p:sp>
      <p:sp>
        <p:nvSpPr>
          <p:cNvPr id="3" name="2 - Θέση περιεχομένου"/>
          <p:cNvSpPr>
            <a:spLocks noGrp="1"/>
          </p:cNvSpPr>
          <p:nvPr>
            <p:ph idx="1"/>
          </p:nvPr>
        </p:nvSpPr>
        <p:spPr>
          <a:xfrm>
            <a:off x="457200" y="1722346"/>
            <a:ext cx="8686800" cy="5135654"/>
          </a:xfrm>
        </p:spPr>
        <p:txBody>
          <a:bodyPr>
            <a:normAutofit/>
          </a:bodyPr>
          <a:lstStyle/>
          <a:p>
            <a:pPr marL="0" indent="0">
              <a:buNone/>
            </a:pPr>
            <a:r>
              <a:rPr lang="el-GR" sz="1900" b="1" u="sng" dirty="0" smtClean="0">
                <a:latin typeface="Comic Sans MS" pitchFamily="66" charset="0"/>
              </a:rPr>
              <a:t>  ΓΕΝΙΚΗ ΠΑΡΟΥΣΙΑΣΗ ΑΡΜΟΔΙΟΤΗΤΩΝ ΤΜΗΜΑΤΟΣ 02</a:t>
            </a:r>
          </a:p>
          <a:p>
            <a:pPr>
              <a:buFont typeface="Wingdings" pitchFamily="2" charset="2"/>
              <a:buChar char="Ø"/>
            </a:pPr>
            <a:endParaRPr lang="el-GR" sz="2400" dirty="0">
              <a:latin typeface="Comic Sans MS" panose="030F0702030302020204" pitchFamily="66" charset="0"/>
            </a:endParaRPr>
          </a:p>
          <a:p>
            <a:pPr>
              <a:buFont typeface="Wingdings" pitchFamily="2" charset="2"/>
              <a:buChar char="Ø"/>
            </a:pPr>
            <a:r>
              <a:rPr lang="el-GR" sz="1800" dirty="0" smtClean="0">
                <a:latin typeface="Comic Sans MS" panose="030F0702030302020204" pitchFamily="66" charset="0"/>
              </a:rPr>
              <a:t>Μεριμνά </a:t>
            </a:r>
            <a:r>
              <a:rPr lang="el-GR" sz="1800" dirty="0">
                <a:latin typeface="Comic Sans MS" panose="030F0702030302020204" pitchFamily="66" charset="0"/>
              </a:rPr>
              <a:t>για τη δημιουργία και καλή λειτουργία </a:t>
            </a:r>
            <a:r>
              <a:rPr lang="el-GR" sz="1800" dirty="0" smtClean="0">
                <a:latin typeface="Comic Sans MS" panose="030F0702030302020204" pitchFamily="66" charset="0"/>
              </a:rPr>
              <a:t>μηχανισμών </a:t>
            </a:r>
            <a:r>
              <a:rPr lang="el-GR" sz="1800" dirty="0">
                <a:latin typeface="Comic Sans MS" panose="030F0702030302020204" pitchFamily="66" charset="0"/>
              </a:rPr>
              <a:t>και συστημάτων και χώρων για την </a:t>
            </a:r>
            <a:r>
              <a:rPr lang="el-GR" sz="1800" dirty="0" smtClean="0">
                <a:latin typeface="Comic Sans MS" panose="030F0702030302020204" pitchFamily="66" charset="0"/>
              </a:rPr>
              <a:t>αποκομιδή </a:t>
            </a:r>
            <a:r>
              <a:rPr lang="el-GR" sz="1800" dirty="0">
                <a:latin typeface="Comic Sans MS" panose="030F0702030302020204" pitchFamily="66" charset="0"/>
              </a:rPr>
              <a:t>και διαχείριση των αποβλήτων</a:t>
            </a:r>
            <a:r>
              <a:rPr lang="el-GR" sz="1800" dirty="0" smtClean="0">
                <a:latin typeface="Comic Sans MS" panose="030F0702030302020204" pitchFamily="66" charset="0"/>
              </a:rPr>
              <a:t>.</a:t>
            </a:r>
          </a:p>
          <a:p>
            <a:pPr>
              <a:buFont typeface="Wingdings" pitchFamily="2" charset="2"/>
              <a:buChar char="Ø"/>
            </a:pPr>
            <a:r>
              <a:rPr lang="el-GR" sz="1800" dirty="0">
                <a:latin typeface="Comic Sans MS" panose="030F0702030302020204" pitchFamily="66" charset="0"/>
              </a:rPr>
              <a:t>Ελέγχει και εισηγείται τη ρύθμιση θεμάτων </a:t>
            </a:r>
            <a:r>
              <a:rPr lang="el-GR" sz="1800" dirty="0" smtClean="0">
                <a:latin typeface="Comic Sans MS" panose="030F0702030302020204" pitchFamily="66" charset="0"/>
              </a:rPr>
              <a:t>περιβαλλοντικής </a:t>
            </a:r>
            <a:r>
              <a:rPr lang="el-GR" sz="1800" dirty="0">
                <a:latin typeface="Comic Sans MS" panose="030F0702030302020204" pitchFamily="66" charset="0"/>
              </a:rPr>
              <a:t>προστασίας, σύμφωνα με τις </a:t>
            </a:r>
            <a:r>
              <a:rPr lang="el-GR" sz="1800" dirty="0" smtClean="0">
                <a:latin typeface="Comic Sans MS" panose="030F0702030302020204" pitchFamily="66" charset="0"/>
              </a:rPr>
              <a:t>δικαιοδοσίες που </a:t>
            </a:r>
            <a:r>
              <a:rPr lang="el-GR" sz="1800" dirty="0">
                <a:latin typeface="Comic Sans MS" panose="030F0702030302020204" pitchFamily="66" charset="0"/>
              </a:rPr>
              <a:t>δίδονται στο Δήμο με τις ισχύουσες διατάξεις</a:t>
            </a:r>
            <a:r>
              <a:rPr lang="el-GR" sz="1800" dirty="0" smtClean="0">
                <a:latin typeface="Comic Sans MS" panose="030F0702030302020204" pitchFamily="66" charset="0"/>
              </a:rPr>
              <a:t>.</a:t>
            </a:r>
          </a:p>
          <a:p>
            <a:pPr>
              <a:buFont typeface="Wingdings" pitchFamily="2" charset="2"/>
              <a:buChar char="Ø"/>
            </a:pPr>
            <a:r>
              <a:rPr lang="el-GR" sz="1800" dirty="0">
                <a:latin typeface="Comic Sans MS" panose="030F0702030302020204" pitchFamily="66" charset="0"/>
              </a:rPr>
              <a:t>Εκπονεί Μελέτες Περιβαλλοντικών </a:t>
            </a:r>
            <a:r>
              <a:rPr lang="el-GR" sz="1800" dirty="0" smtClean="0">
                <a:latin typeface="Comic Sans MS" panose="030F0702030302020204" pitchFamily="66" charset="0"/>
              </a:rPr>
              <a:t>Επιπτώσεων (Μ.Π.Ε</a:t>
            </a:r>
            <a:r>
              <a:rPr lang="el-GR" sz="1800" dirty="0">
                <a:latin typeface="Comic Sans MS" panose="030F0702030302020204" pitchFamily="66" charset="0"/>
              </a:rPr>
              <a:t>.) που αφορούν το Δήμο </a:t>
            </a:r>
            <a:r>
              <a:rPr lang="el-GR" sz="1800" dirty="0" err="1">
                <a:latin typeface="Comic Sans MS" panose="030F0702030302020204" pitchFamily="66" charset="0"/>
              </a:rPr>
              <a:t>Πατρέων</a:t>
            </a:r>
            <a:r>
              <a:rPr lang="el-GR" sz="1800" dirty="0">
                <a:latin typeface="Comic Sans MS" panose="030F0702030302020204" pitchFamily="66" charset="0"/>
              </a:rPr>
              <a:t> ή </a:t>
            </a:r>
            <a:r>
              <a:rPr lang="el-GR" sz="1800" dirty="0" smtClean="0">
                <a:latin typeface="Comic Sans MS" panose="030F0702030302020204" pitchFamily="66" charset="0"/>
              </a:rPr>
              <a:t>επιλαμβάνεται των </a:t>
            </a:r>
            <a:r>
              <a:rPr lang="el-GR" sz="1800" dirty="0">
                <a:latin typeface="Comic Sans MS" panose="030F0702030302020204" pitchFamily="66" charset="0"/>
              </a:rPr>
              <a:t>διαδικασιών Προκήρυξης και ανάθεσης Μ.Π.Ε. </a:t>
            </a:r>
            <a:r>
              <a:rPr lang="el-GR" sz="1800" dirty="0" smtClean="0">
                <a:latin typeface="Comic Sans MS" panose="030F0702030302020204" pitchFamily="66" charset="0"/>
              </a:rPr>
              <a:t>και επιμελείται </a:t>
            </a:r>
            <a:r>
              <a:rPr lang="el-GR" sz="1800" dirty="0">
                <a:latin typeface="Comic Sans MS" panose="030F0702030302020204" pitchFamily="66" charset="0"/>
              </a:rPr>
              <a:t>της επίβλεψης, της παραλαβής και </a:t>
            </a:r>
            <a:r>
              <a:rPr lang="el-GR" sz="1800" dirty="0" smtClean="0">
                <a:latin typeface="Comic Sans MS" panose="030F0702030302020204" pitchFamily="66" charset="0"/>
              </a:rPr>
              <a:t>εφαρμογής </a:t>
            </a:r>
            <a:r>
              <a:rPr lang="el-GR" sz="1800" dirty="0">
                <a:latin typeface="Comic Sans MS" panose="030F0702030302020204" pitchFamily="66" charset="0"/>
              </a:rPr>
              <a:t>των</a:t>
            </a:r>
            <a:r>
              <a:rPr lang="el-GR" sz="1800" dirty="0" smtClean="0">
                <a:latin typeface="Comic Sans MS" panose="030F0702030302020204" pitchFamily="66" charset="0"/>
              </a:rPr>
              <a:t>.</a:t>
            </a:r>
          </a:p>
          <a:p>
            <a:pPr>
              <a:buFont typeface="Wingdings" pitchFamily="2" charset="2"/>
              <a:buChar char="Ø"/>
            </a:pPr>
            <a:r>
              <a:rPr lang="el-GR" sz="1800" dirty="0">
                <a:latin typeface="Comic Sans MS" panose="030F0702030302020204" pitchFamily="66" charset="0"/>
              </a:rPr>
              <a:t>Παρακολουθεί πρωτοβουλίες που </a:t>
            </a:r>
            <a:r>
              <a:rPr lang="el-GR" sz="1800" dirty="0" smtClean="0">
                <a:latin typeface="Comic Sans MS" panose="030F0702030302020204" pitchFamily="66" charset="0"/>
              </a:rPr>
              <a:t>αναλαμβάνουν διάφοροι </a:t>
            </a:r>
            <a:r>
              <a:rPr lang="el-GR" sz="1800" dirty="0">
                <a:latin typeface="Comic Sans MS" panose="030F0702030302020204" pitchFamily="66" charset="0"/>
              </a:rPr>
              <a:t>φορείς στην Ελλάδα και στο εξωτερικό </a:t>
            </a:r>
            <a:r>
              <a:rPr lang="el-GR" sz="1800" dirty="0" smtClean="0">
                <a:latin typeface="Comic Sans MS" panose="030F0702030302020204" pitchFamily="66" charset="0"/>
              </a:rPr>
              <a:t>σε θέματα </a:t>
            </a:r>
            <a:r>
              <a:rPr lang="el-GR" sz="1800" dirty="0">
                <a:latin typeface="Comic Sans MS" panose="030F0702030302020204" pitchFamily="66" charset="0"/>
              </a:rPr>
              <a:t>που αφορούν το φυσικό περιβάλλον και </a:t>
            </a:r>
            <a:r>
              <a:rPr lang="el-GR" sz="1800" dirty="0" smtClean="0">
                <a:latin typeface="Comic Sans MS" panose="030F0702030302020204" pitchFamily="66" charset="0"/>
              </a:rPr>
              <a:t>την ποιότητα </a:t>
            </a:r>
            <a:r>
              <a:rPr lang="el-GR" sz="1800" dirty="0">
                <a:latin typeface="Comic Sans MS" panose="030F0702030302020204" pitchFamily="66" charset="0"/>
              </a:rPr>
              <a:t>ζωής στην πόλη</a:t>
            </a:r>
            <a:r>
              <a:rPr lang="el-GR" sz="1800" dirty="0" smtClean="0">
                <a:latin typeface="Comic Sans MS" panose="030F0702030302020204" pitchFamily="66" charset="0"/>
              </a:rPr>
              <a:t>.</a:t>
            </a:r>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extLst>
      <p:ext uri="{BB962C8B-B14F-4D97-AF65-F5344CB8AC3E}">
        <p14:creationId xmlns:p14="http://schemas.microsoft.com/office/powerpoint/2010/main" xmlns="" val="18352558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8" y="141762"/>
            <a:ext cx="9199968" cy="766958"/>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smtClean="0">
                <a:effectLst/>
                <a:latin typeface="Comic Sans MS" panose="030F0702030302020204" pitchFamily="66" charset="0"/>
              </a:rPr>
              <a:t>0</a:t>
            </a:r>
            <a:r>
              <a:rPr lang="el-GR" sz="3000" dirty="0" smtClean="0">
                <a:effectLst/>
                <a:latin typeface="Comic Sans MS" panose="030F0702030302020204" pitchFamily="66" charset="0"/>
              </a:rPr>
              <a:t>7</a:t>
            </a:r>
          </a:p>
        </p:txBody>
      </p:sp>
      <p:sp>
        <p:nvSpPr>
          <p:cNvPr id="3" name="Θέση περιεχομένου 2"/>
          <p:cNvSpPr>
            <a:spLocks noGrp="1"/>
          </p:cNvSpPr>
          <p:nvPr>
            <p:ph idx="1"/>
          </p:nvPr>
        </p:nvSpPr>
        <p:spPr>
          <a:xfrm>
            <a:off x="179512" y="851085"/>
            <a:ext cx="9144001" cy="5617390"/>
          </a:xfrm>
        </p:spPr>
        <p:txBody>
          <a:bodyPr>
            <a:noAutofit/>
          </a:bodyPr>
          <a:lstStyle/>
          <a:p>
            <a:pPr marL="0" indent="0">
              <a:buNone/>
            </a:pPr>
            <a:endParaRPr lang="el-GR" sz="1600" b="1" u="sng" dirty="0" smtClean="0">
              <a:latin typeface="Comic Sans MS" panose="030F0702030302020204" pitchFamily="66" charset="0"/>
            </a:endParaRPr>
          </a:p>
          <a:p>
            <a:pPr marL="0" indent="0">
              <a:buNone/>
            </a:pPr>
            <a:r>
              <a:rPr lang="el-GR" sz="1600" b="1" u="sng" dirty="0" smtClean="0">
                <a:latin typeface="Comic Sans MS" panose="030F0702030302020204" pitchFamily="66" charset="0"/>
              </a:rPr>
              <a:t>Κέντρα   </a:t>
            </a:r>
            <a:r>
              <a:rPr lang="el-GR" sz="1600" b="1" u="sng" dirty="0">
                <a:latin typeface="Comic Sans MS" panose="030F0702030302020204" pitchFamily="66" charset="0"/>
              </a:rPr>
              <a:t>Περιβαλλοντικής   </a:t>
            </a:r>
            <a:r>
              <a:rPr lang="el-GR" sz="1600" b="1" u="sng" dirty="0" smtClean="0">
                <a:latin typeface="Comic Sans MS" panose="030F0702030302020204" pitchFamily="66" charset="0"/>
              </a:rPr>
              <a:t>Πληροφόρησης</a:t>
            </a:r>
          </a:p>
          <a:p>
            <a:pPr marL="0" indent="0">
              <a:buNone/>
            </a:pPr>
            <a:r>
              <a:rPr lang="el-GR" sz="1300" b="1" dirty="0" smtClean="0">
                <a:latin typeface="Comic Sans MS" panose="030F0702030302020204" pitchFamily="66" charset="0"/>
              </a:rPr>
              <a:t>Ειδικότερα </a:t>
            </a:r>
            <a:r>
              <a:rPr lang="el-GR" sz="1300" b="1" dirty="0">
                <a:latin typeface="Comic Sans MS" panose="030F0702030302020204" pitchFamily="66" charset="0"/>
              </a:rPr>
              <a:t>λειτουργούν και  είναι διαθέσιμα για επισκέψεις σχολείων καθημερινά  </a:t>
            </a:r>
            <a:r>
              <a:rPr lang="el-GR" sz="1300" b="1" dirty="0" smtClean="0">
                <a:latin typeface="Comic Sans MS" panose="030F0702030302020204" pitchFamily="66" charset="0"/>
              </a:rPr>
              <a:t>:</a:t>
            </a:r>
          </a:p>
          <a:p>
            <a:pPr marL="0" indent="0">
              <a:buNone/>
            </a:pPr>
            <a:endParaRPr lang="el-GR" sz="1300" dirty="0">
              <a:latin typeface="Comic Sans MS" panose="030F0702030302020204" pitchFamily="66" charset="0"/>
            </a:endParaRPr>
          </a:p>
          <a:p>
            <a:pPr marL="0" lvl="0" indent="0">
              <a:buNone/>
            </a:pPr>
            <a:r>
              <a:rPr lang="el-GR" sz="1300" b="1" dirty="0">
                <a:latin typeface="Comic Sans MS" panose="030F0702030302020204" pitchFamily="66" charset="0"/>
              </a:rPr>
              <a:t>Σπίτι του Νερού </a:t>
            </a:r>
            <a:r>
              <a:rPr lang="el-GR" sz="1300" dirty="0" smtClean="0">
                <a:latin typeface="Comic Sans MS" panose="030F0702030302020204" pitchFamily="66" charset="0"/>
              </a:rPr>
              <a:t>(</a:t>
            </a:r>
            <a:r>
              <a:rPr lang="el-GR" sz="1300" dirty="0">
                <a:latin typeface="Comic Sans MS" panose="030F0702030302020204" pitchFamily="66" charset="0"/>
              </a:rPr>
              <a:t>Δεξαμενή Φρουρίου Πάτρας,  Παπαδιαμαντοπούλου 19)</a:t>
            </a:r>
            <a:r>
              <a:rPr lang="el-GR" sz="1300" b="1" dirty="0">
                <a:latin typeface="Comic Sans MS" panose="030F0702030302020204" pitchFamily="66" charset="0"/>
              </a:rPr>
              <a:t> </a:t>
            </a:r>
            <a:endParaRPr lang="el-GR" sz="1300" dirty="0">
              <a:latin typeface="Comic Sans MS" panose="030F0702030302020204" pitchFamily="66" charset="0"/>
            </a:endParaRPr>
          </a:p>
          <a:p>
            <a:pPr marL="0" lvl="0" indent="0">
              <a:buNone/>
            </a:pPr>
            <a:r>
              <a:rPr lang="el-GR" sz="1300" b="1" dirty="0">
                <a:latin typeface="Comic Sans MS" panose="030F0702030302020204" pitchFamily="66" charset="0"/>
              </a:rPr>
              <a:t>Το Κέντρο Περιβαλλοντικής Πληροφόρησης  για την Βιομάζα </a:t>
            </a:r>
            <a:r>
              <a:rPr lang="el-GR" sz="1300" b="1" dirty="0" smtClean="0">
                <a:latin typeface="Comic Sans MS" panose="030F0702030302020204" pitchFamily="66" charset="0"/>
              </a:rPr>
              <a:t>(</a:t>
            </a:r>
            <a:r>
              <a:rPr lang="el-GR" sz="1300" dirty="0">
                <a:latin typeface="Comic Sans MS" panose="030F0702030302020204" pitchFamily="66" charset="0"/>
              </a:rPr>
              <a:t>Παλαιό Δημοτικό Σχολείο </a:t>
            </a:r>
            <a:r>
              <a:rPr lang="el-GR" sz="1300" dirty="0" err="1">
                <a:latin typeface="Comic Sans MS" panose="030F0702030302020204" pitchFamily="66" charset="0"/>
              </a:rPr>
              <a:t>Μονοδεντρίου</a:t>
            </a:r>
            <a:r>
              <a:rPr lang="el-GR" sz="1300" dirty="0">
                <a:latin typeface="Comic Sans MS" panose="030F0702030302020204" pitchFamily="66" charset="0"/>
              </a:rPr>
              <a:t>,  Ι. Σταυρόπουλου 36)</a:t>
            </a:r>
          </a:p>
          <a:p>
            <a:pPr marL="0" lvl="0" indent="0">
              <a:buNone/>
            </a:pPr>
            <a:r>
              <a:rPr lang="el-GR" sz="1300" b="1" dirty="0">
                <a:latin typeface="Comic Sans MS" panose="030F0702030302020204" pitchFamily="66" charset="0"/>
              </a:rPr>
              <a:t>Το Κέντρο Περιβαλλοντικής Πληροφόρησης Παναχαϊκού όρους </a:t>
            </a:r>
            <a:r>
              <a:rPr lang="el-GR" sz="1300" dirty="0" smtClean="0">
                <a:latin typeface="Comic Sans MS" panose="030F0702030302020204" pitchFamily="66" charset="0"/>
              </a:rPr>
              <a:t>(</a:t>
            </a:r>
            <a:r>
              <a:rPr lang="el-GR" sz="1300" dirty="0" err="1">
                <a:latin typeface="Comic Sans MS" panose="030F0702030302020204" pitchFamily="66" charset="0"/>
              </a:rPr>
              <a:t>Πουρναρόκαστρο</a:t>
            </a:r>
            <a:r>
              <a:rPr lang="el-GR" sz="1300" dirty="0">
                <a:latin typeface="Comic Sans MS" panose="030F0702030302020204" pitchFamily="66" charset="0"/>
              </a:rPr>
              <a:t> Πατρών)</a:t>
            </a:r>
          </a:p>
          <a:p>
            <a:pPr marL="0" lvl="0" indent="0">
              <a:buNone/>
            </a:pPr>
            <a:r>
              <a:rPr lang="el-GR" sz="1300" b="1" dirty="0">
                <a:latin typeface="Comic Sans MS" panose="030F0702030302020204" pitchFamily="66" charset="0"/>
              </a:rPr>
              <a:t>“Οίκοθεν”  Γραφείο  Πληροφόρησης   </a:t>
            </a:r>
            <a:r>
              <a:rPr lang="el-GR" sz="1300" b="1" dirty="0" err="1">
                <a:latin typeface="Comic Sans MS" panose="030F0702030302020204" pitchFamily="66" charset="0"/>
              </a:rPr>
              <a:t>Οικομουσείου</a:t>
            </a:r>
            <a:r>
              <a:rPr lang="el-GR" sz="1300" b="1" dirty="0">
                <a:latin typeface="Comic Sans MS" panose="030F0702030302020204" pitchFamily="66" charset="0"/>
              </a:rPr>
              <a:t>   </a:t>
            </a:r>
            <a:r>
              <a:rPr lang="el-GR" sz="1300" b="1" dirty="0" err="1">
                <a:latin typeface="Comic Sans MS" panose="030F0702030302020204" pitchFamily="66" charset="0"/>
              </a:rPr>
              <a:t>περιαστικής</a:t>
            </a:r>
            <a:r>
              <a:rPr lang="el-GR" sz="1300" b="1" dirty="0">
                <a:latin typeface="Comic Sans MS" panose="030F0702030302020204" pitchFamily="66" charset="0"/>
              </a:rPr>
              <a:t>   περιοχής  Πατρών, </a:t>
            </a:r>
            <a:endParaRPr lang="en-US" sz="1300" b="1" dirty="0" smtClean="0">
              <a:latin typeface="Comic Sans MS" panose="030F0702030302020204" pitchFamily="66" charset="0"/>
            </a:endParaRPr>
          </a:p>
          <a:p>
            <a:pPr marL="0" lvl="0" indent="0">
              <a:buNone/>
            </a:pPr>
            <a:r>
              <a:rPr lang="en-US" sz="1300" b="1" dirty="0">
                <a:latin typeface="Comic Sans MS" panose="030F0702030302020204" pitchFamily="66" charset="0"/>
              </a:rPr>
              <a:t>(</a:t>
            </a:r>
            <a:r>
              <a:rPr lang="el-GR" sz="1300" dirty="0" smtClean="0">
                <a:latin typeface="Comic Sans MS" panose="030F0702030302020204" pitchFamily="66" charset="0"/>
              </a:rPr>
              <a:t>στο </a:t>
            </a:r>
            <a:r>
              <a:rPr lang="el-GR" sz="1300" dirty="0">
                <a:latin typeface="Comic Sans MS" panose="030F0702030302020204" pitchFamily="66" charset="0"/>
              </a:rPr>
              <a:t>Δημοτικό Σχολείο </a:t>
            </a:r>
            <a:r>
              <a:rPr lang="el-GR" sz="1300" dirty="0" err="1">
                <a:latin typeface="Comic Sans MS" panose="030F0702030302020204" pitchFamily="66" charset="0"/>
              </a:rPr>
              <a:t>Ελεκίστρας</a:t>
            </a:r>
            <a:r>
              <a:rPr lang="el-GR" sz="1300" dirty="0">
                <a:latin typeface="Comic Sans MS" panose="030F0702030302020204" pitchFamily="66" charset="0"/>
              </a:rPr>
              <a:t> </a:t>
            </a:r>
            <a:r>
              <a:rPr lang="el-GR" sz="1300" dirty="0" smtClean="0">
                <a:latin typeface="Comic Sans MS" panose="030F0702030302020204" pitchFamily="66" charset="0"/>
              </a:rPr>
              <a:t>Πατρών</a:t>
            </a:r>
            <a:r>
              <a:rPr lang="en-US" sz="1300" dirty="0" smtClean="0">
                <a:latin typeface="Comic Sans MS" panose="030F0702030302020204" pitchFamily="66" charset="0"/>
              </a:rPr>
              <a:t>)</a:t>
            </a:r>
            <a:endParaRPr lang="el-GR" sz="1300" dirty="0">
              <a:latin typeface="Comic Sans MS" panose="030F0702030302020204" pitchFamily="66" charset="0"/>
            </a:endParaRPr>
          </a:p>
          <a:p>
            <a:endParaRPr lang="el-GR" sz="1400" dirty="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300" u="sng" dirty="0" smtClean="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l-GR" sz="1800" dirty="0">
              <a:latin typeface="Comic Sans MS" panose="030F0702030302020204" pitchFamily="66" charset="0"/>
            </a:endParaRPr>
          </a:p>
          <a:p>
            <a:endParaRPr lang="el-GR" sz="1800" dirty="0">
              <a:latin typeface="Comic Sans MS" panose="030F0702030302020204" pitchFamily="66" charset="0"/>
            </a:endParaRPr>
          </a:p>
        </p:txBody>
      </p:sp>
      <p:pic>
        <p:nvPicPr>
          <p:cNvPr id="4" name="Εικόνα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01490" y="3482070"/>
            <a:ext cx="4465048" cy="3348786"/>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838" y="3482070"/>
            <a:ext cx="4523884" cy="3348786"/>
          </a:xfrm>
          <a:prstGeom prst="rect">
            <a:avLst/>
          </a:prstGeom>
        </p:spPr>
      </p:pic>
    </p:spTree>
    <p:extLst>
      <p:ext uri="{BB962C8B-B14F-4D97-AF65-F5344CB8AC3E}">
        <p14:creationId xmlns:p14="http://schemas.microsoft.com/office/powerpoint/2010/main" xmlns="" val="4221351937"/>
      </p:ext>
    </p:extLst>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8" y="141762"/>
            <a:ext cx="9199968"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smtClean="0">
                <a:effectLst/>
                <a:latin typeface="Comic Sans MS" panose="030F0702030302020204" pitchFamily="66" charset="0"/>
              </a:rPr>
              <a:t>0</a:t>
            </a:r>
            <a:r>
              <a:rPr lang="el-GR" sz="3000" dirty="0" smtClean="0">
                <a:effectLst/>
                <a:latin typeface="Comic Sans MS" panose="030F0702030302020204" pitchFamily="66" charset="0"/>
              </a:rPr>
              <a:t>7</a:t>
            </a:r>
          </a:p>
        </p:txBody>
      </p:sp>
      <p:sp>
        <p:nvSpPr>
          <p:cNvPr id="3" name="Θέση περιεχομένου 2"/>
          <p:cNvSpPr>
            <a:spLocks noGrp="1"/>
          </p:cNvSpPr>
          <p:nvPr>
            <p:ph idx="1"/>
          </p:nvPr>
        </p:nvSpPr>
        <p:spPr>
          <a:xfrm>
            <a:off x="-1" y="1196752"/>
            <a:ext cx="9144001" cy="5400600"/>
          </a:xfrm>
        </p:spPr>
        <p:txBody>
          <a:bodyPr>
            <a:noAutofit/>
          </a:bodyPr>
          <a:lstStyle/>
          <a:p>
            <a:pPr marL="0" indent="0">
              <a:buNone/>
            </a:pPr>
            <a:r>
              <a:rPr lang="el-GR" sz="1600" b="1" u="sng" dirty="0" smtClean="0">
                <a:latin typeface="Comic Sans MS" panose="030F0702030302020204" pitchFamily="66" charset="0"/>
              </a:rPr>
              <a:t>Κέντρα   </a:t>
            </a:r>
            <a:r>
              <a:rPr lang="el-GR" sz="1600" b="1" u="sng" dirty="0">
                <a:latin typeface="Comic Sans MS" panose="030F0702030302020204" pitchFamily="66" charset="0"/>
              </a:rPr>
              <a:t>Περιβαλλοντικής   Πληροφόρησης</a:t>
            </a:r>
            <a:endParaRPr lang="en-US" sz="1600" u="sng" dirty="0">
              <a:latin typeface="Comic Sans MS" panose="030F0702030302020204" pitchFamily="66" charset="0"/>
            </a:endParaRPr>
          </a:p>
          <a:p>
            <a:pPr marL="0" indent="0">
              <a:buNone/>
            </a:pPr>
            <a:endParaRPr lang="el-GR" sz="1600" b="1" dirty="0">
              <a:latin typeface="Comic Sans MS" panose="030F0702030302020204" pitchFamily="66" charset="0"/>
            </a:endParaRPr>
          </a:p>
          <a:p>
            <a:pPr marL="0" indent="0">
              <a:buNone/>
            </a:pPr>
            <a:r>
              <a:rPr lang="el-GR" sz="1500" dirty="0" smtClean="0">
                <a:latin typeface="Comic Sans MS" panose="030F0702030302020204" pitchFamily="66" charset="0"/>
              </a:rPr>
              <a:t>Τα Κέντρα Περιβαλλοντικής Πληροφόρησης  ξεκίνησαν τη λειτουργία τους από το 2011 και τα επισκέπτονται κυρίως μαθητές όλων των βαθμίδων καθώς και σύλλογοι, περιβαλλοντικές ομάδες και μεμονωμένοι πολίτες.</a:t>
            </a:r>
          </a:p>
          <a:p>
            <a:pPr marL="0" indent="0">
              <a:buNone/>
            </a:pPr>
            <a:endParaRPr lang="el-GR" sz="1800" b="1" dirty="0" smtClean="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400" b="1" i="1" u="sng" dirty="0" smtClean="0">
              <a:latin typeface="Comic Sans MS" panose="030F0702030302020204" pitchFamily="66" charset="0"/>
            </a:endParaRPr>
          </a:p>
          <a:p>
            <a:pPr marL="0" indent="0">
              <a:buNone/>
            </a:pPr>
            <a:endParaRPr lang="en-US" sz="1400" b="1" i="1" u="sng" dirty="0">
              <a:latin typeface="Comic Sans MS" panose="030F0702030302020204" pitchFamily="66" charset="0"/>
            </a:endParaRPr>
          </a:p>
          <a:p>
            <a:pPr marL="0" indent="0">
              <a:buNone/>
            </a:pPr>
            <a:endParaRPr lang="en-US" sz="1300" u="sng" dirty="0" smtClean="0">
              <a:latin typeface="Comic Sans MS" panose="030F0702030302020204" pitchFamily="66" charset="0"/>
            </a:endParaRPr>
          </a:p>
          <a:p>
            <a:pPr marL="0" indent="0">
              <a:buNone/>
            </a:pPr>
            <a:endParaRPr lang="el-GR" sz="1300" u="sng" dirty="0" smtClean="0">
              <a:latin typeface="Comic Sans MS" panose="030F0702030302020204" pitchFamily="66" charset="0"/>
            </a:endParaRPr>
          </a:p>
          <a:p>
            <a:pPr marL="0" indent="0">
              <a:buNone/>
            </a:pPr>
            <a:r>
              <a:rPr lang="el-GR" sz="1300" u="sng" dirty="0" smtClean="0">
                <a:latin typeface="Comic Sans MS" panose="030F0702030302020204" pitchFamily="66" charset="0"/>
              </a:rPr>
              <a:t>Η </a:t>
            </a:r>
            <a:r>
              <a:rPr lang="el-GR" sz="1300" u="sng" dirty="0" err="1">
                <a:latin typeface="Comic Sans MS" panose="030F0702030302020204" pitchFamily="66" charset="0"/>
              </a:rPr>
              <a:t>επισκεψιμότητα</a:t>
            </a:r>
            <a:r>
              <a:rPr lang="el-GR" sz="1300" u="sng" dirty="0">
                <a:latin typeface="Comic Sans MS" panose="030F0702030302020204" pitchFamily="66" charset="0"/>
              </a:rPr>
              <a:t>  των  Κέντρων  Περιβαλλοντικής  Πληροφόρησης είναι  περίπου  4.500-5.000 άτομα τον χρόνο.</a:t>
            </a:r>
            <a:endParaRPr lang="el-GR" sz="13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l-GR" sz="1800" dirty="0">
              <a:latin typeface="Comic Sans MS" panose="030F0702030302020204" pitchFamily="66" charset="0"/>
            </a:endParaRPr>
          </a:p>
          <a:p>
            <a:endParaRPr lang="el-GR" sz="1800" dirty="0">
              <a:latin typeface="Comic Sans MS" panose="030F0702030302020204" pitchFamily="66" charset="0"/>
            </a:endParaRPr>
          </a:p>
        </p:txBody>
      </p:sp>
      <p:pic>
        <p:nvPicPr>
          <p:cNvPr id="5" name="Εικόνα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99447" y="2564904"/>
            <a:ext cx="4427984" cy="3320988"/>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384" y="2780928"/>
            <a:ext cx="4440494" cy="2664296"/>
          </a:xfrm>
          <a:prstGeom prst="rect">
            <a:avLst/>
          </a:prstGeom>
        </p:spPr>
      </p:pic>
    </p:spTree>
    <p:extLst>
      <p:ext uri="{BB962C8B-B14F-4D97-AF65-F5344CB8AC3E}">
        <p14:creationId xmlns:p14="http://schemas.microsoft.com/office/powerpoint/2010/main" xmlns="" val="1586563588"/>
      </p:ext>
    </p:extLst>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n-US" sz="2800" b="1" dirty="0" smtClean="0">
                <a:effectLst/>
                <a:latin typeface="Comic Sans MS" panose="030F0702030302020204" pitchFamily="66" charset="0"/>
              </a:rPr>
              <a:t>0</a:t>
            </a:r>
            <a:r>
              <a:rPr lang="el-GR" sz="2800" b="1" dirty="0" smtClean="0">
                <a:effectLst/>
                <a:latin typeface="Comic Sans MS" panose="030F0702030302020204" pitchFamily="66" charset="0"/>
              </a:rPr>
              <a:t>8</a:t>
            </a:r>
            <a:endParaRPr lang="el-GR" sz="2800" b="1" dirty="0"/>
          </a:p>
        </p:txBody>
      </p:sp>
      <p:sp>
        <p:nvSpPr>
          <p:cNvPr id="3" name="Ορθογώνιο 2"/>
          <p:cNvSpPr/>
          <p:nvPr/>
        </p:nvSpPr>
        <p:spPr>
          <a:xfrm>
            <a:off x="179512" y="1196752"/>
            <a:ext cx="7704856" cy="338554"/>
          </a:xfrm>
          <a:prstGeom prst="rect">
            <a:avLst/>
          </a:prstGeom>
        </p:spPr>
        <p:txBody>
          <a:bodyPr wrap="square">
            <a:spAutoFit/>
          </a:bodyPr>
          <a:lstStyle/>
          <a:p>
            <a:pPr algn="ctr"/>
            <a:r>
              <a:rPr lang="el-GR" sz="1600" b="1" u="sng" dirty="0">
                <a:latin typeface="Comic Sans MS" panose="030F0702030302020204" pitchFamily="66" charset="0"/>
              </a:rPr>
              <a:t>ΑΝΤΙΜΕΤΩΠΙΣΗ   ΚΑΙ   ΠΡΟΣΑΡΜΟΓΗ   ΣΤΗ   ΚΛΙΜΑΤΙΚΗ  </a:t>
            </a:r>
            <a:r>
              <a:rPr lang="el-GR" sz="1600" b="1" u="sng" dirty="0" smtClean="0">
                <a:latin typeface="Comic Sans MS" panose="030F0702030302020204" pitchFamily="66" charset="0"/>
              </a:rPr>
              <a:t>ΑΛΛΑΓΗ</a:t>
            </a:r>
            <a:endParaRPr lang="el-GR" sz="1600" dirty="0">
              <a:latin typeface="Comic Sans MS" panose="030F0702030302020204" pitchFamily="66" charset="0"/>
            </a:endParaRPr>
          </a:p>
        </p:txBody>
      </p:sp>
      <p:sp>
        <p:nvSpPr>
          <p:cNvPr id="4" name="Ορθογώνιο 3"/>
          <p:cNvSpPr/>
          <p:nvPr/>
        </p:nvSpPr>
        <p:spPr>
          <a:xfrm>
            <a:off x="107504" y="1669013"/>
            <a:ext cx="8884096" cy="1938992"/>
          </a:xfrm>
          <a:prstGeom prst="rect">
            <a:avLst/>
          </a:prstGeom>
        </p:spPr>
        <p:txBody>
          <a:bodyPr wrap="square">
            <a:spAutoFit/>
          </a:bodyPr>
          <a:lstStyle/>
          <a:p>
            <a:pPr algn="just">
              <a:lnSpc>
                <a:spcPct val="150000"/>
              </a:lnSpc>
              <a:spcAft>
                <a:spcPts val="0"/>
              </a:spcAft>
            </a:pPr>
            <a:r>
              <a:rPr lang="el-GR" sz="1600" dirty="0">
                <a:latin typeface="Comic Sans MS" panose="030F0702030302020204" pitchFamily="66" charset="0"/>
                <a:ea typeface="Times New Roman" panose="02020603050405020304" pitchFamily="18" charset="0"/>
              </a:rPr>
              <a:t>Η προβλεπόμενη κλιματική αλλαγή και οι επιπτώσεις της αναμένεται να ενισχύσουν περαιτέρω τις απειλές για το φυσικό και ανθρώπινο περιβάλλον και  να φέρουν μία σειρά από προκλήσεις που πρέπει να απαντηθούν από τα μέτρα μετριασμού και </a:t>
            </a:r>
            <a:r>
              <a:rPr lang="el-GR" sz="1600" dirty="0" smtClean="0">
                <a:latin typeface="Comic Sans MS" panose="030F0702030302020204" pitchFamily="66" charset="0"/>
                <a:ea typeface="Times New Roman" panose="02020603050405020304" pitchFamily="18" charset="0"/>
              </a:rPr>
              <a:t>προσαρμογής. Ο Δήμος </a:t>
            </a:r>
            <a:r>
              <a:rPr lang="el-GR" sz="1600" dirty="0" err="1" smtClean="0">
                <a:latin typeface="Comic Sans MS" panose="030F0702030302020204" pitchFamily="66" charset="0"/>
                <a:ea typeface="Times New Roman" panose="02020603050405020304" pitchFamily="18" charset="0"/>
              </a:rPr>
              <a:t>Πατρέων</a:t>
            </a:r>
            <a:r>
              <a:rPr lang="el-GR" sz="1600" dirty="0" smtClean="0">
                <a:latin typeface="Comic Sans MS" panose="030F0702030302020204" pitchFamily="66" charset="0"/>
                <a:ea typeface="Times New Roman" panose="02020603050405020304" pitchFamily="18" charset="0"/>
              </a:rPr>
              <a:t> έχει εκπονήσει από το 2013, Στρατηγική </a:t>
            </a:r>
            <a:r>
              <a:rPr lang="el-GR" sz="1600" dirty="0">
                <a:latin typeface="Comic Sans MS" panose="030F0702030302020204" pitchFamily="66" charset="0"/>
                <a:ea typeface="Times New Roman" panose="02020603050405020304" pitchFamily="18" charset="0"/>
              </a:rPr>
              <a:t>της Τοπικής Προσαρμογής </a:t>
            </a:r>
            <a:r>
              <a:rPr lang="el-GR" sz="1600" dirty="0" smtClean="0">
                <a:latin typeface="Comic Sans MS" panose="030F0702030302020204" pitchFamily="66" charset="0"/>
                <a:ea typeface="Times New Roman" panose="02020603050405020304" pitchFamily="18" charset="0"/>
              </a:rPr>
              <a:t>Κλιματική Αλλαγή (Κ.Α.) όπου προβλέπονται  </a:t>
            </a:r>
            <a:r>
              <a:rPr lang="el-GR" sz="1600" dirty="0">
                <a:latin typeface="Comic Sans MS" panose="030F0702030302020204" pitchFamily="66" charset="0"/>
                <a:ea typeface="Times New Roman" panose="02020603050405020304" pitchFamily="18" charset="0"/>
              </a:rPr>
              <a:t>το σχέδιο δράσης και οι αρχές για την προσαρμογή της Πάτρας στην Κ.Α. </a:t>
            </a:r>
            <a:endParaRPr lang="el-GR" sz="1600" dirty="0">
              <a:latin typeface="Comic Sans MS" panose="030F0702030302020204" pitchFamily="66" charset="0"/>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6546" y="3676581"/>
            <a:ext cx="4139952" cy="3101348"/>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20072" y="3608005"/>
            <a:ext cx="2520280" cy="3169924"/>
          </a:xfrm>
          <a:prstGeom prst="rect">
            <a:avLst/>
          </a:prstGeom>
        </p:spPr>
      </p:pic>
    </p:spTree>
    <p:extLst>
      <p:ext uri="{BB962C8B-B14F-4D97-AF65-F5344CB8AC3E}">
        <p14:creationId xmlns:p14="http://schemas.microsoft.com/office/powerpoint/2010/main" xmlns="" val="2486674074"/>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576064"/>
          </a:xfrm>
        </p:spPr>
        <p:txBody>
          <a:bodyPr>
            <a:normAutofit/>
          </a:bodyPr>
          <a:lstStyle/>
          <a:p>
            <a:r>
              <a:rPr lang="el-GR" sz="2800" b="1" dirty="0">
                <a:effectLst/>
                <a:latin typeface="Comic Sans MS" panose="030F0702030302020204" pitchFamily="66" charset="0"/>
              </a:rPr>
              <a:t>ΤΜΗΜΑ ΠΕΡΙΒΑΛΛΟΝΤΟΣ ΚΑΙ ΕΝΕΡΓΕΙΑΣ  </a:t>
            </a:r>
            <a:r>
              <a:rPr lang="en-US" sz="2800" b="1" dirty="0" smtClean="0">
                <a:effectLst/>
                <a:latin typeface="Comic Sans MS" panose="030F0702030302020204" pitchFamily="66" charset="0"/>
              </a:rPr>
              <a:t>0</a:t>
            </a:r>
            <a:r>
              <a:rPr lang="el-GR" sz="2800" b="1" dirty="0" smtClean="0">
                <a:effectLst/>
                <a:latin typeface="Comic Sans MS" panose="030F0702030302020204" pitchFamily="66" charset="0"/>
              </a:rPr>
              <a:t>8</a:t>
            </a:r>
            <a:endParaRPr lang="el-GR" sz="2800" b="1" dirty="0"/>
          </a:p>
        </p:txBody>
      </p:sp>
      <p:sp>
        <p:nvSpPr>
          <p:cNvPr id="3" name="Ορθογώνιο 2"/>
          <p:cNvSpPr/>
          <p:nvPr/>
        </p:nvSpPr>
        <p:spPr>
          <a:xfrm>
            <a:off x="139552" y="1070663"/>
            <a:ext cx="7704856" cy="338554"/>
          </a:xfrm>
          <a:prstGeom prst="rect">
            <a:avLst/>
          </a:prstGeom>
        </p:spPr>
        <p:txBody>
          <a:bodyPr wrap="square">
            <a:spAutoFit/>
          </a:bodyPr>
          <a:lstStyle/>
          <a:p>
            <a:pPr algn="ctr"/>
            <a:r>
              <a:rPr lang="el-GR" sz="1600" b="1" u="sng" dirty="0">
                <a:latin typeface="Comic Sans MS" panose="030F0702030302020204" pitchFamily="66" charset="0"/>
              </a:rPr>
              <a:t>ΑΝΤΙΜΕΤΩΠΙΣΗ   ΚΑΙ   ΠΡΟΣΑΡΜΟΓΗ   ΣΤΗ   ΚΛΙΜΑΤΙΚΗ  </a:t>
            </a:r>
            <a:r>
              <a:rPr lang="el-GR" sz="1600" b="1" u="sng" dirty="0" smtClean="0">
                <a:latin typeface="Comic Sans MS" panose="030F0702030302020204" pitchFamily="66" charset="0"/>
              </a:rPr>
              <a:t>ΑΛΛΑΓΗ</a:t>
            </a:r>
            <a:endParaRPr lang="el-GR" sz="1600" dirty="0">
              <a:latin typeface="Comic Sans MS" panose="030F0702030302020204" pitchFamily="66" charset="0"/>
            </a:endParaRPr>
          </a:p>
        </p:txBody>
      </p:sp>
      <p:sp>
        <p:nvSpPr>
          <p:cNvPr id="4" name="Ορθογώνιο 3"/>
          <p:cNvSpPr/>
          <p:nvPr/>
        </p:nvSpPr>
        <p:spPr>
          <a:xfrm>
            <a:off x="139552" y="1409217"/>
            <a:ext cx="8752928" cy="2800767"/>
          </a:xfrm>
          <a:prstGeom prst="rect">
            <a:avLst/>
          </a:prstGeom>
        </p:spPr>
        <p:txBody>
          <a:bodyPr wrap="square">
            <a:spAutoFit/>
          </a:bodyPr>
          <a:lstStyle/>
          <a:p>
            <a:pPr algn="just">
              <a:lnSpc>
                <a:spcPct val="150000"/>
              </a:lnSpc>
              <a:spcAft>
                <a:spcPts val="0"/>
              </a:spcAft>
            </a:pPr>
            <a:r>
              <a:rPr lang="el-GR" sz="1600" dirty="0">
                <a:latin typeface="Comic Sans MS" panose="030F0702030302020204" pitchFamily="66" charset="0"/>
                <a:ea typeface="Times New Roman" panose="02020603050405020304" pitchFamily="18" charset="0"/>
              </a:rPr>
              <a:t>Οι προβλέψεις για το κλίμα της Πάτρας και οι επιπτώσεις της κλιματικής αλλαγής σε 9 τομείς – αναγνωρίζονται ως οι πιο σημαντικοί δεδομένου ότι ταιριάζουν στο περιφερειακό και στο τοπικό προφίλ της πόλης της Πάτρας:</a:t>
            </a:r>
          </a:p>
          <a:p>
            <a:pPr algn="just">
              <a:lnSpc>
                <a:spcPct val="150000"/>
              </a:lnSpc>
              <a:spcAft>
                <a:spcPts val="0"/>
              </a:spcAft>
            </a:pPr>
            <a:r>
              <a:rPr lang="el-GR" sz="1600" dirty="0">
                <a:latin typeface="Comic Sans MS" panose="030F0702030302020204" pitchFamily="66" charset="0"/>
                <a:ea typeface="Times New Roman" panose="02020603050405020304" pitchFamily="18" charset="0"/>
              </a:rPr>
              <a:t> </a:t>
            </a:r>
            <a:r>
              <a:rPr lang="el-GR" sz="1600" dirty="0" smtClean="0">
                <a:latin typeface="Comic Sans MS" panose="030F0702030302020204" pitchFamily="66" charset="0"/>
                <a:ea typeface="Times New Roman" panose="02020603050405020304" pitchFamily="18" charset="0"/>
              </a:rPr>
              <a:t>       1. Υγεία                                             </a:t>
            </a:r>
            <a:r>
              <a:rPr lang="el-GR" sz="1600" b="1" dirty="0" smtClean="0">
                <a:latin typeface="Comic Sans MS" panose="030F0702030302020204" pitchFamily="66" charset="0"/>
                <a:ea typeface="Times New Roman" panose="02020603050405020304" pitchFamily="18" charset="0"/>
              </a:rPr>
              <a:t>7. Παράκτιες ζώνες</a:t>
            </a:r>
          </a:p>
          <a:p>
            <a:pPr lvl="1" algn="just">
              <a:tabLst>
                <a:tab pos="457200" algn="l"/>
              </a:tabLst>
            </a:pPr>
            <a:r>
              <a:rPr lang="el-GR" sz="1600" dirty="0" smtClean="0">
                <a:latin typeface="Comic Sans MS" panose="030F0702030302020204" pitchFamily="66" charset="0"/>
                <a:ea typeface="Times New Roman" panose="02020603050405020304" pitchFamily="18" charset="0"/>
              </a:rPr>
              <a:t>2. Τουρισμός                                      </a:t>
            </a:r>
            <a:r>
              <a:rPr lang="el-GR" sz="1600" b="1" dirty="0" smtClean="0">
                <a:latin typeface="Comic Sans MS" panose="030F0702030302020204" pitchFamily="66" charset="0"/>
                <a:ea typeface="Times New Roman" panose="02020603050405020304" pitchFamily="18" charset="0"/>
              </a:rPr>
              <a:t>8. Βιοποικιλότητα - Δάση</a:t>
            </a:r>
          </a:p>
          <a:p>
            <a:pPr lvl="1" algn="just">
              <a:spcAft>
                <a:spcPts val="0"/>
              </a:spcAft>
              <a:tabLst>
                <a:tab pos="457200" algn="l"/>
              </a:tabLst>
            </a:pPr>
            <a:r>
              <a:rPr lang="el-GR" sz="1600" dirty="0" smtClean="0">
                <a:latin typeface="Comic Sans MS" panose="030F0702030302020204" pitchFamily="66" charset="0"/>
                <a:ea typeface="Times New Roman" panose="02020603050405020304" pitchFamily="18" charset="0"/>
              </a:rPr>
              <a:t>3. Πολιτιστική Κληρονομιά</a:t>
            </a:r>
            <a:r>
              <a:rPr lang="el-GR" sz="1600" b="1" dirty="0" smtClean="0">
                <a:latin typeface="Comic Sans MS" panose="030F0702030302020204" pitchFamily="66" charset="0"/>
                <a:ea typeface="Times New Roman" panose="02020603050405020304" pitchFamily="18" charset="0"/>
              </a:rPr>
              <a:t>            9. Νερό</a:t>
            </a:r>
            <a:endParaRPr lang="el-GR" sz="1600" b="1" dirty="0">
              <a:latin typeface="Comic Sans MS" panose="030F0702030302020204" pitchFamily="66" charset="0"/>
              <a:ea typeface="Times New Roman" panose="02020603050405020304" pitchFamily="18" charset="0"/>
            </a:endParaRPr>
          </a:p>
          <a:p>
            <a:pPr lvl="1" algn="just">
              <a:spcAft>
                <a:spcPts val="0"/>
              </a:spcAft>
              <a:tabLst>
                <a:tab pos="457200" algn="l"/>
              </a:tabLst>
            </a:pPr>
            <a:r>
              <a:rPr lang="el-GR" sz="1600" dirty="0" smtClean="0">
                <a:latin typeface="Comic Sans MS" panose="030F0702030302020204" pitchFamily="66" charset="0"/>
                <a:ea typeface="Times New Roman" panose="02020603050405020304" pitchFamily="18" charset="0"/>
              </a:rPr>
              <a:t>4. Ερημοποίηση</a:t>
            </a:r>
          </a:p>
          <a:p>
            <a:pPr lvl="1" algn="just">
              <a:spcAft>
                <a:spcPts val="0"/>
              </a:spcAft>
              <a:tabLst>
                <a:tab pos="457200" algn="l"/>
              </a:tabLst>
            </a:pPr>
            <a:r>
              <a:rPr lang="el-GR" sz="1600" dirty="0" smtClean="0">
                <a:latin typeface="Comic Sans MS" panose="030F0702030302020204" pitchFamily="66" charset="0"/>
                <a:ea typeface="Times New Roman" panose="02020603050405020304" pitchFamily="18" charset="0"/>
              </a:rPr>
              <a:t>5. Αλιεία</a:t>
            </a:r>
            <a:endParaRPr lang="el-GR" sz="1600" dirty="0">
              <a:latin typeface="Comic Sans MS" panose="030F0702030302020204" pitchFamily="66" charset="0"/>
              <a:ea typeface="Times New Roman" panose="02020603050405020304" pitchFamily="18" charset="0"/>
            </a:endParaRPr>
          </a:p>
          <a:p>
            <a:pPr lvl="1" algn="just">
              <a:spcAft>
                <a:spcPts val="0"/>
              </a:spcAft>
              <a:tabLst>
                <a:tab pos="457200" algn="l"/>
              </a:tabLst>
            </a:pPr>
            <a:r>
              <a:rPr lang="el-GR" sz="1600" dirty="0" smtClean="0">
                <a:latin typeface="Comic Sans MS" panose="030F0702030302020204" pitchFamily="66" charset="0"/>
                <a:ea typeface="Times New Roman" panose="02020603050405020304" pitchFamily="18" charset="0"/>
              </a:rPr>
              <a:t>6. </a:t>
            </a:r>
            <a:r>
              <a:rPr lang="el-GR" sz="1600" dirty="0" err="1" smtClean="0">
                <a:latin typeface="Comic Sans MS" panose="030F0702030302020204" pitchFamily="66" charset="0"/>
                <a:ea typeface="Times New Roman" panose="02020603050405020304" pitchFamily="18" charset="0"/>
              </a:rPr>
              <a:t>Γεωλισθήσεις</a:t>
            </a:r>
            <a:r>
              <a:rPr lang="el-GR" sz="1600" dirty="0" smtClean="0">
                <a:latin typeface="Comic Sans MS" panose="030F0702030302020204" pitchFamily="66" charset="0"/>
                <a:ea typeface="Times New Roman" panose="02020603050405020304" pitchFamily="18" charset="0"/>
              </a:rPr>
              <a:t> </a:t>
            </a:r>
            <a:endParaRPr lang="el-GR" sz="1600" dirty="0">
              <a:latin typeface="Comic Sans MS" panose="030F0702030302020204" pitchFamily="66" charset="0"/>
              <a:ea typeface="Times New Roman" panose="02020603050405020304" pitchFamily="18" charset="0"/>
            </a:endParaRPr>
          </a:p>
        </p:txBody>
      </p:sp>
      <p:pic>
        <p:nvPicPr>
          <p:cNvPr id="5" name="Εικόνα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67744" y="3501008"/>
            <a:ext cx="4464496" cy="3348372"/>
          </a:xfrm>
          <a:prstGeom prst="rect">
            <a:avLst/>
          </a:prstGeom>
        </p:spPr>
      </p:pic>
    </p:spTree>
    <p:extLst>
      <p:ext uri="{BB962C8B-B14F-4D97-AF65-F5344CB8AC3E}">
        <p14:creationId xmlns:p14="http://schemas.microsoft.com/office/powerpoint/2010/main" xmlns="" val="2586130264"/>
      </p:ext>
    </p:extLst>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n-US" sz="2800" b="1" dirty="0" smtClean="0">
                <a:effectLst/>
                <a:latin typeface="Comic Sans MS" panose="030F0702030302020204" pitchFamily="66" charset="0"/>
              </a:rPr>
              <a:t>0</a:t>
            </a:r>
            <a:r>
              <a:rPr lang="el-GR" sz="2800" b="1" dirty="0" smtClean="0">
                <a:effectLst/>
                <a:latin typeface="Comic Sans MS" panose="030F0702030302020204" pitchFamily="66" charset="0"/>
              </a:rPr>
              <a:t>9</a:t>
            </a:r>
            <a:endParaRPr lang="el-GR" sz="2800" b="1" dirty="0"/>
          </a:p>
        </p:txBody>
      </p:sp>
      <p:sp>
        <p:nvSpPr>
          <p:cNvPr id="3" name="Ορθογώνιο 2"/>
          <p:cNvSpPr/>
          <p:nvPr/>
        </p:nvSpPr>
        <p:spPr>
          <a:xfrm>
            <a:off x="112881" y="1126123"/>
            <a:ext cx="3528392" cy="338554"/>
          </a:xfrm>
          <a:prstGeom prst="rect">
            <a:avLst/>
          </a:prstGeom>
        </p:spPr>
        <p:txBody>
          <a:bodyPr wrap="square">
            <a:spAutoFit/>
          </a:bodyPr>
          <a:lstStyle/>
          <a:p>
            <a:pPr algn="ctr"/>
            <a:r>
              <a:rPr lang="el-GR" sz="1600" b="1" u="sng" dirty="0">
                <a:latin typeface="Comic Sans MS" panose="030F0702030302020204" pitchFamily="66" charset="0"/>
              </a:rPr>
              <a:t>ΕΝΕΡΓΕΙΑΚΗ  </a:t>
            </a:r>
            <a:r>
              <a:rPr lang="el-GR" sz="1600" b="1" u="sng" dirty="0" smtClean="0">
                <a:latin typeface="Comic Sans MS" panose="030F0702030302020204" pitchFamily="66" charset="0"/>
              </a:rPr>
              <a:t>ΒΙΩΣΙΜΟΤΗΤΑ</a:t>
            </a:r>
            <a:endParaRPr lang="el-GR" sz="1600" dirty="0">
              <a:latin typeface="Comic Sans MS" panose="030F0702030302020204" pitchFamily="66" charset="0"/>
            </a:endParaRPr>
          </a:p>
        </p:txBody>
      </p:sp>
      <p:sp>
        <p:nvSpPr>
          <p:cNvPr id="4" name="Ορθογώνιο 3"/>
          <p:cNvSpPr/>
          <p:nvPr/>
        </p:nvSpPr>
        <p:spPr>
          <a:xfrm>
            <a:off x="179511" y="1704726"/>
            <a:ext cx="8812089" cy="1077218"/>
          </a:xfrm>
          <a:prstGeom prst="rect">
            <a:avLst/>
          </a:prstGeom>
        </p:spPr>
        <p:txBody>
          <a:bodyPr wrap="square">
            <a:spAutoFit/>
          </a:bodyPr>
          <a:lstStyle/>
          <a:p>
            <a:pPr algn="just"/>
            <a:r>
              <a:rPr lang="el-GR" sz="1600" dirty="0">
                <a:latin typeface="Comic Sans MS" panose="030F0702030302020204" pitchFamily="66" charset="0"/>
                <a:ea typeface="Times New Roman" panose="02020603050405020304" pitchFamily="18" charset="0"/>
              </a:rPr>
              <a:t>Ο Δήμος </a:t>
            </a:r>
            <a:r>
              <a:rPr lang="el-GR" sz="1600" dirty="0" err="1">
                <a:latin typeface="Comic Sans MS" panose="030F0702030302020204" pitchFamily="66" charset="0"/>
                <a:ea typeface="Times New Roman" panose="02020603050405020304" pitchFamily="18" charset="0"/>
              </a:rPr>
              <a:t>Πατρέων</a:t>
            </a:r>
            <a:r>
              <a:rPr lang="el-GR" sz="1600" dirty="0">
                <a:latin typeface="Comic Sans MS" panose="030F0702030302020204" pitchFamily="66" charset="0"/>
                <a:ea typeface="Times New Roman" panose="02020603050405020304" pitchFamily="18" charset="0"/>
              </a:rPr>
              <a:t> υπέγραψε την Ευρωπαϊκή Πρωτοβουλία του Συμφώνου των Δημάρχων στις </a:t>
            </a:r>
            <a:r>
              <a:rPr lang="en-US" sz="1600" dirty="0" smtClean="0">
                <a:latin typeface="Comic Sans MS" panose="030F0702030302020204" pitchFamily="66" charset="0"/>
                <a:ea typeface="Times New Roman" panose="02020603050405020304" pitchFamily="18" charset="0"/>
              </a:rPr>
              <a:t>        </a:t>
            </a:r>
            <a:r>
              <a:rPr lang="el-GR" sz="1600" dirty="0" smtClean="0">
                <a:latin typeface="Comic Sans MS" panose="030F0702030302020204" pitchFamily="66" charset="0"/>
                <a:ea typeface="Times New Roman" panose="02020603050405020304" pitchFamily="18" charset="0"/>
              </a:rPr>
              <a:t>6 </a:t>
            </a:r>
            <a:r>
              <a:rPr lang="el-GR" sz="1600" dirty="0">
                <a:latin typeface="Comic Sans MS" panose="030F0702030302020204" pitchFamily="66" charset="0"/>
                <a:ea typeface="Times New Roman" panose="02020603050405020304" pitchFamily="18" charset="0"/>
              </a:rPr>
              <a:t>Νοεμβρίου 2008. Η συμμετοχή του Δήμου στο Σύμφωνο αποτελεί τμήμα μία ευρύτερης πολιτικής που έχει ως στόχο την προώθηση των αρχών της αειφόρου ανάπτυξης και της προστασίας του περιβάλλοντος </a:t>
            </a:r>
            <a:endParaRPr lang="el-GR" sz="1600" dirty="0">
              <a:latin typeface="Comic Sans MS" panose="030F0702030302020204" pitchFamily="66" charset="0"/>
            </a:endParaRPr>
          </a:p>
        </p:txBody>
      </p:sp>
      <p:sp>
        <p:nvSpPr>
          <p:cNvPr id="5" name="Ορθογώνιο 4"/>
          <p:cNvSpPr/>
          <p:nvPr/>
        </p:nvSpPr>
        <p:spPr>
          <a:xfrm>
            <a:off x="179510" y="2924944"/>
            <a:ext cx="8812089" cy="3046988"/>
          </a:xfrm>
          <a:prstGeom prst="rect">
            <a:avLst/>
          </a:prstGeom>
        </p:spPr>
        <p:txBody>
          <a:bodyPr wrap="square">
            <a:spAutoFit/>
          </a:bodyPr>
          <a:lstStyle/>
          <a:p>
            <a:pPr algn="just">
              <a:lnSpc>
                <a:spcPct val="150000"/>
              </a:lnSpc>
              <a:spcAft>
                <a:spcPts val="0"/>
              </a:spcAft>
            </a:pPr>
            <a:r>
              <a:rPr lang="el-GR" sz="1600" dirty="0">
                <a:solidFill>
                  <a:srgbClr val="000000"/>
                </a:solidFill>
                <a:latin typeface="Comic Sans MS" panose="030F0702030302020204" pitchFamily="66" charset="0"/>
                <a:ea typeface="Times New Roman" panose="02020603050405020304" pitchFamily="18" charset="0"/>
              </a:rPr>
              <a:t>Οι </a:t>
            </a:r>
            <a:r>
              <a:rPr lang="el-GR" sz="1600" dirty="0" smtClean="0">
                <a:solidFill>
                  <a:srgbClr val="000000"/>
                </a:solidFill>
                <a:latin typeface="Comic Sans MS" panose="030F0702030302020204" pitchFamily="66" charset="0"/>
                <a:ea typeface="Times New Roman" panose="02020603050405020304" pitchFamily="18" charset="0"/>
              </a:rPr>
              <a:t>δεσμεύσεις </a:t>
            </a:r>
            <a:r>
              <a:rPr lang="el-GR" sz="1600" dirty="0">
                <a:solidFill>
                  <a:srgbClr val="000000"/>
                </a:solidFill>
                <a:latin typeface="Comic Sans MS" panose="030F0702030302020204" pitchFamily="66" charset="0"/>
                <a:ea typeface="Times New Roman" panose="02020603050405020304" pitchFamily="18" charset="0"/>
              </a:rPr>
              <a:t>ενός Δήμου που συμμετέχει στο Σύμφωνο είναι η :</a:t>
            </a:r>
            <a:endParaRPr lang="el-GR" sz="1600" dirty="0">
              <a:latin typeface="Comic Sans MS" panose="030F0702030302020204" pitchFamily="66" charset="0"/>
              <a:ea typeface="Times New Roman" panose="02020603050405020304" pitchFamily="18" charset="0"/>
            </a:endParaRPr>
          </a:p>
          <a:p>
            <a:pPr algn="just">
              <a:lnSpc>
                <a:spcPct val="150000"/>
              </a:lnSpc>
              <a:spcAft>
                <a:spcPts val="0"/>
              </a:spcAft>
            </a:pPr>
            <a:r>
              <a:rPr lang="el-GR" sz="1600" dirty="0">
                <a:solidFill>
                  <a:srgbClr val="000000"/>
                </a:solidFill>
                <a:latin typeface="Comic Sans MS" panose="030F0702030302020204" pitchFamily="66" charset="0"/>
                <a:ea typeface="Times New Roman" panose="02020603050405020304" pitchFamily="18" charset="0"/>
              </a:rPr>
              <a:t>− Προετοιμασία μιας </a:t>
            </a:r>
            <a:r>
              <a:rPr lang="el-GR" sz="1600" b="1" dirty="0">
                <a:solidFill>
                  <a:srgbClr val="000000"/>
                </a:solidFill>
                <a:latin typeface="Comic Sans MS" panose="030F0702030302020204" pitchFamily="66" charset="0"/>
                <a:ea typeface="Times New Roman" panose="02020603050405020304" pitchFamily="18" charset="0"/>
              </a:rPr>
              <a:t>Βασικής Απογραφής Εκπομπών </a:t>
            </a:r>
            <a:r>
              <a:rPr lang="el-GR" sz="1600" dirty="0">
                <a:solidFill>
                  <a:srgbClr val="000000"/>
                </a:solidFill>
                <a:latin typeface="Comic Sans MS" panose="030F0702030302020204" pitchFamily="66" charset="0"/>
                <a:ea typeface="Times New Roman" panose="02020603050405020304" pitchFamily="18" charset="0"/>
              </a:rPr>
              <a:t>CO2 με καταγραφή των ενεργειακών καταναλώσεων τόσο των δημοτικών όσο και των ιδιωτικών κτιρίων</a:t>
            </a:r>
            <a:endParaRPr lang="el-GR" sz="1600" dirty="0">
              <a:latin typeface="Comic Sans MS" panose="030F0702030302020204" pitchFamily="66" charset="0"/>
              <a:ea typeface="Times New Roman" panose="02020603050405020304" pitchFamily="18" charset="0"/>
            </a:endParaRPr>
          </a:p>
          <a:p>
            <a:pPr algn="just">
              <a:lnSpc>
                <a:spcPct val="150000"/>
              </a:lnSpc>
              <a:spcAft>
                <a:spcPts val="0"/>
              </a:spcAft>
            </a:pPr>
            <a:r>
              <a:rPr lang="el-GR" sz="1600" dirty="0">
                <a:solidFill>
                  <a:srgbClr val="000000"/>
                </a:solidFill>
                <a:latin typeface="Comic Sans MS" panose="030F0702030302020204" pitchFamily="66" charset="0"/>
                <a:ea typeface="Times New Roman" panose="02020603050405020304" pitchFamily="18" charset="0"/>
              </a:rPr>
              <a:t>− Προετοιμασία του </a:t>
            </a:r>
            <a:r>
              <a:rPr lang="el-GR" sz="1600" b="1" dirty="0">
                <a:solidFill>
                  <a:srgbClr val="000000"/>
                </a:solidFill>
                <a:latin typeface="Comic Sans MS" panose="030F0702030302020204" pitchFamily="66" charset="0"/>
                <a:ea typeface="Times New Roman" panose="02020603050405020304" pitchFamily="18" charset="0"/>
              </a:rPr>
              <a:t>Σχεδίου Δράσης για τη Αειφόρο </a:t>
            </a:r>
            <a:r>
              <a:rPr lang="el-GR" sz="1600" b="1" dirty="0" smtClean="0">
                <a:solidFill>
                  <a:srgbClr val="000000"/>
                </a:solidFill>
                <a:latin typeface="Comic Sans MS" panose="030F0702030302020204" pitchFamily="66" charset="0"/>
                <a:ea typeface="Times New Roman" panose="02020603050405020304" pitchFamily="18" charset="0"/>
              </a:rPr>
              <a:t>Ενέργεια</a:t>
            </a:r>
            <a:r>
              <a:rPr lang="en-US" sz="1600" b="1" dirty="0" smtClean="0">
                <a:solidFill>
                  <a:srgbClr val="000000"/>
                </a:solidFill>
                <a:latin typeface="Comic Sans MS" panose="030F0702030302020204" pitchFamily="66" charset="0"/>
                <a:ea typeface="Times New Roman" panose="02020603050405020304" pitchFamily="18" charset="0"/>
              </a:rPr>
              <a:t> (</a:t>
            </a:r>
            <a:r>
              <a:rPr lang="el-GR" sz="1600" b="1" dirty="0" smtClean="0">
                <a:solidFill>
                  <a:srgbClr val="000000"/>
                </a:solidFill>
                <a:latin typeface="Comic Sans MS" panose="030F0702030302020204" pitchFamily="66" charset="0"/>
                <a:ea typeface="Times New Roman" panose="02020603050405020304" pitchFamily="18" charset="0"/>
              </a:rPr>
              <a:t>ΣΔΑΕ) </a:t>
            </a:r>
            <a:r>
              <a:rPr lang="el-GR" sz="1600" dirty="0" smtClean="0">
                <a:solidFill>
                  <a:srgbClr val="000000"/>
                </a:solidFill>
                <a:latin typeface="Comic Sans MS" panose="030F0702030302020204" pitchFamily="66" charset="0"/>
                <a:ea typeface="Times New Roman" panose="02020603050405020304" pitchFamily="18" charset="0"/>
              </a:rPr>
              <a:t>, </a:t>
            </a:r>
            <a:endParaRPr lang="en-US" sz="1600" dirty="0" smtClean="0">
              <a:solidFill>
                <a:srgbClr val="000000"/>
              </a:solidFill>
              <a:latin typeface="Comic Sans MS" panose="030F0702030302020204" pitchFamily="66" charset="0"/>
              <a:ea typeface="Times New Roman" panose="02020603050405020304" pitchFamily="18" charset="0"/>
            </a:endParaRPr>
          </a:p>
          <a:p>
            <a:pPr algn="just">
              <a:lnSpc>
                <a:spcPct val="150000"/>
              </a:lnSpc>
              <a:spcAft>
                <a:spcPts val="0"/>
              </a:spcAft>
            </a:pPr>
            <a:r>
              <a:rPr lang="el-GR" sz="1600" dirty="0" smtClean="0">
                <a:solidFill>
                  <a:srgbClr val="000000"/>
                </a:solidFill>
                <a:latin typeface="Comic Sans MS" panose="030F0702030302020204" pitchFamily="66" charset="0"/>
                <a:ea typeface="Times New Roman" panose="02020603050405020304" pitchFamily="18" charset="0"/>
              </a:rPr>
              <a:t>− </a:t>
            </a:r>
            <a:r>
              <a:rPr lang="el-GR" sz="1600" dirty="0">
                <a:solidFill>
                  <a:srgbClr val="000000"/>
                </a:solidFill>
                <a:latin typeface="Comic Sans MS" panose="030F0702030302020204" pitchFamily="66" charset="0"/>
                <a:ea typeface="Times New Roman" panose="02020603050405020304" pitchFamily="18" charset="0"/>
              </a:rPr>
              <a:t>Υλοποίηση των προτεινόμενων μέτρων για την μείωση των εκπομπών CO2, ειδικά στους τομείς ευθύνης του Δήμου </a:t>
            </a:r>
            <a:endParaRPr lang="el-GR" sz="1600" dirty="0" smtClean="0">
              <a:solidFill>
                <a:srgbClr val="000000"/>
              </a:solidFill>
              <a:latin typeface="Comic Sans MS" panose="030F0702030302020204" pitchFamily="66" charset="0"/>
              <a:ea typeface="Times New Roman" panose="02020603050405020304" pitchFamily="18" charset="0"/>
            </a:endParaRPr>
          </a:p>
          <a:p>
            <a:pPr algn="just">
              <a:lnSpc>
                <a:spcPct val="150000"/>
              </a:lnSpc>
              <a:spcAft>
                <a:spcPts val="0"/>
              </a:spcAft>
            </a:pPr>
            <a:r>
              <a:rPr lang="el-GR" sz="1600" dirty="0" smtClean="0">
                <a:solidFill>
                  <a:srgbClr val="000000"/>
                </a:solidFill>
                <a:latin typeface="Comic Sans MS" panose="030F0702030302020204" pitchFamily="66" charset="0"/>
                <a:ea typeface="Times New Roman" panose="02020603050405020304" pitchFamily="18" charset="0"/>
              </a:rPr>
              <a:t>− </a:t>
            </a:r>
            <a:r>
              <a:rPr lang="el-GR" sz="1600" dirty="0">
                <a:solidFill>
                  <a:srgbClr val="000000"/>
                </a:solidFill>
                <a:latin typeface="Comic Sans MS" panose="030F0702030302020204" pitchFamily="66" charset="0"/>
                <a:ea typeface="Times New Roman" panose="02020603050405020304" pitchFamily="18" charset="0"/>
              </a:rPr>
              <a:t>Ανάληψη των απαραίτητων δράσεων για την κινητοποίηση </a:t>
            </a:r>
            <a:r>
              <a:rPr lang="el-GR" sz="1600" dirty="0" smtClean="0">
                <a:solidFill>
                  <a:srgbClr val="000000"/>
                </a:solidFill>
                <a:latin typeface="Comic Sans MS" panose="030F0702030302020204" pitchFamily="66" charset="0"/>
                <a:ea typeface="Times New Roman" panose="02020603050405020304" pitchFamily="18" charset="0"/>
              </a:rPr>
              <a:t> </a:t>
            </a:r>
            <a:r>
              <a:rPr lang="el-GR" sz="1600" dirty="0">
                <a:solidFill>
                  <a:srgbClr val="000000"/>
                </a:solidFill>
                <a:latin typeface="Comic Sans MS" panose="030F0702030302020204" pitchFamily="66" charset="0"/>
                <a:ea typeface="Times New Roman" panose="02020603050405020304" pitchFamily="18" charset="0"/>
              </a:rPr>
              <a:t>των πολιτών στο Δήμο</a:t>
            </a:r>
            <a:endParaRPr lang="el-GR" sz="1600" dirty="0">
              <a:latin typeface="Comic Sans MS" panose="030F0702030302020204" pitchFamily="66" charset="0"/>
              <a:ea typeface="Times New Roman" panose="02020603050405020304" pitchFamily="18" charset="0"/>
            </a:endParaRPr>
          </a:p>
          <a:p>
            <a:pPr algn="just">
              <a:lnSpc>
                <a:spcPct val="150000"/>
              </a:lnSpc>
              <a:spcAft>
                <a:spcPts val="0"/>
              </a:spcAft>
            </a:pPr>
            <a:r>
              <a:rPr lang="el-GR" sz="1600" dirty="0">
                <a:solidFill>
                  <a:srgbClr val="000000"/>
                </a:solidFill>
                <a:latin typeface="Comic Sans MS" panose="030F0702030302020204" pitchFamily="66" charset="0"/>
                <a:ea typeface="Times New Roman" panose="02020603050405020304" pitchFamily="18" charset="0"/>
              </a:rPr>
              <a:t>− Υποβολή έκθεσης αξιολόγησης τουλάχιστον ανά διετία μετά την υποβολή του </a:t>
            </a:r>
            <a:r>
              <a:rPr lang="el-GR" sz="1600" b="1" dirty="0" smtClean="0">
                <a:solidFill>
                  <a:srgbClr val="000000"/>
                </a:solidFill>
                <a:latin typeface="Comic Sans MS" panose="030F0702030302020204" pitchFamily="66" charset="0"/>
                <a:ea typeface="Times New Roman" panose="02020603050405020304" pitchFamily="18" charset="0"/>
              </a:rPr>
              <a:t>ΣΔΑΕ </a:t>
            </a:r>
            <a:endParaRPr lang="el-GR" sz="1600"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xmlns="" val="31950091"/>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09</a:t>
            </a:r>
            <a:endParaRPr lang="el-GR" sz="2800" b="1" dirty="0"/>
          </a:p>
        </p:txBody>
      </p:sp>
      <p:sp>
        <p:nvSpPr>
          <p:cNvPr id="3" name="Ορθογώνιο 2"/>
          <p:cNvSpPr/>
          <p:nvPr/>
        </p:nvSpPr>
        <p:spPr>
          <a:xfrm>
            <a:off x="112881" y="1126123"/>
            <a:ext cx="3528392" cy="338554"/>
          </a:xfrm>
          <a:prstGeom prst="rect">
            <a:avLst/>
          </a:prstGeom>
        </p:spPr>
        <p:txBody>
          <a:bodyPr wrap="square">
            <a:spAutoFit/>
          </a:bodyPr>
          <a:lstStyle/>
          <a:p>
            <a:pPr algn="ctr"/>
            <a:r>
              <a:rPr lang="el-GR" sz="1600" b="1" u="sng" dirty="0">
                <a:latin typeface="Comic Sans MS" panose="030F0702030302020204" pitchFamily="66" charset="0"/>
              </a:rPr>
              <a:t>ΕΝΕΡΓΕΙΑΚΗ  </a:t>
            </a:r>
            <a:r>
              <a:rPr lang="el-GR" sz="1600" b="1" u="sng" dirty="0" smtClean="0">
                <a:latin typeface="Comic Sans MS" panose="030F0702030302020204" pitchFamily="66" charset="0"/>
              </a:rPr>
              <a:t>ΒΙΩΣΙΜΟΤΗΤΑ</a:t>
            </a:r>
            <a:endParaRPr lang="el-GR" sz="1600" dirty="0">
              <a:latin typeface="Comic Sans MS" panose="030F0702030302020204" pitchFamily="66" charset="0"/>
            </a:endParaRPr>
          </a:p>
        </p:txBody>
      </p:sp>
      <p:sp>
        <p:nvSpPr>
          <p:cNvPr id="4" name="Ορθογώνιο 3"/>
          <p:cNvSpPr/>
          <p:nvPr/>
        </p:nvSpPr>
        <p:spPr>
          <a:xfrm>
            <a:off x="143000" y="1658560"/>
            <a:ext cx="9001000" cy="646331"/>
          </a:xfrm>
          <a:prstGeom prst="rect">
            <a:avLst/>
          </a:prstGeom>
        </p:spPr>
        <p:txBody>
          <a:bodyPr wrap="square">
            <a:spAutoFit/>
          </a:bodyPr>
          <a:lstStyle/>
          <a:p>
            <a:r>
              <a:rPr lang="el-GR" dirty="0" smtClean="0">
                <a:solidFill>
                  <a:srgbClr val="000000"/>
                </a:solidFill>
                <a:latin typeface="Comic Sans MS" panose="030F0702030302020204" pitchFamily="66" charset="0"/>
                <a:ea typeface="Times New Roman" panose="02020603050405020304" pitchFamily="18" charset="0"/>
              </a:rPr>
              <a:t>Το Σχέδιο Δράσης </a:t>
            </a:r>
            <a:r>
              <a:rPr lang="el-GR" dirty="0">
                <a:solidFill>
                  <a:srgbClr val="000000"/>
                </a:solidFill>
                <a:latin typeface="Comic Sans MS" panose="030F0702030302020204" pitchFamily="66" charset="0"/>
                <a:ea typeface="Times New Roman" panose="02020603050405020304" pitchFamily="18" charset="0"/>
              </a:rPr>
              <a:t>για τη Αειφόρο Ενέργεια</a:t>
            </a:r>
            <a:r>
              <a:rPr lang="en-US" dirty="0">
                <a:solidFill>
                  <a:srgbClr val="000000"/>
                </a:solidFill>
                <a:latin typeface="Comic Sans MS" panose="030F0702030302020204" pitchFamily="66" charset="0"/>
                <a:ea typeface="Times New Roman" panose="02020603050405020304" pitchFamily="18" charset="0"/>
              </a:rPr>
              <a:t> (</a:t>
            </a:r>
            <a:r>
              <a:rPr lang="el-GR" dirty="0">
                <a:solidFill>
                  <a:srgbClr val="000000"/>
                </a:solidFill>
                <a:latin typeface="Comic Sans MS" panose="030F0702030302020204" pitchFamily="66" charset="0"/>
                <a:ea typeface="Times New Roman" panose="02020603050405020304" pitchFamily="18" charset="0"/>
              </a:rPr>
              <a:t>ΣΔΑΕ) </a:t>
            </a:r>
            <a:r>
              <a:rPr lang="el-GR" dirty="0" smtClean="0">
                <a:solidFill>
                  <a:srgbClr val="000000"/>
                </a:solidFill>
                <a:latin typeface="Comic Sans MS" panose="030F0702030302020204" pitchFamily="66" charset="0"/>
                <a:ea typeface="Times New Roman" panose="02020603050405020304" pitchFamily="18" charset="0"/>
              </a:rPr>
              <a:t> εκπονήθηκε και εγκρίθηκε από το Δ.Σ.  το 2013 και μέχρι σήμερα έχει υποστεί 2 </a:t>
            </a:r>
            <a:r>
              <a:rPr lang="el-GR" dirty="0" err="1" smtClean="0">
                <a:solidFill>
                  <a:srgbClr val="000000"/>
                </a:solidFill>
                <a:latin typeface="Comic Sans MS" panose="030F0702030302020204" pitchFamily="66" charset="0"/>
                <a:ea typeface="Times New Roman" panose="02020603050405020304" pitchFamily="18" charset="0"/>
              </a:rPr>
              <a:t>επικαιροποιήσεις</a:t>
            </a:r>
            <a:r>
              <a:rPr lang="el-GR" dirty="0" smtClean="0">
                <a:solidFill>
                  <a:srgbClr val="000000"/>
                </a:solidFill>
                <a:latin typeface="Comic Sans MS" panose="030F0702030302020204" pitchFamily="66" charset="0"/>
                <a:ea typeface="Times New Roman" panose="02020603050405020304" pitchFamily="18" charset="0"/>
              </a:rPr>
              <a:t>. </a:t>
            </a:r>
            <a:endParaRPr lang="el-GR" dirty="0"/>
          </a:p>
        </p:txBody>
      </p:sp>
      <p:sp>
        <p:nvSpPr>
          <p:cNvPr id="5" name="Ορθογώνιο 4"/>
          <p:cNvSpPr/>
          <p:nvPr/>
        </p:nvSpPr>
        <p:spPr>
          <a:xfrm>
            <a:off x="143000" y="2136339"/>
            <a:ext cx="8677472" cy="1569660"/>
          </a:xfrm>
          <a:prstGeom prst="rect">
            <a:avLst/>
          </a:prstGeom>
        </p:spPr>
        <p:txBody>
          <a:bodyPr wrap="square">
            <a:spAutoFit/>
          </a:bodyPr>
          <a:lstStyle/>
          <a:p>
            <a:pPr algn="just">
              <a:lnSpc>
                <a:spcPct val="150000"/>
              </a:lnSpc>
              <a:spcAft>
                <a:spcPts val="0"/>
              </a:spcAft>
            </a:pPr>
            <a:endParaRPr lang="el-GR" sz="1600" dirty="0" smtClean="0">
              <a:latin typeface="Comic Sans MS" panose="030F0702030302020204" pitchFamily="66" charset="0"/>
              <a:ea typeface="Times New Roman" panose="02020603050405020304" pitchFamily="18" charset="0"/>
            </a:endParaRPr>
          </a:p>
          <a:p>
            <a:pPr algn="just">
              <a:lnSpc>
                <a:spcPct val="150000"/>
              </a:lnSpc>
              <a:spcAft>
                <a:spcPts val="0"/>
              </a:spcAft>
            </a:pPr>
            <a:r>
              <a:rPr lang="el-GR" sz="1600" dirty="0" smtClean="0">
                <a:latin typeface="Comic Sans MS" panose="030F0702030302020204" pitchFamily="66" charset="0"/>
                <a:ea typeface="Times New Roman" panose="02020603050405020304" pitchFamily="18" charset="0"/>
              </a:rPr>
              <a:t>Οι </a:t>
            </a:r>
            <a:r>
              <a:rPr lang="el-GR" sz="1600" dirty="0">
                <a:latin typeface="Comic Sans MS" panose="030F0702030302020204" pitchFamily="66" charset="0"/>
                <a:ea typeface="Times New Roman" panose="02020603050405020304" pitchFamily="18" charset="0"/>
              </a:rPr>
              <a:t>εκπομπές διοξειδίου του άνθρακα </a:t>
            </a:r>
            <a:r>
              <a:rPr lang="el-GR" sz="1600" dirty="0" smtClean="0">
                <a:latin typeface="Comic Sans MS" panose="030F0702030302020204" pitchFamily="66" charset="0"/>
                <a:ea typeface="Times New Roman" panose="02020603050405020304" pitchFamily="18" charset="0"/>
              </a:rPr>
              <a:t>υπολογίστηκαν  </a:t>
            </a:r>
            <a:r>
              <a:rPr lang="el-GR" sz="1600" dirty="0">
                <a:latin typeface="Comic Sans MS" panose="030F0702030302020204" pitchFamily="66" charset="0"/>
                <a:ea typeface="Times New Roman" panose="02020603050405020304" pitchFamily="18" charset="0"/>
              </a:rPr>
              <a:t>σε </a:t>
            </a:r>
            <a:r>
              <a:rPr lang="el-GR" sz="1600" b="1" dirty="0">
                <a:latin typeface="Comic Sans MS" panose="030F0702030302020204" pitchFamily="66" charset="0"/>
                <a:ea typeface="Times New Roman" panose="02020603050405020304" pitchFamily="18" charset="0"/>
              </a:rPr>
              <a:t>1.064.886 τόνους CO2 </a:t>
            </a:r>
            <a:r>
              <a:rPr lang="el-GR" sz="1600" dirty="0">
                <a:latin typeface="Comic Sans MS" panose="030F0702030302020204" pitchFamily="66" charset="0"/>
                <a:ea typeface="Times New Roman" panose="02020603050405020304" pitchFamily="18" charset="0"/>
              </a:rPr>
              <a:t>ετησίως (έτος αναφοράς: 2009). Ο στόχος που </a:t>
            </a:r>
            <a:r>
              <a:rPr lang="el-GR" sz="1600" dirty="0" smtClean="0">
                <a:latin typeface="Comic Sans MS" panose="030F0702030302020204" pitchFamily="66" charset="0"/>
                <a:ea typeface="Times New Roman" panose="02020603050405020304" pitchFamily="18" charset="0"/>
              </a:rPr>
              <a:t>έχει θέσει ο </a:t>
            </a:r>
            <a:r>
              <a:rPr lang="el-GR" sz="1600" dirty="0">
                <a:latin typeface="Comic Sans MS" panose="030F0702030302020204" pitchFamily="66" charset="0"/>
                <a:ea typeface="Times New Roman" panose="02020603050405020304" pitchFamily="18" charset="0"/>
              </a:rPr>
              <a:t>Δήμος είναι η μείωση αυτών των εκπομπών κατά </a:t>
            </a:r>
            <a:r>
              <a:rPr lang="el-GR" sz="1600" b="1" dirty="0">
                <a:latin typeface="Comic Sans MS" panose="030F0702030302020204" pitchFamily="66" charset="0"/>
                <a:ea typeface="Times New Roman" panose="02020603050405020304" pitchFamily="18" charset="0"/>
              </a:rPr>
              <a:t>212.977 τόνους </a:t>
            </a:r>
            <a:r>
              <a:rPr lang="el-GR" sz="1600" dirty="0">
                <a:latin typeface="Comic Sans MS" panose="030F0702030302020204" pitchFamily="66" charset="0"/>
                <a:ea typeface="Times New Roman" panose="02020603050405020304" pitchFamily="18" charset="0"/>
              </a:rPr>
              <a:t>μέχρι το έτος 2020.</a:t>
            </a:r>
            <a:endParaRPr lang="el-GR" sz="1600" dirty="0">
              <a:effectLst/>
              <a:latin typeface="Comic Sans MS" panose="030F0702030302020204" pitchFamily="66" charset="0"/>
              <a:ea typeface="Times New Roman" panose="02020603050405020304" pitchFamily="18" charset="0"/>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3000" y="3861048"/>
            <a:ext cx="3491880" cy="2618910"/>
          </a:xfrm>
          <a:prstGeom prst="rect">
            <a:avLst/>
          </a:prstGeom>
        </p:spPr>
      </p:pic>
      <p:pic>
        <p:nvPicPr>
          <p:cNvPr id="7" name="Εικόνα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51920" y="3861048"/>
            <a:ext cx="5139680" cy="2618910"/>
          </a:xfrm>
          <a:prstGeom prst="rect">
            <a:avLst/>
          </a:prstGeom>
        </p:spPr>
      </p:pic>
    </p:spTree>
    <p:extLst>
      <p:ext uri="{BB962C8B-B14F-4D97-AF65-F5344CB8AC3E}">
        <p14:creationId xmlns:p14="http://schemas.microsoft.com/office/powerpoint/2010/main" xmlns="" val="2238020334"/>
      </p:ext>
    </p:extLst>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09</a:t>
            </a:r>
            <a:endParaRPr lang="el-GR" sz="2800" b="1" dirty="0"/>
          </a:p>
        </p:txBody>
      </p:sp>
      <p:sp>
        <p:nvSpPr>
          <p:cNvPr id="3" name="Ορθογώνιο 2"/>
          <p:cNvSpPr/>
          <p:nvPr/>
        </p:nvSpPr>
        <p:spPr>
          <a:xfrm>
            <a:off x="112881" y="1126123"/>
            <a:ext cx="3528392" cy="338554"/>
          </a:xfrm>
          <a:prstGeom prst="rect">
            <a:avLst/>
          </a:prstGeom>
        </p:spPr>
        <p:txBody>
          <a:bodyPr wrap="square">
            <a:spAutoFit/>
          </a:bodyPr>
          <a:lstStyle/>
          <a:p>
            <a:pPr algn="ctr"/>
            <a:r>
              <a:rPr lang="el-GR" sz="1600" b="1" u="sng" dirty="0">
                <a:latin typeface="Comic Sans MS" panose="030F0702030302020204" pitchFamily="66" charset="0"/>
              </a:rPr>
              <a:t>ΕΝΕΡΓΕΙΑΚΗ  </a:t>
            </a:r>
            <a:r>
              <a:rPr lang="el-GR" sz="1600" b="1" u="sng" dirty="0" smtClean="0">
                <a:latin typeface="Comic Sans MS" panose="030F0702030302020204" pitchFamily="66" charset="0"/>
              </a:rPr>
              <a:t>ΒΙΩΣΙΜΟΤΗΤΑ</a:t>
            </a:r>
            <a:endParaRPr lang="el-GR" sz="1600" dirty="0">
              <a:latin typeface="Comic Sans MS" panose="030F0702030302020204" pitchFamily="66" charset="0"/>
            </a:endParaRPr>
          </a:p>
        </p:txBody>
      </p:sp>
      <p:sp>
        <p:nvSpPr>
          <p:cNvPr id="6" name="Ορθογώνιο 5"/>
          <p:cNvSpPr/>
          <p:nvPr/>
        </p:nvSpPr>
        <p:spPr>
          <a:xfrm>
            <a:off x="107504" y="1513091"/>
            <a:ext cx="8884096" cy="1569660"/>
          </a:xfrm>
          <a:prstGeom prst="rect">
            <a:avLst/>
          </a:prstGeom>
        </p:spPr>
        <p:txBody>
          <a:bodyPr wrap="square">
            <a:spAutoFit/>
          </a:bodyPr>
          <a:lstStyle/>
          <a:p>
            <a:pPr>
              <a:lnSpc>
                <a:spcPct val="150000"/>
              </a:lnSpc>
              <a:spcAft>
                <a:spcPts val="0"/>
              </a:spcAft>
            </a:pPr>
            <a:r>
              <a:rPr lang="el-GR" sz="1600" dirty="0">
                <a:latin typeface="Comic Sans MS" panose="030F0702030302020204" pitchFamily="66" charset="0"/>
                <a:ea typeface="Times New Roman" panose="02020603050405020304" pitchFamily="18" charset="0"/>
              </a:rPr>
              <a:t>Η μείωση των εκπομπών </a:t>
            </a:r>
            <a:r>
              <a:rPr lang="el-GR" sz="1600" dirty="0" smtClean="0">
                <a:latin typeface="Comic Sans MS" panose="030F0702030302020204" pitchFamily="66" charset="0"/>
                <a:ea typeface="Times New Roman" panose="02020603050405020304" pitchFamily="18" charset="0"/>
              </a:rPr>
              <a:t>γίνεται προσπάθεια να επιτευχθεί </a:t>
            </a:r>
            <a:r>
              <a:rPr lang="el-GR" sz="1600" dirty="0">
                <a:latin typeface="Comic Sans MS" panose="030F0702030302020204" pitchFamily="66" charset="0"/>
                <a:ea typeface="Times New Roman" panose="02020603050405020304" pitchFamily="18" charset="0"/>
              </a:rPr>
              <a:t>με δράσεις σε δύο άξονες:</a:t>
            </a:r>
          </a:p>
          <a:p>
            <a:pPr>
              <a:lnSpc>
                <a:spcPct val="150000"/>
              </a:lnSpc>
              <a:spcAft>
                <a:spcPts val="0"/>
              </a:spcAft>
            </a:pPr>
            <a:r>
              <a:rPr lang="el-GR" sz="1600" dirty="0">
                <a:latin typeface="Comic Sans MS" panose="030F0702030302020204" pitchFamily="66" charset="0"/>
                <a:ea typeface="Times New Roman" panose="02020603050405020304" pitchFamily="18" charset="0"/>
              </a:rPr>
              <a:t>• Εξοικονόμηση ενέργειας σε όλες τις δημοτικές δραστηριότητες, κτίρια και οχήματα, οικιακό και τριτογενή τομέα, δημόσιες και ιδιωτικές μεταφορές</a:t>
            </a:r>
          </a:p>
          <a:p>
            <a:pPr>
              <a:lnSpc>
                <a:spcPct val="150000"/>
              </a:lnSpc>
              <a:spcAft>
                <a:spcPts val="0"/>
              </a:spcAft>
            </a:pPr>
            <a:r>
              <a:rPr lang="el-GR" sz="1600" dirty="0">
                <a:latin typeface="Comic Sans MS" panose="030F0702030302020204" pitchFamily="66" charset="0"/>
                <a:ea typeface="Times New Roman" panose="02020603050405020304" pitchFamily="18" charset="0"/>
              </a:rPr>
              <a:t>• Παραγωγή ποσοστού της ηλεκτρικής ενέργειας που καταναλώνεται εντός του Δήμου από ΑΠΕ</a:t>
            </a:r>
            <a:endParaRPr lang="el-GR" sz="1600" dirty="0">
              <a:effectLst/>
              <a:latin typeface="Comic Sans MS" panose="030F0702030302020204" pitchFamily="66" charset="0"/>
              <a:ea typeface="Times New Roman" panose="02020603050405020304" pitchFamily="18" charset="0"/>
            </a:endParaRPr>
          </a:p>
        </p:txBody>
      </p:sp>
      <p:pic>
        <p:nvPicPr>
          <p:cNvPr id="7" name="Εικόνα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3501008"/>
            <a:ext cx="4530080" cy="2548170"/>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48064" y="3501008"/>
            <a:ext cx="3695819" cy="2548170"/>
          </a:xfrm>
          <a:prstGeom prst="rect">
            <a:avLst/>
          </a:prstGeom>
        </p:spPr>
      </p:pic>
    </p:spTree>
    <p:extLst>
      <p:ext uri="{BB962C8B-B14F-4D97-AF65-F5344CB8AC3E}">
        <p14:creationId xmlns:p14="http://schemas.microsoft.com/office/powerpoint/2010/main" xmlns="" val="1992524199"/>
      </p:ext>
    </p:extLst>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10</a:t>
            </a:r>
            <a:endParaRPr lang="el-GR" sz="2800" b="1" dirty="0"/>
          </a:p>
        </p:txBody>
      </p:sp>
      <p:sp>
        <p:nvSpPr>
          <p:cNvPr id="3" name="Ορθογώνιο 2"/>
          <p:cNvSpPr/>
          <p:nvPr/>
        </p:nvSpPr>
        <p:spPr>
          <a:xfrm>
            <a:off x="107504" y="1081794"/>
            <a:ext cx="3600400" cy="338554"/>
          </a:xfrm>
          <a:prstGeom prst="rect">
            <a:avLst/>
          </a:prstGeom>
        </p:spPr>
        <p:txBody>
          <a:bodyPr wrap="square">
            <a:spAutoFit/>
          </a:bodyPr>
          <a:lstStyle/>
          <a:p>
            <a:pPr algn="ctr"/>
            <a:r>
              <a:rPr lang="el-GR" sz="1600" b="1" u="sng" dirty="0" smtClean="0">
                <a:latin typeface="Comic Sans MS" panose="030F0702030302020204" pitchFamily="66" charset="0"/>
              </a:rPr>
              <a:t>ΟΙΚΙΑΚΗ   ΚΟΜΠΟΣΤΟΠΟΙΗΣΗ</a:t>
            </a:r>
            <a:endParaRPr lang="el-GR" sz="1600" dirty="0">
              <a:latin typeface="Comic Sans MS" panose="030F0702030302020204" pitchFamily="66" charset="0"/>
            </a:endParaRPr>
          </a:p>
        </p:txBody>
      </p:sp>
      <p:pic>
        <p:nvPicPr>
          <p:cNvPr id="4" name="Εικόνα 8"/>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3669736"/>
            <a:ext cx="5192166" cy="3115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Εικόνα 10"/>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0152" y="3666609"/>
            <a:ext cx="2941713" cy="3093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Ορθογώνιο 2"/>
          <p:cNvSpPr>
            <a:spLocks noChangeArrowheads="1"/>
          </p:cNvSpPr>
          <p:nvPr/>
        </p:nvSpPr>
        <p:spPr bwMode="auto">
          <a:xfrm>
            <a:off x="134113" y="2260562"/>
            <a:ext cx="8884096"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l-GR" altLang="el-GR" sz="1600" dirty="0">
                <a:latin typeface="Comic Sans MS" panose="030F0702030302020204" pitchFamily="66" charset="0"/>
              </a:rPr>
              <a:t>Σε ποιους απευθύνεται </a:t>
            </a:r>
            <a:r>
              <a:rPr lang="en-US" altLang="el-GR" sz="1600" dirty="0" smtClean="0">
                <a:latin typeface="Comic Sans MS" panose="030F0702030302020204" pitchFamily="66" charset="0"/>
              </a:rPr>
              <a:t>;</a:t>
            </a:r>
          </a:p>
          <a:p>
            <a:pPr marL="285750" indent="-285750">
              <a:buFont typeface="Wingdings" panose="05000000000000000000" pitchFamily="2" charset="2"/>
              <a:buChar char="Ø"/>
            </a:pPr>
            <a:r>
              <a:rPr lang="el-GR" altLang="el-GR" sz="1600" dirty="0" smtClean="0">
                <a:latin typeface="Comic Sans MS" panose="030F0702030302020204" pitchFamily="66" charset="0"/>
              </a:rPr>
              <a:t>Στις </a:t>
            </a:r>
            <a:r>
              <a:rPr lang="el-GR" altLang="el-GR" sz="1600" dirty="0">
                <a:latin typeface="Comic Sans MS" panose="030F0702030302020204" pitchFamily="66" charset="0"/>
              </a:rPr>
              <a:t>σχολικές </a:t>
            </a:r>
            <a:r>
              <a:rPr lang="el-GR" altLang="el-GR" sz="1600" dirty="0" smtClean="0">
                <a:latin typeface="Comic Sans MS" panose="030F0702030302020204" pitchFamily="66" charset="0"/>
              </a:rPr>
              <a:t>κοινότητες</a:t>
            </a:r>
            <a:endParaRPr lang="en-US" altLang="el-GR" sz="1600" dirty="0">
              <a:latin typeface="Comic Sans MS" panose="030F0702030302020204" pitchFamily="66" charset="0"/>
            </a:endParaRPr>
          </a:p>
          <a:p>
            <a:pPr marL="285750" indent="-285750">
              <a:buFont typeface="Wingdings" panose="05000000000000000000" pitchFamily="2" charset="2"/>
              <a:buChar char="Ø"/>
            </a:pPr>
            <a:r>
              <a:rPr lang="el-GR" altLang="el-GR" sz="1600" dirty="0" smtClean="0">
                <a:latin typeface="Comic Sans MS" panose="030F0702030302020204" pitchFamily="66" charset="0"/>
              </a:rPr>
              <a:t>Σε  </a:t>
            </a:r>
            <a:r>
              <a:rPr lang="el-GR" altLang="el-GR" sz="1600" dirty="0">
                <a:latin typeface="Comic Sans MS" panose="030F0702030302020204" pitchFamily="66" charset="0"/>
              </a:rPr>
              <a:t>πολίτες που έχουν </a:t>
            </a:r>
            <a:r>
              <a:rPr lang="el-GR" altLang="el-GR" sz="1600" dirty="0" err="1" smtClean="0">
                <a:latin typeface="Comic Sans MS" panose="030F0702030302020204" pitchFamily="66" charset="0"/>
              </a:rPr>
              <a:t>βιο</a:t>
            </a:r>
            <a:r>
              <a:rPr lang="el-GR" altLang="el-GR" sz="1600" dirty="0" smtClean="0">
                <a:latin typeface="Comic Sans MS" panose="030F0702030302020204" pitchFamily="66" charset="0"/>
              </a:rPr>
              <a:t>-απόβλητα με κατάλληλο </a:t>
            </a:r>
            <a:r>
              <a:rPr lang="el-GR" altLang="el-GR" sz="1600" dirty="0">
                <a:latin typeface="Comic Sans MS" panose="030F0702030302020204" pitchFamily="66" charset="0"/>
              </a:rPr>
              <a:t>χώρο για  οικιακό </a:t>
            </a:r>
            <a:r>
              <a:rPr lang="el-GR" altLang="el-GR" sz="1600" dirty="0" err="1">
                <a:latin typeface="Comic Sans MS" panose="030F0702030302020204" pitchFamily="66" charset="0"/>
              </a:rPr>
              <a:t>κομποστοποιητή</a:t>
            </a:r>
            <a:r>
              <a:rPr lang="el-GR" altLang="el-GR" sz="1600" dirty="0">
                <a:latin typeface="Comic Sans MS" panose="030F0702030302020204" pitchFamily="66" charset="0"/>
              </a:rPr>
              <a:t> </a:t>
            </a:r>
            <a:endParaRPr lang="en-US" altLang="el-GR" sz="1600" dirty="0" smtClean="0">
              <a:latin typeface="Comic Sans MS" panose="030F0702030302020204" pitchFamily="66" charset="0"/>
            </a:endParaRPr>
          </a:p>
          <a:p>
            <a:pPr marL="285750" indent="-285750">
              <a:buFont typeface="Wingdings" panose="05000000000000000000" pitchFamily="2" charset="2"/>
              <a:buChar char="Ø"/>
            </a:pPr>
            <a:r>
              <a:rPr lang="el-GR" altLang="el-GR" sz="1600" dirty="0" smtClean="0">
                <a:solidFill>
                  <a:srgbClr val="000000"/>
                </a:solidFill>
                <a:latin typeface="Comic Sans MS" panose="030F0702030302020204" pitchFamily="66" charset="0"/>
              </a:rPr>
              <a:t>Οργανωμένες  </a:t>
            </a:r>
            <a:r>
              <a:rPr lang="el-GR" altLang="el-GR" sz="1600" dirty="0">
                <a:solidFill>
                  <a:srgbClr val="000000"/>
                </a:solidFill>
                <a:latin typeface="Comic Sans MS" panose="030F0702030302020204" pitchFamily="66" charset="0"/>
              </a:rPr>
              <a:t>πολιτών  (Σύλλογοι, οργανώσεις)  με δράση  για το </a:t>
            </a:r>
            <a:r>
              <a:rPr lang="el-GR" altLang="el-GR" sz="1600" dirty="0" smtClean="0">
                <a:solidFill>
                  <a:srgbClr val="000000"/>
                </a:solidFill>
                <a:latin typeface="Comic Sans MS" panose="030F0702030302020204" pitchFamily="66" charset="0"/>
              </a:rPr>
              <a:t>περιβάλλον</a:t>
            </a:r>
            <a:endParaRPr lang="en-US" altLang="el-GR" sz="1600" dirty="0" smtClean="0">
              <a:solidFill>
                <a:srgbClr val="000000"/>
              </a:solidFill>
              <a:latin typeface="Comic Sans MS" panose="030F0702030302020204" pitchFamily="66" charset="0"/>
            </a:endParaRPr>
          </a:p>
          <a:p>
            <a:pPr marL="285750" indent="-285750">
              <a:buFont typeface="Wingdings" panose="05000000000000000000" pitchFamily="2" charset="2"/>
              <a:buChar char="Ø"/>
            </a:pPr>
            <a:r>
              <a:rPr lang="el-GR" altLang="el-GR" sz="1600" dirty="0">
                <a:solidFill>
                  <a:srgbClr val="000000"/>
                </a:solidFill>
                <a:latin typeface="Comic Sans MS" panose="030F0702030302020204" pitchFamily="66" charset="0"/>
              </a:rPr>
              <a:t>Άλλους τοπικούς </a:t>
            </a:r>
            <a:r>
              <a:rPr lang="el-GR" altLang="el-GR" sz="1600" dirty="0" smtClean="0">
                <a:solidFill>
                  <a:srgbClr val="000000"/>
                </a:solidFill>
                <a:latin typeface="Comic Sans MS" panose="030F0702030302020204" pitchFamily="66" charset="0"/>
              </a:rPr>
              <a:t>φορείς</a:t>
            </a:r>
            <a:endParaRPr lang="en-US" altLang="el-GR" sz="1600" b="1" dirty="0">
              <a:latin typeface="Comic Sans MS" panose="030F0702030302020204" pitchFamily="66" charset="0"/>
            </a:endParaRPr>
          </a:p>
        </p:txBody>
      </p:sp>
      <p:sp>
        <p:nvSpPr>
          <p:cNvPr id="7" name="Rectangle 7"/>
          <p:cNvSpPr>
            <a:spLocks noChangeArrowheads="1"/>
          </p:cNvSpPr>
          <p:nvPr/>
        </p:nvSpPr>
        <p:spPr bwMode="auto">
          <a:xfrm>
            <a:off x="134113" y="1593179"/>
            <a:ext cx="939653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l-GR" sz="1600" b="1" dirty="0">
                <a:latin typeface="Comic Sans MS" panose="030F0702030302020204" pitchFamily="66" charset="0"/>
                <a:cs typeface="Times New Roman" panose="02020603050405020304" pitchFamily="18" charset="0"/>
              </a:rPr>
              <a:t>Τι είναι η </a:t>
            </a:r>
            <a:r>
              <a:rPr lang="el-GR" sz="1600" b="1" dirty="0" err="1" smtClean="0">
                <a:latin typeface="Comic Sans MS" panose="030F0702030302020204" pitchFamily="66" charset="0"/>
                <a:cs typeface="Times New Roman" panose="02020603050405020304" pitchFamily="18" charset="0"/>
              </a:rPr>
              <a:t>κομποστοποίηση</a:t>
            </a:r>
            <a:r>
              <a:rPr lang="el-GR" sz="1600" b="1" dirty="0" smtClean="0">
                <a:latin typeface="Comic Sans MS" panose="030F0702030302020204" pitchFamily="66" charset="0"/>
                <a:cs typeface="Times New Roman" panose="02020603050405020304" pitchFamily="18" charset="0"/>
              </a:rPr>
              <a:t>; </a:t>
            </a:r>
            <a:r>
              <a:rPr lang="el-GR" sz="1600" dirty="0" smtClean="0">
                <a:latin typeface="Comic Sans MS" panose="030F0702030302020204" pitchFamily="66" charset="0"/>
                <a:cs typeface="Times New Roman" panose="02020603050405020304" pitchFamily="18" charset="0"/>
              </a:rPr>
              <a:t>Η </a:t>
            </a:r>
            <a:r>
              <a:rPr lang="el-GR" sz="1600" dirty="0" err="1">
                <a:latin typeface="Comic Sans MS" panose="030F0702030302020204" pitchFamily="66" charset="0"/>
                <a:cs typeface="Times New Roman" panose="02020603050405020304" pitchFamily="18" charset="0"/>
              </a:rPr>
              <a:t>κομποστοποίηση</a:t>
            </a:r>
            <a:r>
              <a:rPr lang="el-GR" sz="1600" dirty="0">
                <a:latin typeface="Comic Sans MS" panose="030F0702030302020204" pitchFamily="66" charset="0"/>
                <a:cs typeface="Times New Roman" panose="02020603050405020304" pitchFamily="18" charset="0"/>
              </a:rPr>
              <a:t> είναι μια φυσική διαδικασία η οποία μετατρέπει τα οργανικά </a:t>
            </a:r>
            <a:r>
              <a:rPr lang="el-GR" sz="1600" dirty="0" smtClean="0">
                <a:latin typeface="Comic Sans MS" panose="030F0702030302020204" pitchFamily="66" charset="0"/>
                <a:cs typeface="Times New Roman" panose="02020603050405020304" pitchFamily="18" charset="0"/>
              </a:rPr>
              <a:t>απορρίμματα, με </a:t>
            </a:r>
            <a:r>
              <a:rPr lang="el-GR" sz="1600" dirty="0">
                <a:latin typeface="Comic Sans MS" panose="030F0702030302020204" pitchFamily="66" charset="0"/>
                <a:cs typeface="Times New Roman" panose="02020603050405020304" pitchFamily="18" charset="0"/>
              </a:rPr>
              <a:t>την βοήθεια βακτηρίων ή άλλων </a:t>
            </a:r>
            <a:r>
              <a:rPr lang="el-GR" sz="1600" dirty="0" smtClean="0">
                <a:latin typeface="Comic Sans MS" panose="030F0702030302020204" pitchFamily="66" charset="0"/>
                <a:cs typeface="Times New Roman" panose="02020603050405020304" pitchFamily="18" charset="0"/>
              </a:rPr>
              <a:t>μικροοργανισμών, σε  </a:t>
            </a:r>
            <a:r>
              <a:rPr lang="el-GR" sz="1600" dirty="0" err="1">
                <a:latin typeface="Comic Sans MS" panose="030F0702030302020204" pitchFamily="66" charset="0"/>
                <a:cs typeface="Times New Roman" panose="02020603050405020304" pitchFamily="18" charset="0"/>
              </a:rPr>
              <a:t>εδαφοβελτιωτικό</a:t>
            </a:r>
            <a:r>
              <a:rPr lang="el-GR" sz="1600" dirty="0">
                <a:latin typeface="Comic Sans MS" panose="030F0702030302020204" pitchFamily="66" charset="0"/>
                <a:cs typeface="Times New Roman" panose="02020603050405020304" pitchFamily="18" charset="0"/>
              </a:rPr>
              <a:t>.</a:t>
            </a:r>
          </a:p>
        </p:txBody>
      </p:sp>
    </p:spTree>
    <p:extLst>
      <p:ext uri="{BB962C8B-B14F-4D97-AF65-F5344CB8AC3E}">
        <p14:creationId xmlns:p14="http://schemas.microsoft.com/office/powerpoint/2010/main" xmlns="" val="4222553944"/>
      </p:ext>
    </p:extLst>
  </p:cSld>
  <p:clrMapOvr>
    <a:masterClrMapping/>
  </p:clrMapOvr>
  <p:transition spd="slow">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10</a:t>
            </a:r>
            <a:endParaRPr lang="el-GR" sz="2800" b="1" dirty="0"/>
          </a:p>
        </p:txBody>
      </p:sp>
      <p:sp>
        <p:nvSpPr>
          <p:cNvPr id="3" name="Ορθογώνιο 2"/>
          <p:cNvSpPr/>
          <p:nvPr/>
        </p:nvSpPr>
        <p:spPr>
          <a:xfrm>
            <a:off x="100367" y="1162660"/>
            <a:ext cx="3600400" cy="338554"/>
          </a:xfrm>
          <a:prstGeom prst="rect">
            <a:avLst/>
          </a:prstGeom>
        </p:spPr>
        <p:txBody>
          <a:bodyPr wrap="square">
            <a:spAutoFit/>
          </a:bodyPr>
          <a:lstStyle/>
          <a:p>
            <a:pPr algn="ctr"/>
            <a:r>
              <a:rPr lang="el-GR" sz="1600" b="1" u="sng" dirty="0" smtClean="0">
                <a:latin typeface="Comic Sans MS" panose="030F0702030302020204" pitchFamily="66" charset="0"/>
              </a:rPr>
              <a:t>ΟΙΚΙΑΚΗ   ΚΟΜΠΟΣΤΟΠΟΙΗΣΗ</a:t>
            </a:r>
            <a:endParaRPr lang="el-GR" sz="1600" dirty="0">
              <a:latin typeface="Comic Sans MS" panose="030F0702030302020204" pitchFamily="66" charset="0"/>
            </a:endParaRPr>
          </a:p>
        </p:txBody>
      </p:sp>
      <p:pic>
        <p:nvPicPr>
          <p:cNvPr id="4" name="Εικόνα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3645024"/>
            <a:ext cx="2592288" cy="383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Εικόνα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86715" y="3645024"/>
            <a:ext cx="1901825" cy="317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Εικόνα 9"/>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38840" y="4005064"/>
            <a:ext cx="3657600" cy="219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Ορθογώνιο 3"/>
          <p:cNvSpPr>
            <a:spLocks noChangeArrowheads="1"/>
          </p:cNvSpPr>
          <p:nvPr/>
        </p:nvSpPr>
        <p:spPr bwMode="auto">
          <a:xfrm>
            <a:off x="0" y="1560527"/>
            <a:ext cx="9145617"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50000"/>
              </a:lnSpc>
              <a:buFont typeface="Wingdings" panose="05000000000000000000" pitchFamily="2" charset="2"/>
              <a:buChar char="Ø"/>
            </a:pPr>
            <a:r>
              <a:rPr lang="el-GR" altLang="el-GR" sz="1400" b="1" dirty="0" smtClean="0">
                <a:solidFill>
                  <a:srgbClr val="000000"/>
                </a:solidFill>
                <a:latin typeface="Comic Sans MS" panose="030F0702030302020204" pitchFamily="66" charset="0"/>
              </a:rPr>
              <a:t>Διατέθηκαν     ειδικοί   κάδοι    σε   105  </a:t>
            </a:r>
            <a:r>
              <a:rPr lang="el-GR" altLang="el-GR" sz="1400" b="1" dirty="0">
                <a:solidFill>
                  <a:srgbClr val="000000"/>
                </a:solidFill>
                <a:latin typeface="Comic Sans MS" panose="030F0702030302020204" pitchFamily="66" charset="0"/>
              </a:rPr>
              <a:t>περίπου σχολεία   </a:t>
            </a:r>
            <a:r>
              <a:rPr lang="el-GR" altLang="el-GR" sz="1400" b="1" dirty="0" smtClean="0">
                <a:solidFill>
                  <a:srgbClr val="000000"/>
                </a:solidFill>
                <a:latin typeface="Comic Sans MS" panose="030F0702030302020204" pitchFamily="66" charset="0"/>
              </a:rPr>
              <a:t>(Βρεφονηπιακοί Σταθμοί, Νηπιαγωγεία, Δημοτικά </a:t>
            </a:r>
            <a:r>
              <a:rPr lang="el-GR" altLang="el-GR" sz="1400" b="1" dirty="0">
                <a:solidFill>
                  <a:srgbClr val="000000"/>
                </a:solidFill>
                <a:latin typeface="Comic Sans MS" panose="030F0702030302020204" pitchFamily="66" charset="0"/>
              </a:rPr>
              <a:t>Λύκεια, ειδικής αγωγής</a:t>
            </a:r>
            <a:r>
              <a:rPr lang="el-GR" altLang="el-GR" sz="1400" b="1" dirty="0" smtClean="0">
                <a:solidFill>
                  <a:srgbClr val="000000"/>
                </a:solidFill>
                <a:latin typeface="Comic Sans MS" panose="030F0702030302020204" pitchFamily="66" charset="0"/>
              </a:rPr>
              <a:t>), προηγήθηκε Ενημερωτικό </a:t>
            </a:r>
            <a:r>
              <a:rPr lang="el-GR" altLang="el-GR" sz="1400" b="1" dirty="0">
                <a:solidFill>
                  <a:srgbClr val="000000"/>
                </a:solidFill>
                <a:latin typeface="Comic Sans MS" panose="030F0702030302020204" pitchFamily="66" charset="0"/>
              </a:rPr>
              <a:t>σεμινάριο μαθητών και  εκπαιδευτικών σε όλα τα </a:t>
            </a:r>
            <a:r>
              <a:rPr lang="el-GR" altLang="el-GR" sz="1400" b="1" dirty="0" smtClean="0">
                <a:solidFill>
                  <a:srgbClr val="000000"/>
                </a:solidFill>
                <a:latin typeface="Comic Sans MS" panose="030F0702030302020204" pitchFamily="66" charset="0"/>
              </a:rPr>
              <a:t>σχολεία καθώς και Τοποθέτηση  </a:t>
            </a:r>
            <a:r>
              <a:rPr lang="el-GR" altLang="el-GR" sz="1400" b="1" dirty="0">
                <a:solidFill>
                  <a:srgbClr val="000000"/>
                </a:solidFill>
                <a:latin typeface="Comic Sans MS" panose="030F0702030302020204" pitchFamily="66" charset="0"/>
              </a:rPr>
              <a:t>και επίδειξη λειτουργίας  του ειδικού κάδου </a:t>
            </a:r>
            <a:r>
              <a:rPr lang="el-GR" altLang="el-GR" sz="1400" b="1" dirty="0" err="1" smtClean="0">
                <a:solidFill>
                  <a:srgbClr val="000000"/>
                </a:solidFill>
                <a:latin typeface="Comic Sans MS" panose="030F0702030302020204" pitchFamily="66" charset="0"/>
              </a:rPr>
              <a:t>κομποστοποίησης</a:t>
            </a:r>
            <a:r>
              <a:rPr lang="el-GR" altLang="el-GR" sz="1400" b="1" dirty="0" smtClean="0">
                <a:solidFill>
                  <a:srgbClr val="000000"/>
                </a:solidFill>
                <a:latin typeface="Comic Sans MS" panose="030F0702030302020204" pitchFamily="66" charset="0"/>
              </a:rPr>
              <a:t>.</a:t>
            </a:r>
          </a:p>
          <a:p>
            <a:pPr marL="285750" indent="-285750">
              <a:lnSpc>
                <a:spcPct val="150000"/>
              </a:lnSpc>
              <a:buFont typeface="Wingdings" panose="05000000000000000000" pitchFamily="2" charset="2"/>
              <a:buChar char="Ø"/>
            </a:pPr>
            <a:r>
              <a:rPr lang="el-GR" altLang="el-GR" sz="1400" b="1" dirty="0" smtClean="0">
                <a:solidFill>
                  <a:srgbClr val="000000"/>
                </a:solidFill>
                <a:latin typeface="Comic Sans MS" panose="030F0702030302020204" pitchFamily="66" charset="0"/>
              </a:rPr>
              <a:t>Διατέθηκαν     </a:t>
            </a:r>
            <a:r>
              <a:rPr lang="el-GR" altLang="el-GR" sz="1400" b="1" dirty="0">
                <a:solidFill>
                  <a:srgbClr val="000000"/>
                </a:solidFill>
                <a:latin typeface="Comic Sans MS" panose="030F0702030302020204" pitchFamily="66" charset="0"/>
              </a:rPr>
              <a:t>ειδικοί   κάδοι    σε   </a:t>
            </a:r>
            <a:r>
              <a:rPr lang="en-US" altLang="el-GR" sz="1400" b="1" dirty="0" smtClean="0">
                <a:solidFill>
                  <a:srgbClr val="000000"/>
                </a:solidFill>
                <a:latin typeface="Comic Sans MS" panose="030F0702030302020204" pitchFamily="66" charset="0"/>
              </a:rPr>
              <a:t>300</a:t>
            </a:r>
            <a:r>
              <a:rPr lang="el-GR" altLang="el-GR" sz="1400" b="1" dirty="0" smtClean="0">
                <a:solidFill>
                  <a:srgbClr val="000000"/>
                </a:solidFill>
                <a:latin typeface="Comic Sans MS" panose="030F0702030302020204" pitchFamily="66" charset="0"/>
              </a:rPr>
              <a:t> περίπου νοικοκυριά, μαζί με το υλικό εμβολιασμού και έντυπο ενημερωτικό υλικό.</a:t>
            </a:r>
          </a:p>
          <a:p>
            <a:pPr marL="285750" indent="-285750">
              <a:lnSpc>
                <a:spcPct val="150000"/>
              </a:lnSpc>
              <a:buFont typeface="Wingdings" panose="05000000000000000000" pitchFamily="2" charset="2"/>
              <a:buChar char="Ø"/>
            </a:pPr>
            <a:r>
              <a:rPr lang="el-GR" altLang="el-GR" sz="1400" b="1" dirty="0" smtClean="0">
                <a:solidFill>
                  <a:srgbClr val="000000"/>
                </a:solidFill>
                <a:latin typeface="Comic Sans MS" panose="030F0702030302020204" pitchFamily="66" charset="0"/>
              </a:rPr>
              <a:t>Το παραγόμενο </a:t>
            </a:r>
            <a:r>
              <a:rPr lang="el-GR" altLang="el-GR" sz="1400" b="1" dirty="0" err="1" smtClean="0">
                <a:solidFill>
                  <a:srgbClr val="000000"/>
                </a:solidFill>
                <a:latin typeface="Comic Sans MS" panose="030F0702030302020204" pitchFamily="66" charset="0"/>
              </a:rPr>
              <a:t>κόμποστ</a:t>
            </a:r>
            <a:r>
              <a:rPr lang="el-GR" altLang="el-GR" sz="1400" b="1" dirty="0" smtClean="0">
                <a:solidFill>
                  <a:srgbClr val="000000"/>
                </a:solidFill>
                <a:latin typeface="Comic Sans MS" panose="030F0702030302020204" pitchFamily="66" charset="0"/>
              </a:rPr>
              <a:t> διατίθεται από τον κάθε δικαιούχο του κάδου για ίδια χρήση</a:t>
            </a:r>
            <a:r>
              <a:rPr lang="el-GR" altLang="el-GR" sz="1400" b="1" dirty="0">
                <a:solidFill>
                  <a:srgbClr val="000000"/>
                </a:solidFill>
                <a:latin typeface="Comic Sans MS" panose="030F0702030302020204" pitchFamily="66" charset="0"/>
              </a:rPr>
              <a:t>.</a:t>
            </a:r>
          </a:p>
        </p:txBody>
      </p:sp>
    </p:spTree>
    <p:extLst>
      <p:ext uri="{BB962C8B-B14F-4D97-AF65-F5344CB8AC3E}">
        <p14:creationId xmlns:p14="http://schemas.microsoft.com/office/powerpoint/2010/main" xmlns="" val="1466879182"/>
      </p:ext>
    </p:extLst>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1</a:t>
            </a:r>
            <a:endParaRPr lang="el-GR" sz="2800" b="1" dirty="0"/>
          </a:p>
        </p:txBody>
      </p:sp>
      <p:sp>
        <p:nvSpPr>
          <p:cNvPr id="5" name="Ορθογώνιο 4"/>
          <p:cNvSpPr/>
          <p:nvPr/>
        </p:nvSpPr>
        <p:spPr>
          <a:xfrm>
            <a:off x="107504" y="1126123"/>
            <a:ext cx="4248472" cy="338554"/>
          </a:xfrm>
          <a:prstGeom prst="rect">
            <a:avLst/>
          </a:prstGeom>
        </p:spPr>
        <p:txBody>
          <a:bodyPr wrap="square">
            <a:spAutoFit/>
          </a:bodyPr>
          <a:lstStyle/>
          <a:p>
            <a:pPr algn="ctr"/>
            <a:r>
              <a:rPr lang="el-GR" sz="1600" b="1" u="sng" dirty="0" smtClean="0">
                <a:latin typeface="Comic Sans MS" panose="030F0702030302020204" pitchFamily="66" charset="0"/>
              </a:rPr>
              <a:t>ΔΙΑΧΕΙΡΙΣΗ ΕΥΡΩΠΑΪΚΩΝ ΕΡΓΩΝ </a:t>
            </a:r>
            <a:endParaRPr lang="el-GR" sz="1600" dirty="0">
              <a:latin typeface="Comic Sans MS" panose="030F0702030302020204" pitchFamily="66" charset="0"/>
            </a:endParaRPr>
          </a:p>
        </p:txBody>
      </p:sp>
      <p:sp>
        <p:nvSpPr>
          <p:cNvPr id="6" name="Ορθογώνιο 3"/>
          <p:cNvSpPr>
            <a:spLocks noChangeArrowheads="1"/>
          </p:cNvSpPr>
          <p:nvPr/>
        </p:nvSpPr>
        <p:spPr bwMode="auto">
          <a:xfrm>
            <a:off x="0" y="1560527"/>
            <a:ext cx="9145617" cy="216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50000"/>
              </a:lnSpc>
              <a:buFont typeface="Wingdings" panose="05000000000000000000" pitchFamily="2" charset="2"/>
              <a:buChar char="Ø"/>
            </a:pPr>
            <a:r>
              <a:rPr lang="el-GR" altLang="el-GR" b="1" dirty="0" smtClean="0">
                <a:solidFill>
                  <a:srgbClr val="000000"/>
                </a:solidFill>
                <a:latin typeface="Comic Sans MS" panose="030F0702030302020204" pitchFamily="66" charset="0"/>
              </a:rPr>
              <a:t>Στο πλαίσιο της  αξιοποίησης  των Ευρωπαϊκών  Χρηματοδοτήσεων  το Τμήμα Περιβάλλοντος &amp; Ενέργειας, διαχειρίζεται (συγγράφει, υποβάλλει και υλοποιεί) Ευρωπαϊκά έργα από όλα τα διαθέσιμα Ταμεία (</a:t>
            </a:r>
            <a:r>
              <a:rPr lang="en-US" altLang="el-GR" b="1" dirty="0" smtClean="0">
                <a:solidFill>
                  <a:srgbClr val="000000"/>
                </a:solidFill>
                <a:latin typeface="Comic Sans MS" panose="030F0702030302020204" pitchFamily="66" charset="0"/>
              </a:rPr>
              <a:t>LIFE, </a:t>
            </a:r>
            <a:r>
              <a:rPr lang="en-US" altLang="el-GR" b="1" dirty="0" err="1" smtClean="0">
                <a:solidFill>
                  <a:srgbClr val="000000"/>
                </a:solidFill>
                <a:latin typeface="Comic Sans MS" panose="030F0702030302020204" pitchFamily="66" charset="0"/>
              </a:rPr>
              <a:t>Interreg</a:t>
            </a:r>
            <a:r>
              <a:rPr lang="en-US" altLang="el-GR" b="1" dirty="0" smtClean="0">
                <a:solidFill>
                  <a:srgbClr val="000000"/>
                </a:solidFill>
                <a:latin typeface="Comic Sans MS" panose="030F0702030302020204" pitchFamily="66" charset="0"/>
              </a:rPr>
              <a:t>, South East Europe, Med </a:t>
            </a:r>
            <a:r>
              <a:rPr lang="el-GR" altLang="el-GR" b="1" dirty="0" smtClean="0">
                <a:solidFill>
                  <a:srgbClr val="000000"/>
                </a:solidFill>
                <a:latin typeface="Comic Sans MS" panose="030F0702030302020204" pitchFamily="66" charset="0"/>
              </a:rPr>
              <a:t>κ.α.)</a:t>
            </a:r>
          </a:p>
          <a:p>
            <a:pPr marL="285750" indent="-285750">
              <a:lnSpc>
                <a:spcPct val="150000"/>
              </a:lnSpc>
              <a:buFont typeface="Wingdings" panose="05000000000000000000" pitchFamily="2" charset="2"/>
              <a:buChar char="Ø"/>
            </a:pPr>
            <a:endParaRPr lang="el-GR" altLang="el-GR" b="1" dirty="0">
              <a:solidFill>
                <a:srgbClr val="000000"/>
              </a:solidFill>
              <a:latin typeface="Comic Sans MS" panose="030F0702030302020204" pitchFamily="66" charset="0"/>
            </a:endParaRPr>
          </a:p>
        </p:txBody>
      </p:sp>
      <p:pic>
        <p:nvPicPr>
          <p:cNvPr id="7" name="Εικόνα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55976" y="3429000"/>
            <a:ext cx="4566320" cy="1409009"/>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6264" y="3826202"/>
            <a:ext cx="3647083" cy="2636909"/>
          </a:xfrm>
          <a:prstGeom prst="rect">
            <a:avLst/>
          </a:prstGeom>
        </p:spPr>
      </p:pic>
      <p:pic>
        <p:nvPicPr>
          <p:cNvPr id="9" name="Εικόνα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37364" y="5013176"/>
            <a:ext cx="4610278" cy="1685700"/>
          </a:xfrm>
          <a:prstGeom prst="rect">
            <a:avLst/>
          </a:prstGeom>
        </p:spPr>
      </p:pic>
    </p:spTree>
    <p:extLst>
      <p:ext uri="{BB962C8B-B14F-4D97-AF65-F5344CB8AC3E}">
        <p14:creationId xmlns:p14="http://schemas.microsoft.com/office/powerpoint/2010/main" xmlns="" val="4223618576"/>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err="1" smtClean="0">
                <a:latin typeface="Comic Sans MS" pitchFamily="66" charset="0"/>
              </a:rPr>
              <a:t>Τμημα</a:t>
            </a:r>
            <a:r>
              <a:rPr lang="el-GR" dirty="0" smtClean="0">
                <a:latin typeface="Comic Sans MS" pitchFamily="66" charset="0"/>
              </a:rPr>
              <a:t> ΠΕΡΙΒΑΛΛΟΝΤΟΣ &amp; ΕΝΕΡΓΕΙΑΣ </a:t>
            </a:r>
            <a:endParaRPr lang="el-GR" dirty="0">
              <a:latin typeface="Comic Sans MS" pitchFamily="66" charset="0"/>
            </a:endParaRPr>
          </a:p>
        </p:txBody>
      </p:sp>
      <p:sp>
        <p:nvSpPr>
          <p:cNvPr id="3" name="2 - Θέση περιεχομένου"/>
          <p:cNvSpPr>
            <a:spLocks noGrp="1"/>
          </p:cNvSpPr>
          <p:nvPr>
            <p:ph idx="1"/>
          </p:nvPr>
        </p:nvSpPr>
        <p:spPr>
          <a:xfrm>
            <a:off x="304800" y="1714463"/>
            <a:ext cx="8686800" cy="5135654"/>
          </a:xfrm>
        </p:spPr>
        <p:txBody>
          <a:bodyPr>
            <a:normAutofit/>
          </a:bodyPr>
          <a:lstStyle/>
          <a:p>
            <a:pPr marL="0" indent="0">
              <a:buNone/>
            </a:pPr>
            <a:r>
              <a:rPr lang="el-GR" sz="1900" b="1" u="sng" dirty="0" smtClean="0">
                <a:latin typeface="Comic Sans MS" pitchFamily="66" charset="0"/>
              </a:rPr>
              <a:t>  ΓΕΝΙΚΗ ΠΑΡΟΥΣΙΑΣΗ ΑΡΜΟΔΙΟΤΗΤΩΝ ΤΜΗΜΑΤΟΣ 03</a:t>
            </a:r>
          </a:p>
          <a:p>
            <a:pPr>
              <a:buFont typeface="Wingdings" pitchFamily="2" charset="2"/>
              <a:buChar char="Ø"/>
            </a:pPr>
            <a:endParaRPr lang="el-GR" sz="2400" dirty="0">
              <a:latin typeface="Comic Sans MS" panose="030F0702030302020204" pitchFamily="66" charset="0"/>
            </a:endParaRPr>
          </a:p>
          <a:p>
            <a:pPr algn="just">
              <a:buFont typeface="Wingdings" pitchFamily="2" charset="2"/>
              <a:buChar char="Ø"/>
            </a:pPr>
            <a:r>
              <a:rPr lang="el-GR" sz="1800" dirty="0" smtClean="0">
                <a:latin typeface="Comic Sans MS" panose="030F0702030302020204" pitchFamily="66" charset="0"/>
              </a:rPr>
              <a:t>Παρακολουθεί την εφαρμογή των ρυθμίσεων που αφορούν τις προστατευόμενες περιοχές στην γεωγραφική περιοχή του Δήμου, σε συνεργασία και με άλλες αρμόδιες υπηρεσίες.</a:t>
            </a:r>
            <a:endParaRPr lang="el-GR" sz="1800" dirty="0" smtClean="0">
              <a:latin typeface="Comic Sans MS" panose="030F0702030302020204" pitchFamily="66" charset="0"/>
            </a:endParaRPr>
          </a:p>
          <a:p>
            <a:pPr algn="just">
              <a:buFont typeface="Wingdings" pitchFamily="2" charset="2"/>
              <a:buChar char="Ø"/>
            </a:pPr>
            <a:r>
              <a:rPr lang="el-GR" sz="1800" dirty="0">
                <a:latin typeface="Comic Sans MS" panose="030F0702030302020204" pitchFamily="66" charset="0"/>
              </a:rPr>
              <a:t>Μεριμνά για τον σχεδιασμό, την μελέτη και την υλοποίηση έργων, παρεμβάσεων, δράσεων και συνεργασιών που αφορούν για την ανάπτυξη και αξιοποίηση του Παναχαϊκού Όρους.</a:t>
            </a:r>
          </a:p>
          <a:p>
            <a:pPr algn="just">
              <a:buFont typeface="Wingdings" pitchFamily="2" charset="2"/>
              <a:buChar char="Ø"/>
            </a:pPr>
            <a:r>
              <a:rPr lang="el-GR" sz="1800" dirty="0" smtClean="0">
                <a:latin typeface="Comic Sans MS" panose="030F0702030302020204" pitchFamily="66" charset="0"/>
              </a:rPr>
              <a:t>Έχει την ευθύνη για τον σχεδιασμό και  υλοποίηση των Δράσεων  </a:t>
            </a:r>
            <a:r>
              <a:rPr lang="el-GR" sz="1800" dirty="0">
                <a:latin typeface="Comic Sans MS" panose="030F0702030302020204" pitchFamily="66" charset="0"/>
              </a:rPr>
              <a:t>Περιβαλλοντικής Εκπαίδευσης κ’ </a:t>
            </a:r>
            <a:r>
              <a:rPr lang="el-GR" sz="1800" dirty="0" smtClean="0">
                <a:latin typeface="Comic Sans MS" panose="030F0702030302020204" pitchFamily="66" charset="0"/>
              </a:rPr>
              <a:t>ευαισθητοποίησης, ειδικότερα τον συντονισμό, </a:t>
            </a:r>
            <a:r>
              <a:rPr lang="el-GR" sz="1800" dirty="0">
                <a:latin typeface="Comic Sans MS" panose="030F0702030302020204" pitchFamily="66" charset="0"/>
              </a:rPr>
              <a:t>λειτουργία και υποστήριξη των δομών Περιβαλλοντικής </a:t>
            </a:r>
            <a:r>
              <a:rPr lang="el-GR" sz="1800" dirty="0" smtClean="0">
                <a:latin typeface="Comic Sans MS" panose="030F0702030302020204" pitchFamily="66" charset="0"/>
              </a:rPr>
              <a:t>Πληροφόρησης.</a:t>
            </a:r>
          </a:p>
          <a:p>
            <a:pPr algn="just">
              <a:buFont typeface="Wingdings" pitchFamily="2" charset="2"/>
              <a:buChar char="Ø"/>
            </a:pPr>
            <a:r>
              <a:rPr lang="el-GR" sz="1800" dirty="0" smtClean="0">
                <a:latin typeface="Comic Sans MS" panose="030F0702030302020204" pitchFamily="66" charset="0"/>
              </a:rPr>
              <a:t>Μεριμνά </a:t>
            </a:r>
            <a:r>
              <a:rPr lang="el-GR" sz="1800" dirty="0">
                <a:latin typeface="Comic Sans MS" panose="030F0702030302020204" pitchFamily="66" charset="0"/>
              </a:rPr>
              <a:t>για την εφαρμογή των μέτρων μείωσης της ενεργειακής κατανάλωσης των κτιρίων του Δήμου καθώς και των δικτύων ηλεκτροφωτισμού των δημοσίων κοινοχρήστων χώρων που θεσπίζονται από την Πολιτεία.</a:t>
            </a:r>
          </a:p>
          <a:p>
            <a:pPr algn="just">
              <a:buFont typeface="Wingdings" pitchFamily="2" charset="2"/>
              <a:buChar char="Ø"/>
            </a:pPr>
            <a:endParaRPr lang="el-GR" sz="1800" dirty="0" smtClean="0">
              <a:latin typeface="Comic Sans MS" panose="030F0702030302020204" pitchFamily="66" charset="0"/>
            </a:endParaRPr>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extLst>
      <p:ext uri="{BB962C8B-B14F-4D97-AF65-F5344CB8AC3E}">
        <p14:creationId xmlns:p14="http://schemas.microsoft.com/office/powerpoint/2010/main" xmlns="" val="14719604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1</a:t>
            </a:r>
            <a:endParaRPr lang="el-GR" sz="2800" b="1" dirty="0"/>
          </a:p>
        </p:txBody>
      </p:sp>
      <p:sp>
        <p:nvSpPr>
          <p:cNvPr id="5" name="Ορθογώνιο 4"/>
          <p:cNvSpPr/>
          <p:nvPr/>
        </p:nvSpPr>
        <p:spPr>
          <a:xfrm>
            <a:off x="107504" y="1126123"/>
            <a:ext cx="4248472" cy="338554"/>
          </a:xfrm>
          <a:prstGeom prst="rect">
            <a:avLst/>
          </a:prstGeom>
        </p:spPr>
        <p:txBody>
          <a:bodyPr wrap="square">
            <a:spAutoFit/>
          </a:bodyPr>
          <a:lstStyle/>
          <a:p>
            <a:pPr algn="ctr"/>
            <a:r>
              <a:rPr lang="el-GR" sz="1600" b="1" u="sng" dirty="0" smtClean="0">
                <a:latin typeface="Comic Sans MS" panose="030F0702030302020204" pitchFamily="66" charset="0"/>
              </a:rPr>
              <a:t>ΔΙΑΧΕΙΡΙΣΗ ΕΥΡΩΠΑΪΚΩΝ ΕΡΓΩΝ </a:t>
            </a:r>
            <a:endParaRPr lang="el-GR" sz="1600" dirty="0">
              <a:latin typeface="Comic Sans MS" panose="030F0702030302020204" pitchFamily="66" charset="0"/>
            </a:endParaRPr>
          </a:p>
        </p:txBody>
      </p:sp>
      <p:sp>
        <p:nvSpPr>
          <p:cNvPr id="6" name="Ορθογώνιο 3"/>
          <p:cNvSpPr>
            <a:spLocks noChangeArrowheads="1"/>
          </p:cNvSpPr>
          <p:nvPr/>
        </p:nvSpPr>
        <p:spPr bwMode="auto">
          <a:xfrm>
            <a:off x="0" y="2060848"/>
            <a:ext cx="9324527" cy="5447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l-GR" altLang="el-GR" sz="2000" b="1" dirty="0" smtClean="0">
                <a:solidFill>
                  <a:srgbClr val="000000"/>
                </a:solidFill>
                <a:latin typeface="Comic Sans MS" panose="030F0702030302020204" pitchFamily="66" charset="0"/>
              </a:rPr>
              <a:t>Σήμερα το Τμήμα Περιβάλλοντος &amp; Ενέργειας, υλοποιεί τα παρακάτω έργα</a:t>
            </a:r>
            <a:r>
              <a:rPr lang="en-US" altLang="el-GR" sz="2000" b="1" dirty="0" smtClean="0">
                <a:solidFill>
                  <a:srgbClr val="000000"/>
                </a:solidFill>
                <a:latin typeface="Comic Sans MS" panose="030F0702030302020204" pitchFamily="66" charset="0"/>
              </a:rPr>
              <a:t>:</a:t>
            </a:r>
            <a:endParaRPr lang="el-GR" altLang="el-GR" sz="2000" b="1" dirty="0" smtClean="0">
              <a:solidFill>
                <a:srgbClr val="000000"/>
              </a:solidFill>
              <a:latin typeface="Comic Sans MS" panose="030F0702030302020204" pitchFamily="66" charset="0"/>
            </a:endParaRPr>
          </a:p>
          <a:p>
            <a:pPr>
              <a:lnSpc>
                <a:spcPct val="150000"/>
              </a:lnSpc>
            </a:pPr>
            <a:endParaRPr lang="en-US" altLang="el-GR" sz="2000" b="1" dirty="0" smtClean="0">
              <a:solidFill>
                <a:srgbClr val="000000"/>
              </a:solidFill>
              <a:latin typeface="Comic Sans MS" panose="030F0702030302020204" pitchFamily="66" charset="0"/>
            </a:endParaRPr>
          </a:p>
          <a:p>
            <a:pPr marL="285750" indent="-285750">
              <a:lnSpc>
                <a:spcPct val="150000"/>
              </a:lnSpc>
              <a:buFont typeface="Wingdings" panose="05000000000000000000" pitchFamily="2" charset="2"/>
              <a:buChar char="Ø"/>
            </a:pPr>
            <a:r>
              <a:rPr lang="el-GR" sz="1600" b="1" dirty="0" smtClean="0">
                <a:latin typeface="Comic Sans MS" panose="030F0702030302020204" pitchFamily="66" charset="0"/>
              </a:rPr>
              <a:t>«</a:t>
            </a:r>
            <a:r>
              <a:rPr lang="en-US" sz="1600" b="1" dirty="0">
                <a:latin typeface="Comic Sans MS" panose="030F0702030302020204" pitchFamily="66" charset="0"/>
              </a:rPr>
              <a:t>RE</a:t>
            </a:r>
            <a:r>
              <a:rPr lang="el-GR" sz="1600" b="1" dirty="0">
                <a:latin typeface="Comic Sans MS" panose="030F0702030302020204" pitchFamily="66" charset="0"/>
              </a:rPr>
              <a:t>-</a:t>
            </a:r>
            <a:r>
              <a:rPr lang="en-US" sz="1600" b="1" dirty="0">
                <a:latin typeface="Comic Sans MS" panose="030F0702030302020204" pitchFamily="66" charset="0"/>
              </a:rPr>
              <a:t>water</a:t>
            </a:r>
            <a:r>
              <a:rPr lang="el-GR" sz="1600" b="1" dirty="0">
                <a:latin typeface="Comic Sans MS" panose="030F0702030302020204" pitchFamily="66" charset="0"/>
              </a:rPr>
              <a:t> -</a:t>
            </a:r>
            <a:r>
              <a:rPr lang="en-US" sz="1600" b="1" dirty="0">
                <a:latin typeface="Comic Sans MS" panose="030F0702030302020204" pitchFamily="66" charset="0"/>
              </a:rPr>
              <a:t>Eco technologies for the waste water management</a:t>
            </a:r>
            <a:r>
              <a:rPr lang="el-GR" sz="1600" b="1" dirty="0" smtClean="0">
                <a:latin typeface="Comic Sans MS" panose="030F0702030302020204" pitchFamily="66" charset="0"/>
              </a:rPr>
              <a:t>», </a:t>
            </a:r>
            <a:r>
              <a:rPr lang="el-GR" sz="1600" dirty="0" smtClean="0">
                <a:latin typeface="Comic Sans MS" panose="030F0702030302020204" pitchFamily="66" charset="0"/>
              </a:rPr>
              <a:t>Ε.Π</a:t>
            </a:r>
            <a:r>
              <a:rPr lang="el-GR" sz="1600" dirty="0">
                <a:latin typeface="Comic Sans MS" panose="030F0702030302020204" pitchFamily="66" charset="0"/>
              </a:rPr>
              <a:t>. Ευρωπαϊκής Εδαφικής Συνεργασίας «Ελλάδα-Ιταλία 2014-2020</a:t>
            </a:r>
            <a:r>
              <a:rPr lang="el-GR" sz="1600" dirty="0" smtClean="0">
                <a:latin typeface="Comic Sans MS" panose="030F0702030302020204" pitchFamily="66" charset="0"/>
              </a:rPr>
              <a:t>»</a:t>
            </a:r>
            <a:r>
              <a:rPr lang="en-US" sz="1600" dirty="0" smtClean="0">
                <a:latin typeface="Comic Sans MS" panose="030F0702030302020204" pitchFamily="66" charset="0"/>
              </a:rPr>
              <a:t>, </a:t>
            </a:r>
            <a:r>
              <a:rPr lang="el-GR" sz="1600" dirty="0" smtClean="0">
                <a:latin typeface="Comic Sans MS" panose="030F0702030302020204" pitchFamily="66" charset="0"/>
              </a:rPr>
              <a:t>με θεματικό αντικείμενο την επεξεργασία των όμβριων λυμάτων.</a:t>
            </a:r>
          </a:p>
          <a:p>
            <a:pPr marL="285750" indent="-285750">
              <a:lnSpc>
                <a:spcPct val="150000"/>
              </a:lnSpc>
              <a:buFont typeface="Wingdings" panose="05000000000000000000" pitchFamily="2" charset="2"/>
              <a:buChar char="Ø"/>
            </a:pPr>
            <a:r>
              <a:rPr lang="en-US" sz="1600" b="1" dirty="0">
                <a:latin typeface="Comic Sans MS" panose="030F0702030302020204" pitchFamily="66" charset="0"/>
              </a:rPr>
              <a:t>ANCHOR LIFE</a:t>
            </a:r>
            <a:r>
              <a:rPr lang="el-GR" sz="1600" dirty="0" smtClean="0">
                <a:latin typeface="Comic Sans MS" panose="030F0702030302020204" pitchFamily="66" charset="0"/>
              </a:rPr>
              <a:t> </a:t>
            </a:r>
            <a:r>
              <a:rPr lang="el-GR" sz="1600" b="1" dirty="0">
                <a:latin typeface="Comic Sans MS" panose="030F0702030302020204" pitchFamily="66" charset="0"/>
              </a:rPr>
              <a:t>“</a:t>
            </a:r>
            <a:r>
              <a:rPr lang="en-US" sz="1600" b="1" dirty="0">
                <a:latin typeface="Comic Sans MS" panose="030F0702030302020204" pitchFamily="66" charset="0"/>
              </a:rPr>
              <a:t>Advanced Noise Control strategies in </a:t>
            </a:r>
            <a:r>
              <a:rPr lang="en-US" sz="1600" b="1" dirty="0" err="1">
                <a:latin typeface="Comic Sans MS" panose="030F0702030302020204" pitchFamily="66" charset="0"/>
              </a:rPr>
              <a:t>HarbOuR</a:t>
            </a:r>
            <a:r>
              <a:rPr lang="el-GR" sz="1600" b="1" dirty="0">
                <a:latin typeface="Comic Sans MS" panose="030F0702030302020204" pitchFamily="66" charset="0"/>
              </a:rPr>
              <a:t>” </a:t>
            </a:r>
            <a:r>
              <a:rPr lang="el-GR" sz="1600" dirty="0" smtClean="0">
                <a:latin typeface="Comic Sans MS" panose="030F0702030302020204" pitchFamily="66" charset="0"/>
              </a:rPr>
              <a:t>/ πρόγραμμα </a:t>
            </a:r>
            <a:r>
              <a:rPr lang="en-US" sz="1600" dirty="0">
                <a:latin typeface="Comic Sans MS" panose="030F0702030302020204" pitchFamily="66" charset="0"/>
              </a:rPr>
              <a:t>LIFE </a:t>
            </a:r>
            <a:r>
              <a:rPr lang="el-GR" sz="1600" dirty="0" smtClean="0">
                <a:latin typeface="Comic Sans MS" panose="030F0702030302020204" pitchFamily="66" charset="0"/>
              </a:rPr>
              <a:t>2014-2020, με θεματικό αντικείμενο την εκτίμηση των επιπτώσεων της ηχητικής  ρύπανσης, από τη λειτουργία της λιμενικής ζώνης.</a:t>
            </a:r>
          </a:p>
          <a:p>
            <a:pPr marL="285750" indent="-285750">
              <a:lnSpc>
                <a:spcPct val="150000"/>
              </a:lnSpc>
              <a:buFont typeface="Wingdings" panose="05000000000000000000" pitchFamily="2" charset="2"/>
              <a:buChar char="Ø"/>
            </a:pPr>
            <a:r>
              <a:rPr lang="en-US" sz="1600" b="1" dirty="0">
                <a:latin typeface="Comic Sans MS" panose="030F0702030302020204" pitchFamily="66" charset="0"/>
              </a:rPr>
              <a:t>Life SEC  Adapt  -  Upgrading Sustainable Energy Communities in Mayor Adapt  initiative by planning Climate Change </a:t>
            </a:r>
            <a:r>
              <a:rPr lang="en-US" sz="1600" b="1" dirty="0" smtClean="0">
                <a:latin typeface="Comic Sans MS" panose="030F0702030302020204" pitchFamily="66" charset="0"/>
              </a:rPr>
              <a:t>Adaptation</a:t>
            </a:r>
            <a:r>
              <a:rPr lang="el-GR" sz="1600" b="1" dirty="0" smtClean="0">
                <a:latin typeface="Comic Sans MS" panose="030F0702030302020204" pitchFamily="66" charset="0"/>
              </a:rPr>
              <a:t>, </a:t>
            </a:r>
            <a:r>
              <a:rPr lang="el-GR" sz="1600" dirty="0">
                <a:latin typeface="Comic Sans MS" panose="030F0702030302020204" pitchFamily="66" charset="0"/>
              </a:rPr>
              <a:t>πρόγραμμα </a:t>
            </a:r>
            <a:r>
              <a:rPr lang="en-US" sz="1600" dirty="0">
                <a:latin typeface="Comic Sans MS" panose="030F0702030302020204" pitchFamily="66" charset="0"/>
              </a:rPr>
              <a:t>LIFE </a:t>
            </a:r>
            <a:r>
              <a:rPr lang="el-GR" sz="1600" dirty="0">
                <a:latin typeface="Comic Sans MS" panose="030F0702030302020204" pitchFamily="66" charset="0"/>
              </a:rPr>
              <a:t>2014-2020, με θεματικό </a:t>
            </a:r>
            <a:r>
              <a:rPr lang="el-GR" sz="1600" dirty="0" smtClean="0">
                <a:latin typeface="Comic Sans MS" panose="030F0702030302020204" pitchFamily="66" charset="0"/>
              </a:rPr>
              <a:t>αντικείμενο τη προσαρμογή στη Κλιματική Αλλαγή και το Σύμφωνο των Δημάρχων.</a:t>
            </a:r>
            <a:endParaRPr lang="el-GR" sz="1600" dirty="0">
              <a:latin typeface="Comic Sans MS" panose="030F0702030302020204" pitchFamily="66" charset="0"/>
            </a:endParaRPr>
          </a:p>
          <a:p>
            <a:pPr marL="285750" indent="-285750">
              <a:lnSpc>
                <a:spcPct val="150000"/>
              </a:lnSpc>
              <a:buFont typeface="Wingdings" panose="05000000000000000000" pitchFamily="2" charset="2"/>
              <a:buChar char="Ø"/>
            </a:pPr>
            <a:endParaRPr lang="el-GR" sz="1600" dirty="0" smtClean="0">
              <a:latin typeface="Comic Sans MS" panose="030F0702030302020204" pitchFamily="66" charset="0"/>
            </a:endParaRPr>
          </a:p>
          <a:p>
            <a:pPr marL="285750" indent="-285750">
              <a:lnSpc>
                <a:spcPct val="150000"/>
              </a:lnSpc>
              <a:buFont typeface="Wingdings" panose="05000000000000000000" pitchFamily="2" charset="2"/>
              <a:buChar char="Ø"/>
            </a:pPr>
            <a:endParaRPr lang="el-GR" sz="1600" dirty="0">
              <a:latin typeface="Comic Sans MS" panose="030F0702030302020204" pitchFamily="66" charset="0"/>
            </a:endParaRPr>
          </a:p>
          <a:p>
            <a:pPr marL="285750" indent="-285750">
              <a:lnSpc>
                <a:spcPct val="150000"/>
              </a:lnSpc>
              <a:buFont typeface="Wingdings" panose="05000000000000000000" pitchFamily="2" charset="2"/>
              <a:buChar char="Ø"/>
            </a:pPr>
            <a:endParaRPr lang="el-GR" altLang="el-GR" sz="16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xmlns="" val="871235395"/>
      </p:ext>
    </p:extLst>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576064"/>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sp>
        <p:nvSpPr>
          <p:cNvPr id="3" name="Ορθογώνιο 2"/>
          <p:cNvSpPr/>
          <p:nvPr/>
        </p:nvSpPr>
        <p:spPr>
          <a:xfrm>
            <a:off x="84684" y="1110734"/>
            <a:ext cx="5112568" cy="369332"/>
          </a:xfrm>
          <a:prstGeom prst="rect">
            <a:avLst/>
          </a:prstGeom>
        </p:spPr>
        <p:txBody>
          <a:bodyPr wrap="square">
            <a:spAutoFit/>
          </a:bodyPr>
          <a:lstStyle/>
          <a:p>
            <a:pPr algn="ctr">
              <a:spcAft>
                <a:spcPts val="0"/>
              </a:spcAft>
            </a:pPr>
            <a:r>
              <a:rPr lang="el-GR" b="1" u="sng" dirty="0" smtClean="0">
                <a:solidFill>
                  <a:srgbClr val="222222"/>
                </a:solidFill>
                <a:latin typeface="Comic Sans MS" panose="030F0702030302020204" pitchFamily="66" charset="0"/>
                <a:ea typeface="Times New Roman" panose="02020603050405020304" pitchFamily="18" charset="0"/>
              </a:rPr>
              <a:t>ΥΠΟΣΤΗΡΙΞΗ ΛΕΙΤΟΥΡΓΙΑΣ ΦΟΔΣΑ</a:t>
            </a:r>
            <a:endParaRPr lang="el-GR" dirty="0">
              <a:latin typeface="Comic Sans MS" panose="030F0702030302020204" pitchFamily="66" charset="0"/>
              <a:ea typeface="Times New Roman" panose="02020603050405020304" pitchFamily="18" charset="0"/>
            </a:endParaRPr>
          </a:p>
        </p:txBody>
      </p:sp>
      <p:sp>
        <p:nvSpPr>
          <p:cNvPr id="6" name="Ορθογώνιο 5"/>
          <p:cNvSpPr/>
          <p:nvPr/>
        </p:nvSpPr>
        <p:spPr>
          <a:xfrm>
            <a:off x="107504" y="1707993"/>
            <a:ext cx="8709520" cy="1200329"/>
          </a:xfrm>
          <a:prstGeom prst="rect">
            <a:avLst/>
          </a:prstGeom>
        </p:spPr>
        <p:txBody>
          <a:bodyPr wrap="square">
            <a:spAutoFit/>
          </a:bodyPr>
          <a:lstStyle/>
          <a:p>
            <a:pPr marL="285750" indent="-285750" algn="just">
              <a:lnSpc>
                <a:spcPct val="150000"/>
              </a:lnSpc>
              <a:buFontTx/>
              <a:buChar char="-"/>
            </a:pPr>
            <a:r>
              <a:rPr lang="el-GR" sz="2400" dirty="0" smtClean="0">
                <a:latin typeface="Comic Sans MS" panose="030F0702030302020204" pitchFamily="66" charset="0"/>
              </a:rPr>
              <a:t>Επίβλεψη </a:t>
            </a:r>
            <a:r>
              <a:rPr lang="el-GR" sz="2400" dirty="0">
                <a:latin typeface="Comic Sans MS" panose="030F0702030302020204" pitchFamily="66" charset="0"/>
              </a:rPr>
              <a:t>λειτουργίας  ΧΥΤΑ </a:t>
            </a:r>
          </a:p>
          <a:p>
            <a:pPr marL="285750" indent="-285750" algn="just">
              <a:lnSpc>
                <a:spcPct val="150000"/>
              </a:lnSpc>
              <a:buFontTx/>
              <a:buChar char="-"/>
            </a:pPr>
            <a:r>
              <a:rPr lang="el-GR" sz="2400" dirty="0">
                <a:latin typeface="Comic Sans MS" panose="030F0702030302020204" pitchFamily="66" charset="0"/>
              </a:rPr>
              <a:t>Διοικητική υποστήριξη ΦΟΔΣΑ</a:t>
            </a:r>
          </a:p>
        </p:txBody>
      </p:sp>
      <p:pic>
        <p:nvPicPr>
          <p:cNvPr id="7" name="Εικόνα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5707" y="2908322"/>
            <a:ext cx="5747689" cy="4310767"/>
          </a:xfrm>
          <a:prstGeom prst="rect">
            <a:avLst/>
          </a:prstGeom>
        </p:spPr>
      </p:pic>
    </p:spTree>
    <p:extLst>
      <p:ext uri="{BB962C8B-B14F-4D97-AF65-F5344CB8AC3E}">
        <p14:creationId xmlns:p14="http://schemas.microsoft.com/office/powerpoint/2010/main" xmlns="" val="2323596157"/>
      </p:ext>
    </p:extLst>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07504" y="1874497"/>
            <a:ext cx="8686800" cy="648072"/>
          </a:xfrm>
        </p:spPr>
        <p:txBody>
          <a:bodyPr/>
          <a:lstStyle/>
          <a:p>
            <a:pPr>
              <a:buFont typeface="Wingdings" panose="05000000000000000000" pitchFamily="2" charset="2"/>
              <a:buChar char="Ø"/>
            </a:pPr>
            <a:r>
              <a:rPr lang="el-GR" sz="2000" b="1" dirty="0" smtClean="0">
                <a:solidFill>
                  <a:schemeClr val="tx1"/>
                </a:solidFill>
                <a:latin typeface="Comic Sans MS" panose="030F0702030302020204" pitchFamily="66" charset="0"/>
              </a:rPr>
              <a:t>Γενικός συντονισμός λειτουργίας </a:t>
            </a:r>
            <a:r>
              <a:rPr lang="el-GR" sz="2000" b="1" dirty="0">
                <a:solidFill>
                  <a:schemeClr val="tx1"/>
                </a:solidFill>
                <a:latin typeface="Comic Sans MS" panose="030F0702030302020204" pitchFamily="66" charset="0"/>
              </a:rPr>
              <a:t>ΧΥΤΑ</a:t>
            </a:r>
          </a:p>
          <a:p>
            <a:endParaRPr lang="el-GR" dirty="0">
              <a:solidFill>
                <a:schemeClr val="tx1"/>
              </a:solidFill>
            </a:endParaRPr>
          </a:p>
        </p:txBody>
      </p:sp>
      <p:pic>
        <p:nvPicPr>
          <p:cNvPr id="4" name="Εικόνα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9592" y="2420888"/>
            <a:ext cx="7272808" cy="5454606"/>
          </a:xfrm>
          <a:prstGeom prst="rect">
            <a:avLst/>
          </a:prstGeom>
        </p:spPr>
      </p:pic>
      <p:sp>
        <p:nvSpPr>
          <p:cNvPr id="5" name="Τίτλος 1"/>
          <p:cNvSpPr>
            <a:spLocks noGrp="1"/>
          </p:cNvSpPr>
          <p:nvPr>
            <p:ph type="title"/>
          </p:nvPr>
        </p:nvSpPr>
        <p:spPr>
          <a:xfrm>
            <a:off x="107504" y="116632"/>
            <a:ext cx="8884096" cy="576064"/>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sp>
        <p:nvSpPr>
          <p:cNvPr id="6" name="Ορθογώνιο 5"/>
          <p:cNvSpPr/>
          <p:nvPr/>
        </p:nvSpPr>
        <p:spPr>
          <a:xfrm>
            <a:off x="107504" y="916848"/>
            <a:ext cx="8280920" cy="738664"/>
          </a:xfrm>
          <a:prstGeom prst="rect">
            <a:avLst/>
          </a:prstGeom>
        </p:spPr>
        <p:txBody>
          <a:bodyPr wrap="square">
            <a:spAutoFit/>
          </a:bodyPr>
          <a:lstStyle/>
          <a:p>
            <a:pPr marL="285750" indent="-285750" algn="just">
              <a:lnSpc>
                <a:spcPct val="150000"/>
              </a:lnSpc>
              <a:buFontTx/>
              <a:buChar char="-"/>
            </a:pPr>
            <a:r>
              <a:rPr lang="el-GR" sz="2800" dirty="0">
                <a:latin typeface="Comic Sans MS" panose="030F0702030302020204" pitchFamily="66" charset="0"/>
              </a:rPr>
              <a:t>Επίβλεψη λειτουργίας  ΧΥΤΑ </a:t>
            </a:r>
          </a:p>
        </p:txBody>
      </p:sp>
    </p:spTree>
    <p:extLst>
      <p:ext uri="{BB962C8B-B14F-4D97-AF65-F5344CB8AC3E}">
        <p14:creationId xmlns:p14="http://schemas.microsoft.com/office/powerpoint/2010/main" xmlns="" val="619361409"/>
      </p:ext>
    </p:extLst>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sp>
        <p:nvSpPr>
          <p:cNvPr id="7" name="Ορθογώνιο 6"/>
          <p:cNvSpPr/>
          <p:nvPr/>
        </p:nvSpPr>
        <p:spPr>
          <a:xfrm>
            <a:off x="107504" y="916848"/>
            <a:ext cx="8280920" cy="738664"/>
          </a:xfrm>
          <a:prstGeom prst="rect">
            <a:avLst/>
          </a:prstGeom>
        </p:spPr>
        <p:txBody>
          <a:bodyPr wrap="square">
            <a:spAutoFit/>
          </a:bodyPr>
          <a:lstStyle/>
          <a:p>
            <a:pPr marL="285750" indent="-285750" algn="just">
              <a:lnSpc>
                <a:spcPct val="150000"/>
              </a:lnSpc>
              <a:buFontTx/>
              <a:buChar char="-"/>
            </a:pPr>
            <a:r>
              <a:rPr lang="el-GR" sz="2800" dirty="0">
                <a:latin typeface="Comic Sans MS" panose="030F0702030302020204" pitchFamily="66" charset="0"/>
              </a:rPr>
              <a:t>Επίβλεψη λειτουργίας  ΧΥΤΑ </a:t>
            </a:r>
          </a:p>
        </p:txBody>
      </p:sp>
      <p:sp>
        <p:nvSpPr>
          <p:cNvPr id="8" name="Ορθογώνιο 7"/>
          <p:cNvSpPr/>
          <p:nvPr/>
        </p:nvSpPr>
        <p:spPr>
          <a:xfrm>
            <a:off x="0" y="1655512"/>
            <a:ext cx="8892480" cy="55399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sz="2000" dirty="0">
                <a:latin typeface="Comic Sans MS" panose="030F0702030302020204" pitchFamily="66" charset="0"/>
              </a:rPr>
              <a:t>Σχεδιασμός, σύνταξη μελετών, επίβλεψη εκτέλεσης εργασιών στο ΧΥΤΑ.</a:t>
            </a:r>
          </a:p>
        </p:txBody>
      </p:sp>
      <p:pic>
        <p:nvPicPr>
          <p:cNvPr id="9" name="Εικόνα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415" y="2863463"/>
            <a:ext cx="4329561" cy="3247170"/>
          </a:xfrm>
          <a:prstGeom prst="rect">
            <a:avLst/>
          </a:prstGeom>
        </p:spPr>
      </p:pic>
      <p:pic>
        <p:nvPicPr>
          <p:cNvPr id="10" name="Εικόνα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03451" y="2861619"/>
            <a:ext cx="4332018" cy="3249014"/>
          </a:xfrm>
          <a:prstGeom prst="rect">
            <a:avLst/>
          </a:prstGeom>
        </p:spPr>
      </p:pic>
    </p:spTree>
    <p:extLst>
      <p:ext uri="{BB962C8B-B14F-4D97-AF65-F5344CB8AC3E}">
        <p14:creationId xmlns:p14="http://schemas.microsoft.com/office/powerpoint/2010/main" xmlns="" val="3136132326"/>
      </p:ext>
    </p:extLst>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p:cNvSpPr/>
          <p:nvPr/>
        </p:nvSpPr>
        <p:spPr>
          <a:xfrm>
            <a:off x="304800" y="1830463"/>
            <a:ext cx="8884096" cy="55399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sz="2000" dirty="0" smtClean="0">
                <a:latin typeface="Comic Sans MS" panose="030F0702030302020204" pitchFamily="66" charset="0"/>
              </a:rPr>
              <a:t>Σύνταξη μελέτης και επίβλεψη εργασίας ταφής απορριμμάτων.</a:t>
            </a:r>
          </a:p>
        </p:txBody>
      </p:sp>
      <p:sp>
        <p:nvSpPr>
          <p:cNvPr id="8"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sp>
        <p:nvSpPr>
          <p:cNvPr id="9" name="Ορθογώνιο 8"/>
          <p:cNvSpPr/>
          <p:nvPr/>
        </p:nvSpPr>
        <p:spPr>
          <a:xfrm>
            <a:off x="304800" y="1119480"/>
            <a:ext cx="8280920" cy="738664"/>
          </a:xfrm>
          <a:prstGeom prst="rect">
            <a:avLst/>
          </a:prstGeom>
        </p:spPr>
        <p:txBody>
          <a:bodyPr wrap="square">
            <a:spAutoFit/>
          </a:bodyPr>
          <a:lstStyle/>
          <a:p>
            <a:pPr marL="285750" indent="-285750" algn="just">
              <a:lnSpc>
                <a:spcPct val="150000"/>
              </a:lnSpc>
              <a:buFontTx/>
              <a:buChar char="-"/>
            </a:pPr>
            <a:r>
              <a:rPr lang="el-GR" sz="2800" dirty="0">
                <a:latin typeface="Comic Sans MS" panose="030F0702030302020204" pitchFamily="66" charset="0"/>
              </a:rPr>
              <a:t>Επίβλεψη λειτουργίας  ΧΥΤΑ </a:t>
            </a:r>
          </a:p>
        </p:txBody>
      </p:sp>
      <p:pic>
        <p:nvPicPr>
          <p:cNvPr id="10" name="Εικόνα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18" y="2860992"/>
            <a:ext cx="4608512" cy="3456384"/>
          </a:xfrm>
          <a:prstGeom prst="rect">
            <a:avLst/>
          </a:prstGeom>
        </p:spPr>
      </p:pic>
      <p:pic>
        <p:nvPicPr>
          <p:cNvPr id="11" name="Εικόνα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96568" y="2860992"/>
            <a:ext cx="4427232" cy="3456384"/>
          </a:xfrm>
          <a:prstGeom prst="rect">
            <a:avLst/>
          </a:prstGeom>
        </p:spPr>
      </p:pic>
    </p:spTree>
    <p:extLst>
      <p:ext uri="{BB962C8B-B14F-4D97-AF65-F5344CB8AC3E}">
        <p14:creationId xmlns:p14="http://schemas.microsoft.com/office/powerpoint/2010/main" xmlns="" val="478543057"/>
      </p:ext>
    </p:extLst>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1885481"/>
            <a:ext cx="9036496" cy="4208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sz="1600" dirty="0">
                <a:latin typeface="Comic Sans MS" panose="030F0702030302020204" pitchFamily="66" charset="0"/>
              </a:rPr>
              <a:t>Έλεγχος και εκτέλεση εργασιών διαμόρφωσης απορριμματικού ανάγλυφου στο κύτταρο ταφής.</a:t>
            </a:r>
          </a:p>
        </p:txBody>
      </p:sp>
      <p:sp>
        <p:nvSpPr>
          <p:cNvPr id="5" name="Ορθογώνιο 4"/>
          <p:cNvSpPr/>
          <p:nvPr/>
        </p:nvSpPr>
        <p:spPr>
          <a:xfrm>
            <a:off x="304800" y="1119480"/>
            <a:ext cx="8280920" cy="738664"/>
          </a:xfrm>
          <a:prstGeom prst="rect">
            <a:avLst/>
          </a:prstGeom>
        </p:spPr>
        <p:txBody>
          <a:bodyPr wrap="square">
            <a:spAutoFit/>
          </a:bodyPr>
          <a:lstStyle/>
          <a:p>
            <a:pPr marL="285750" indent="-285750" algn="just">
              <a:lnSpc>
                <a:spcPct val="150000"/>
              </a:lnSpc>
              <a:buFontTx/>
              <a:buChar char="-"/>
            </a:pPr>
            <a:r>
              <a:rPr lang="el-GR" sz="2800" dirty="0">
                <a:latin typeface="Comic Sans MS" panose="030F0702030302020204" pitchFamily="66" charset="0"/>
              </a:rPr>
              <a:t>Επίβλεψη λειτουργίας  ΧΥΤΑ </a:t>
            </a:r>
          </a:p>
        </p:txBody>
      </p:sp>
      <p:sp>
        <p:nvSpPr>
          <p:cNvPr id="6"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pic>
        <p:nvPicPr>
          <p:cNvPr id="7" name="Εικόνα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3" y="2896382"/>
            <a:ext cx="4428200" cy="3283266"/>
          </a:xfrm>
          <a:prstGeom prst="rect">
            <a:avLst/>
          </a:prstGeom>
        </p:spPr>
      </p:pic>
      <p:pic>
        <p:nvPicPr>
          <p:cNvPr id="8" name="Εικόνα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11621" y="2860992"/>
            <a:ext cx="4424875" cy="3318656"/>
          </a:xfrm>
          <a:prstGeom prst="rect">
            <a:avLst/>
          </a:prstGeom>
        </p:spPr>
      </p:pic>
    </p:spTree>
    <p:extLst>
      <p:ext uri="{BB962C8B-B14F-4D97-AF65-F5344CB8AC3E}">
        <p14:creationId xmlns:p14="http://schemas.microsoft.com/office/powerpoint/2010/main" xmlns="" val="3869473524"/>
      </p:ext>
    </p:extLst>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107504" y="116632"/>
            <a:ext cx="8884096" cy="864096"/>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sp>
        <p:nvSpPr>
          <p:cNvPr id="6" name="Ορθογώνιο 5"/>
          <p:cNvSpPr/>
          <p:nvPr/>
        </p:nvSpPr>
        <p:spPr>
          <a:xfrm>
            <a:off x="107504" y="1052736"/>
            <a:ext cx="8280920" cy="738664"/>
          </a:xfrm>
          <a:prstGeom prst="rect">
            <a:avLst/>
          </a:prstGeom>
        </p:spPr>
        <p:txBody>
          <a:bodyPr wrap="square">
            <a:spAutoFit/>
          </a:bodyPr>
          <a:lstStyle/>
          <a:p>
            <a:pPr marL="285750" indent="-285750" algn="just">
              <a:lnSpc>
                <a:spcPct val="150000"/>
              </a:lnSpc>
              <a:buFontTx/>
              <a:buChar char="-"/>
            </a:pPr>
            <a:r>
              <a:rPr lang="el-GR" sz="2800" dirty="0">
                <a:latin typeface="Comic Sans MS" panose="030F0702030302020204" pitchFamily="66" charset="0"/>
              </a:rPr>
              <a:t>Επίβλεψη λειτουργίας  ΧΥΤΑ </a:t>
            </a:r>
          </a:p>
        </p:txBody>
      </p:sp>
      <p:sp>
        <p:nvSpPr>
          <p:cNvPr id="7" name="Ορθογώνιο 6"/>
          <p:cNvSpPr/>
          <p:nvPr/>
        </p:nvSpPr>
        <p:spPr>
          <a:xfrm>
            <a:off x="133190" y="1888560"/>
            <a:ext cx="8858409" cy="46185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b="1" dirty="0">
                <a:latin typeface="Comic Sans MS" panose="030F0702030302020204" pitchFamily="66" charset="0"/>
              </a:rPr>
              <a:t>Διαχείριση στραγγισμάτων του κυττάρου ταφής στο ΧΥΤΑ</a:t>
            </a:r>
          </a:p>
        </p:txBody>
      </p:sp>
      <p:pic>
        <p:nvPicPr>
          <p:cNvPr id="8" name="Εικόνα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4" y="2924944"/>
            <a:ext cx="4320480" cy="3429000"/>
          </a:xfrm>
          <a:prstGeom prst="rect">
            <a:avLst/>
          </a:prstGeom>
        </p:spPr>
      </p:pic>
      <p:pic>
        <p:nvPicPr>
          <p:cNvPr id="9" name="Εικόνα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49552" y="2924944"/>
            <a:ext cx="4572000" cy="3429000"/>
          </a:xfrm>
          <a:prstGeom prst="rect">
            <a:avLst/>
          </a:prstGeom>
        </p:spPr>
      </p:pic>
    </p:spTree>
    <p:extLst>
      <p:ext uri="{BB962C8B-B14F-4D97-AF65-F5344CB8AC3E}">
        <p14:creationId xmlns:p14="http://schemas.microsoft.com/office/powerpoint/2010/main" xmlns="" val="1732198170"/>
      </p:ext>
    </p:extLst>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107504" y="116632"/>
            <a:ext cx="8884096" cy="864096"/>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sp>
        <p:nvSpPr>
          <p:cNvPr id="6" name="Ορθογώνιο 5"/>
          <p:cNvSpPr/>
          <p:nvPr/>
        </p:nvSpPr>
        <p:spPr>
          <a:xfrm>
            <a:off x="107504" y="978724"/>
            <a:ext cx="8280920" cy="738664"/>
          </a:xfrm>
          <a:prstGeom prst="rect">
            <a:avLst/>
          </a:prstGeom>
        </p:spPr>
        <p:txBody>
          <a:bodyPr wrap="square">
            <a:spAutoFit/>
          </a:bodyPr>
          <a:lstStyle/>
          <a:p>
            <a:pPr marL="285750" indent="-285750" algn="just">
              <a:lnSpc>
                <a:spcPct val="150000"/>
              </a:lnSpc>
              <a:buFontTx/>
              <a:buChar char="-"/>
            </a:pPr>
            <a:r>
              <a:rPr lang="el-GR" sz="2800" dirty="0">
                <a:latin typeface="Comic Sans MS" panose="030F0702030302020204" pitchFamily="66" charset="0"/>
              </a:rPr>
              <a:t>Επίβλεψη λειτουργίας  ΧΥΤΑ </a:t>
            </a:r>
          </a:p>
        </p:txBody>
      </p:sp>
      <p:sp>
        <p:nvSpPr>
          <p:cNvPr id="10" name="Ορθογώνιο 9"/>
          <p:cNvSpPr/>
          <p:nvPr/>
        </p:nvSpPr>
        <p:spPr>
          <a:xfrm>
            <a:off x="107504" y="1611891"/>
            <a:ext cx="8884096" cy="46185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b="1" dirty="0" smtClean="0">
                <a:latin typeface="Comic Sans MS" panose="030F0702030302020204" pitchFamily="66" charset="0"/>
              </a:rPr>
              <a:t>Έλεγχος τήρησης περιβαλλοντικών όρων σύμφωνα με την ΑΕΠΟ του ΧΥΤΑ.</a:t>
            </a:r>
          </a:p>
        </p:txBody>
      </p:sp>
      <p:pic>
        <p:nvPicPr>
          <p:cNvPr id="2" name="Εικόνα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59632" y="2348551"/>
            <a:ext cx="6624736" cy="4968552"/>
          </a:xfrm>
          <a:prstGeom prst="rect">
            <a:avLst/>
          </a:prstGeom>
        </p:spPr>
      </p:pic>
    </p:spTree>
    <p:extLst>
      <p:ext uri="{BB962C8B-B14F-4D97-AF65-F5344CB8AC3E}">
        <p14:creationId xmlns:p14="http://schemas.microsoft.com/office/powerpoint/2010/main" xmlns="" val="1050682780"/>
      </p:ext>
    </p:extLst>
  </p:cSld>
  <p:clrMapOvr>
    <a:masterClrMapping/>
  </p:clrMapOvr>
  <p:transition spd="slow">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sp>
        <p:nvSpPr>
          <p:cNvPr id="5" name="Ορθογώνιο 4"/>
          <p:cNvSpPr/>
          <p:nvPr/>
        </p:nvSpPr>
        <p:spPr>
          <a:xfrm>
            <a:off x="179512" y="1784714"/>
            <a:ext cx="8812088" cy="92333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dirty="0" smtClean="0">
                <a:latin typeface="Comic Sans MS" panose="030F0702030302020204" pitchFamily="66" charset="0"/>
              </a:rPr>
              <a:t>Σχεδιασμός και επίβλεψη εκτέλεσης έργων για τη διαμόρφωση του χώρου του ΧΥΤΑ, για τη λειτουργία του σύμφωνα με το Τ.Σ.Δ.Α. του Δήμου </a:t>
            </a:r>
            <a:r>
              <a:rPr lang="el-GR" dirty="0" err="1" smtClean="0">
                <a:latin typeface="Comic Sans MS" panose="030F0702030302020204" pitchFamily="66" charset="0"/>
              </a:rPr>
              <a:t>Πατρέων</a:t>
            </a:r>
            <a:r>
              <a:rPr lang="el-GR" dirty="0" smtClean="0">
                <a:latin typeface="Comic Sans MS" panose="030F0702030302020204" pitchFamily="66" charset="0"/>
              </a:rPr>
              <a:t>.</a:t>
            </a:r>
          </a:p>
        </p:txBody>
      </p:sp>
      <p:pic>
        <p:nvPicPr>
          <p:cNvPr id="4" name="Εικόνα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67508" y="2797333"/>
            <a:ext cx="5364088" cy="4023066"/>
          </a:xfrm>
          <a:prstGeom prst="rect">
            <a:avLst/>
          </a:prstGeom>
        </p:spPr>
      </p:pic>
      <p:sp>
        <p:nvSpPr>
          <p:cNvPr id="6" name="Ορθογώνιο 5"/>
          <p:cNvSpPr/>
          <p:nvPr/>
        </p:nvSpPr>
        <p:spPr>
          <a:xfrm>
            <a:off x="185145" y="1043006"/>
            <a:ext cx="8280920" cy="738664"/>
          </a:xfrm>
          <a:prstGeom prst="rect">
            <a:avLst/>
          </a:prstGeom>
        </p:spPr>
        <p:txBody>
          <a:bodyPr wrap="square">
            <a:spAutoFit/>
          </a:bodyPr>
          <a:lstStyle/>
          <a:p>
            <a:pPr marL="285750" indent="-285750" algn="just">
              <a:lnSpc>
                <a:spcPct val="150000"/>
              </a:lnSpc>
              <a:buFontTx/>
              <a:buChar char="-"/>
            </a:pPr>
            <a:r>
              <a:rPr lang="el-GR" sz="2800" dirty="0">
                <a:latin typeface="Comic Sans MS" panose="030F0702030302020204" pitchFamily="66" charset="0"/>
              </a:rPr>
              <a:t>Επίβλεψη λειτουργίας  ΧΥΤΑ </a:t>
            </a:r>
          </a:p>
        </p:txBody>
      </p:sp>
    </p:spTree>
    <p:extLst>
      <p:ext uri="{BB962C8B-B14F-4D97-AF65-F5344CB8AC3E}">
        <p14:creationId xmlns:p14="http://schemas.microsoft.com/office/powerpoint/2010/main" xmlns="" val="2294932926"/>
      </p:ext>
    </p:extLst>
  </p:cSld>
  <p:clrMapOvr>
    <a:masterClrMapping/>
  </p:clrMapOvr>
  <p:transition spd="slow">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97779" y="1791134"/>
            <a:ext cx="8812088" cy="46185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b="1" dirty="0" smtClean="0">
                <a:latin typeface="Comic Sans MS" panose="030F0702030302020204" pitchFamily="66" charset="0"/>
              </a:rPr>
              <a:t>Επίβλεψη λειτουργίας ΚΔΑΥ </a:t>
            </a:r>
          </a:p>
        </p:txBody>
      </p:sp>
      <p:sp>
        <p:nvSpPr>
          <p:cNvPr id="5" name="Ορθογώνιο 4"/>
          <p:cNvSpPr/>
          <p:nvPr/>
        </p:nvSpPr>
        <p:spPr>
          <a:xfrm>
            <a:off x="409092" y="1189903"/>
            <a:ext cx="8280920" cy="738664"/>
          </a:xfrm>
          <a:prstGeom prst="rect">
            <a:avLst/>
          </a:prstGeom>
        </p:spPr>
        <p:txBody>
          <a:bodyPr wrap="square">
            <a:spAutoFit/>
          </a:bodyPr>
          <a:lstStyle/>
          <a:p>
            <a:pPr marL="285750" indent="-285750" algn="just">
              <a:lnSpc>
                <a:spcPct val="150000"/>
              </a:lnSpc>
              <a:buFontTx/>
              <a:buChar char="-"/>
            </a:pPr>
            <a:r>
              <a:rPr lang="el-GR" sz="2800" dirty="0">
                <a:latin typeface="Comic Sans MS" panose="030F0702030302020204" pitchFamily="66" charset="0"/>
              </a:rPr>
              <a:t>Επίβλεψη λειτουργίας  ΧΥΤΑ </a:t>
            </a:r>
          </a:p>
        </p:txBody>
      </p:sp>
      <p:sp>
        <p:nvSpPr>
          <p:cNvPr id="6"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pic>
        <p:nvPicPr>
          <p:cNvPr id="7" name="Εικόνα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2381635"/>
            <a:ext cx="7115236" cy="5336427"/>
          </a:xfrm>
          <a:prstGeom prst="rect">
            <a:avLst/>
          </a:prstGeom>
        </p:spPr>
      </p:pic>
    </p:spTree>
    <p:extLst>
      <p:ext uri="{BB962C8B-B14F-4D97-AF65-F5344CB8AC3E}">
        <p14:creationId xmlns:p14="http://schemas.microsoft.com/office/powerpoint/2010/main" xmlns="" val="1214720093"/>
      </p:ext>
    </p:extLst>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57200"/>
            <a:ext cx="9252520"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l-GR" sz="3000" dirty="0" smtClean="0">
                <a:effectLst/>
                <a:latin typeface="Comic Sans MS" panose="030F0702030302020204" pitchFamily="66" charset="0"/>
              </a:rPr>
              <a:t> </a:t>
            </a:r>
            <a:r>
              <a:rPr lang="en-US" sz="3000" dirty="0" smtClean="0">
                <a:effectLst/>
                <a:latin typeface="Comic Sans MS" panose="030F0702030302020204" pitchFamily="66" charset="0"/>
              </a:rPr>
              <a:t>01</a:t>
            </a:r>
            <a:r>
              <a:rPr lang="el-GR" sz="3000" dirty="0" smtClean="0">
                <a:effectLst/>
                <a:latin typeface="Comic Sans MS" panose="030F0702030302020204" pitchFamily="66" charset="0"/>
              </a:rPr>
              <a:t>                                 </a:t>
            </a:r>
            <a:r>
              <a:rPr lang="el-GR" sz="3000" dirty="0">
                <a:effectLst/>
              </a:rPr>
              <a:t/>
            </a:r>
            <a:br>
              <a:rPr lang="el-GR" sz="3000" dirty="0">
                <a:effectLst/>
              </a:rPr>
            </a:br>
            <a:endParaRPr lang="el-GR" sz="3000" dirty="0"/>
          </a:p>
        </p:txBody>
      </p:sp>
      <p:sp>
        <p:nvSpPr>
          <p:cNvPr id="3" name="Θέση περιεχομένου 2"/>
          <p:cNvSpPr>
            <a:spLocks noGrp="1"/>
          </p:cNvSpPr>
          <p:nvPr>
            <p:ph idx="1"/>
          </p:nvPr>
        </p:nvSpPr>
        <p:spPr>
          <a:xfrm>
            <a:off x="0" y="1700808"/>
            <a:ext cx="3095326" cy="3456384"/>
          </a:xfrm>
        </p:spPr>
        <p:txBody>
          <a:bodyPr>
            <a:noAutofit/>
          </a:bodyPr>
          <a:lstStyle/>
          <a:p>
            <a:pPr marL="0" indent="0" algn="just">
              <a:buNone/>
            </a:pPr>
            <a:endParaRPr lang="en-US" sz="2000" dirty="0" smtClean="0">
              <a:latin typeface="Comic Sans MS" panose="030F0702030302020204" pitchFamily="66" charset="0"/>
            </a:endParaRPr>
          </a:p>
          <a:p>
            <a:pPr marL="0" indent="0" algn="just">
              <a:buNone/>
            </a:pPr>
            <a:r>
              <a:rPr lang="en-US" sz="2000" dirty="0" smtClean="0">
                <a:latin typeface="Comic Sans MS" panose="030F0702030302020204" pitchFamily="66" charset="0"/>
              </a:rPr>
              <a:t>M</a:t>
            </a:r>
            <a:r>
              <a:rPr lang="el-GR" sz="2000" dirty="0" smtClean="0">
                <a:latin typeface="Comic Sans MS" panose="030F0702030302020204" pitchFamily="66" charset="0"/>
              </a:rPr>
              <a:t>ε </a:t>
            </a:r>
            <a:r>
              <a:rPr lang="el-GR" sz="2000" dirty="0">
                <a:latin typeface="Comic Sans MS" panose="030F0702030302020204" pitchFamily="66" charset="0"/>
              </a:rPr>
              <a:t>ίδια </a:t>
            </a:r>
            <a:r>
              <a:rPr lang="el-GR" sz="2000" dirty="0" smtClean="0">
                <a:latin typeface="Comic Sans MS" panose="030F0702030302020204" pitchFamily="66" charset="0"/>
              </a:rPr>
              <a:t>μέσα</a:t>
            </a:r>
            <a:r>
              <a:rPr lang="en-US" sz="2000" dirty="0" smtClean="0">
                <a:latin typeface="Comic Sans MS" panose="030F0702030302020204" pitchFamily="66" charset="0"/>
              </a:rPr>
              <a:t>, </a:t>
            </a:r>
            <a:r>
              <a:rPr lang="el-GR" sz="2000" dirty="0" smtClean="0">
                <a:latin typeface="Comic Sans MS" panose="030F0702030302020204" pitchFamily="66" charset="0"/>
              </a:rPr>
              <a:t>είτε </a:t>
            </a:r>
            <a:r>
              <a:rPr lang="el-GR" sz="2000" dirty="0">
                <a:latin typeface="Comic Sans MS" panose="030F0702030302020204" pitchFamily="66" charset="0"/>
              </a:rPr>
              <a:t>με μισθωμένα μηχανήματα ιδιωτών, κατά την  τελευταία εξαετία</a:t>
            </a:r>
            <a:r>
              <a:rPr lang="el-GR" sz="2000" dirty="0" smtClean="0">
                <a:latin typeface="Comic Sans MS" panose="030F0702030302020204" pitchFamily="66" charset="0"/>
              </a:rPr>
              <a:t>, </a:t>
            </a:r>
            <a:r>
              <a:rPr lang="el-GR" sz="2000" dirty="0">
                <a:latin typeface="Comic Sans MS" panose="030F0702030302020204" pitchFamily="66" charset="0"/>
              </a:rPr>
              <a:t>έχει προβεί σε </a:t>
            </a:r>
            <a:r>
              <a:rPr lang="el-GR" sz="2000" dirty="0" smtClean="0">
                <a:latin typeface="Comic Sans MS" panose="030F0702030302020204" pitchFamily="66" charset="0"/>
              </a:rPr>
              <a:t>τμηματικούς</a:t>
            </a:r>
            <a:r>
              <a:rPr lang="en-US" sz="2000" dirty="0">
                <a:latin typeface="Comic Sans MS" panose="030F0702030302020204" pitchFamily="66" charset="0"/>
              </a:rPr>
              <a:t> </a:t>
            </a:r>
            <a:r>
              <a:rPr lang="el-GR" sz="2000" dirty="0" smtClean="0">
                <a:latin typeface="Comic Sans MS" panose="030F0702030302020204" pitchFamily="66" charset="0"/>
              </a:rPr>
              <a:t>ή σημειακούς  </a:t>
            </a:r>
            <a:r>
              <a:rPr lang="el-GR" sz="2000" dirty="0">
                <a:latin typeface="Comic Sans MS" panose="030F0702030302020204" pitchFamily="66" charset="0"/>
              </a:rPr>
              <a:t>κ</a:t>
            </a:r>
            <a:r>
              <a:rPr lang="el-GR" sz="2000" dirty="0" smtClean="0">
                <a:latin typeface="Comic Sans MS" panose="030F0702030302020204" pitchFamily="66" charset="0"/>
              </a:rPr>
              <a:t>αθαρισμούς </a:t>
            </a:r>
            <a:r>
              <a:rPr lang="el-GR" sz="2000" dirty="0">
                <a:latin typeface="Comic Sans MS" panose="030F0702030302020204" pitchFamily="66" charset="0"/>
              </a:rPr>
              <a:t>των ρεμάτων στην περιοχή του Δήμου </a:t>
            </a:r>
            <a:r>
              <a:rPr lang="el-GR" sz="2000" dirty="0" smtClean="0">
                <a:latin typeface="Comic Sans MS" panose="030F0702030302020204" pitchFamily="66" charset="0"/>
              </a:rPr>
              <a:t>μας. </a:t>
            </a:r>
            <a:endParaRPr lang="en-US" sz="2000" dirty="0">
              <a:latin typeface="Comic Sans MS" panose="030F0702030302020204" pitchFamily="66" charset="0"/>
            </a:endParaRPr>
          </a:p>
        </p:txBody>
      </p:sp>
      <p:pic>
        <p:nvPicPr>
          <p:cNvPr id="4" name="Εικόνα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95326" y="1484785"/>
            <a:ext cx="6048673" cy="4536504"/>
          </a:xfrm>
          <a:prstGeom prst="rect">
            <a:avLst/>
          </a:prstGeom>
        </p:spPr>
      </p:pic>
      <p:sp>
        <p:nvSpPr>
          <p:cNvPr id="5" name="Ορθογώνιο 4"/>
          <p:cNvSpPr/>
          <p:nvPr/>
        </p:nvSpPr>
        <p:spPr>
          <a:xfrm>
            <a:off x="78410" y="1054477"/>
            <a:ext cx="4572000" cy="307777"/>
          </a:xfrm>
          <a:prstGeom prst="rect">
            <a:avLst/>
          </a:prstGeom>
        </p:spPr>
        <p:txBody>
          <a:bodyPr>
            <a:spAutoFit/>
          </a:bodyPr>
          <a:lstStyle/>
          <a:p>
            <a:r>
              <a:rPr lang="el-GR" sz="1400" b="1" u="sng" dirty="0">
                <a:latin typeface="Comic Sans MS" panose="030F0702030302020204" pitchFamily="66" charset="0"/>
              </a:rPr>
              <a:t>ΚΑΘΑΡΙΣΜΟΣ ΡΕΜΑΤΩΝ ΔΗΜΟΥ ΠΑΤΡΕΩΝ</a:t>
            </a:r>
          </a:p>
        </p:txBody>
      </p:sp>
    </p:spTree>
    <p:extLst>
      <p:ext uri="{BB962C8B-B14F-4D97-AF65-F5344CB8AC3E}">
        <p14:creationId xmlns:p14="http://schemas.microsoft.com/office/powerpoint/2010/main" xmlns="" val="1163142932"/>
      </p:ext>
    </p:extLst>
  </p:cSld>
  <p:clrMapOvr>
    <a:masterClrMapping/>
  </p:clrMapOvr>
  <p:transition spd="slow">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11</a:t>
            </a:r>
            <a:endParaRPr lang="el-GR" sz="2800" b="1" dirty="0"/>
          </a:p>
        </p:txBody>
      </p:sp>
      <p:sp>
        <p:nvSpPr>
          <p:cNvPr id="3" name="Ορθογώνιο 2"/>
          <p:cNvSpPr/>
          <p:nvPr/>
        </p:nvSpPr>
        <p:spPr>
          <a:xfrm>
            <a:off x="107504" y="1095851"/>
            <a:ext cx="8884096" cy="646331"/>
          </a:xfrm>
          <a:prstGeom prst="rect">
            <a:avLst/>
          </a:prstGeom>
        </p:spPr>
        <p:txBody>
          <a:bodyPr wrap="square">
            <a:spAutoFit/>
          </a:bodyPr>
          <a:lstStyle/>
          <a:p>
            <a:pPr marL="285750" indent="-285750" algn="just">
              <a:lnSpc>
                <a:spcPct val="150000"/>
              </a:lnSpc>
              <a:buFontTx/>
              <a:buChar char="-"/>
            </a:pPr>
            <a:r>
              <a:rPr lang="el-GR" sz="2400" b="1" dirty="0">
                <a:latin typeface="Comic Sans MS" panose="030F0702030302020204" pitchFamily="66" charset="0"/>
              </a:rPr>
              <a:t>Διοικητική υποστήριξη ΦΟΔΣΑ</a:t>
            </a:r>
          </a:p>
        </p:txBody>
      </p:sp>
      <p:sp>
        <p:nvSpPr>
          <p:cNvPr id="7" name="Ορθογώνιο 6"/>
          <p:cNvSpPr/>
          <p:nvPr/>
        </p:nvSpPr>
        <p:spPr>
          <a:xfrm>
            <a:off x="331912" y="1803231"/>
            <a:ext cx="8812088" cy="92333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l-GR" b="1" dirty="0" smtClean="0">
                <a:latin typeface="Comic Sans MS" panose="030F0702030302020204" pitchFamily="66" charset="0"/>
              </a:rPr>
              <a:t>Έλεγχος και καταχώρηση ζυγολογίων απορριμμάτων </a:t>
            </a:r>
          </a:p>
          <a:p>
            <a:pPr marL="285750" indent="-285750" algn="just">
              <a:lnSpc>
                <a:spcPct val="150000"/>
              </a:lnSpc>
              <a:buFont typeface="Wingdings" panose="05000000000000000000" pitchFamily="2" charset="2"/>
              <a:buChar char="Ø"/>
            </a:pPr>
            <a:r>
              <a:rPr lang="el-GR" b="1" dirty="0" smtClean="0">
                <a:latin typeface="Comic Sans MS" panose="030F0702030302020204" pitchFamily="66" charset="0"/>
              </a:rPr>
              <a:t>Είσπραξη τελών ταφής απορριμμάτων </a:t>
            </a:r>
          </a:p>
        </p:txBody>
      </p:sp>
      <p:pic>
        <p:nvPicPr>
          <p:cNvPr id="8" name="Εικόνα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03648" y="2712854"/>
            <a:ext cx="6408712" cy="4806534"/>
          </a:xfrm>
          <a:prstGeom prst="rect">
            <a:avLst/>
          </a:prstGeom>
        </p:spPr>
      </p:pic>
    </p:spTree>
    <p:extLst>
      <p:ext uri="{BB962C8B-B14F-4D97-AF65-F5344CB8AC3E}">
        <p14:creationId xmlns:p14="http://schemas.microsoft.com/office/powerpoint/2010/main" xmlns="" val="2354316653"/>
      </p:ext>
    </p:extLst>
  </p:cSld>
  <p:clrMapOvr>
    <a:masterClrMapping/>
  </p:clrMapOvr>
  <p:transition spd="slow">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884096" cy="1178768"/>
          </a:xfrm>
        </p:spPr>
        <p:txBody>
          <a:bodyPr>
            <a:normAutofit/>
          </a:bodyPr>
          <a:lstStyle/>
          <a:p>
            <a:r>
              <a:rPr lang="el-GR" sz="2800" b="1" dirty="0">
                <a:effectLst/>
                <a:latin typeface="Comic Sans MS" panose="030F0702030302020204" pitchFamily="66" charset="0"/>
              </a:rPr>
              <a:t>ΤΜΗΜΑ ΠΕΡΙΒΑΛΛΟΝΤΟΣ ΚΑΙ ΕΝΕΡΓΕΙΑΣ  </a:t>
            </a:r>
            <a:r>
              <a:rPr lang="el-GR" sz="2800" b="1" dirty="0" smtClean="0">
                <a:effectLst/>
                <a:latin typeface="Comic Sans MS" panose="030F0702030302020204" pitchFamily="66" charset="0"/>
              </a:rPr>
              <a:t>1</a:t>
            </a:r>
            <a:r>
              <a:rPr lang="en-US" sz="2800" b="1" dirty="0" smtClean="0">
                <a:effectLst/>
                <a:latin typeface="Comic Sans MS" panose="030F0702030302020204" pitchFamily="66" charset="0"/>
              </a:rPr>
              <a:t>2</a:t>
            </a:r>
            <a:endParaRPr lang="el-GR" sz="2800" b="1" dirty="0"/>
          </a:p>
        </p:txBody>
      </p:sp>
      <p:sp>
        <p:nvSpPr>
          <p:cNvPr id="3" name="Ορθογώνιο 2"/>
          <p:cNvSpPr/>
          <p:nvPr/>
        </p:nvSpPr>
        <p:spPr>
          <a:xfrm>
            <a:off x="107504" y="1295400"/>
            <a:ext cx="8036396" cy="4031873"/>
          </a:xfrm>
          <a:prstGeom prst="rect">
            <a:avLst/>
          </a:prstGeom>
        </p:spPr>
        <p:txBody>
          <a:bodyPr wrap="square">
            <a:spAutoFit/>
          </a:bodyPr>
          <a:lstStyle/>
          <a:p>
            <a:pPr algn="ctr"/>
            <a:endParaRPr lang="el-GR" sz="1600" b="1" u="sng" dirty="0" smtClean="0">
              <a:latin typeface="Comic Sans MS" panose="030F0702030302020204" pitchFamily="66" charset="0"/>
            </a:endParaRPr>
          </a:p>
          <a:p>
            <a:pPr algn="ctr"/>
            <a:endParaRPr lang="el-GR" sz="1600" b="1" u="sng" dirty="0" smtClean="0">
              <a:latin typeface="Comic Sans MS" panose="030F0702030302020204" pitchFamily="66" charset="0"/>
            </a:endParaRPr>
          </a:p>
          <a:p>
            <a:pPr algn="ctr"/>
            <a:endParaRPr lang="el-GR" sz="1600" b="1" u="sng" dirty="0" smtClean="0">
              <a:latin typeface="Comic Sans MS" panose="030F0702030302020204" pitchFamily="66" charset="0"/>
            </a:endParaRPr>
          </a:p>
          <a:p>
            <a:pPr algn="ctr"/>
            <a:endParaRPr lang="el-GR" sz="1600" b="1" u="sng" dirty="0" smtClean="0">
              <a:latin typeface="Comic Sans MS" panose="030F0702030302020204" pitchFamily="66" charset="0"/>
            </a:endParaRPr>
          </a:p>
          <a:p>
            <a:pPr algn="ctr"/>
            <a:r>
              <a:rPr lang="el-GR" sz="4400" b="1" u="sng" dirty="0" smtClean="0">
                <a:latin typeface="Comic Sans MS" panose="030F0702030302020204" pitchFamily="66" charset="0"/>
              </a:rPr>
              <a:t>ΣΑΣ ΕΥΧΑΡΙΣΤΩ ΠΟΛΥ ΓΙΑ ΤΗΝ ΠΡΟΣΟΧΗ ΣΑΣ</a:t>
            </a:r>
          </a:p>
          <a:p>
            <a:pPr algn="ctr"/>
            <a:endParaRPr lang="el-GR" sz="4400" b="1" u="sng" dirty="0" smtClean="0">
              <a:latin typeface="Comic Sans MS" panose="030F0702030302020204" pitchFamily="66" charset="0"/>
            </a:endParaRPr>
          </a:p>
          <a:p>
            <a:pPr algn="ctr"/>
            <a:r>
              <a:rPr lang="el-GR" sz="2000" b="1" u="sng" dirty="0" smtClean="0">
                <a:latin typeface="Comic Sans MS" panose="030F0702030302020204" pitchFamily="66" charset="0"/>
              </a:rPr>
              <a:t>Κωτσόπουλος Χρήστος</a:t>
            </a:r>
          </a:p>
          <a:p>
            <a:pPr algn="ctr"/>
            <a:r>
              <a:rPr lang="el-GR" sz="2000" b="1" u="sng" dirty="0" smtClean="0">
                <a:latin typeface="Comic Sans MS" panose="030F0702030302020204" pitchFamily="66" charset="0"/>
              </a:rPr>
              <a:t>ΠΕ Περιβαλλοντολόγος</a:t>
            </a:r>
          </a:p>
          <a:p>
            <a:pPr algn="ctr"/>
            <a:r>
              <a:rPr lang="el-GR" sz="2000" b="1" u="sng" dirty="0" smtClean="0">
                <a:latin typeface="Comic Sans MS" panose="030F0702030302020204" pitchFamily="66" charset="0"/>
              </a:rPr>
              <a:t>Προϊστάμενος Τμήματος Περιβάλλοντος και Ενέργειας</a:t>
            </a:r>
          </a:p>
        </p:txBody>
      </p:sp>
    </p:spTree>
    <p:extLst>
      <p:ext uri="{BB962C8B-B14F-4D97-AF65-F5344CB8AC3E}">
        <p14:creationId xmlns:p14="http://schemas.microsoft.com/office/powerpoint/2010/main" xmlns="" val="206516056"/>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8" y="141762"/>
            <a:ext cx="9199968"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a:effectLst/>
                <a:latin typeface="Comic Sans MS" panose="030F0702030302020204" pitchFamily="66" charset="0"/>
              </a:rPr>
              <a:t>01</a:t>
            </a:r>
            <a:endParaRPr lang="el-GR" sz="3000" dirty="0" smtClean="0">
              <a:effectLst/>
              <a:latin typeface="Comic Sans MS" panose="030F0702030302020204" pitchFamily="66" charset="0"/>
            </a:endParaRPr>
          </a:p>
        </p:txBody>
      </p:sp>
      <p:sp>
        <p:nvSpPr>
          <p:cNvPr id="3" name="Θέση περιεχομένου 2"/>
          <p:cNvSpPr>
            <a:spLocks noGrp="1"/>
          </p:cNvSpPr>
          <p:nvPr>
            <p:ph idx="1"/>
          </p:nvPr>
        </p:nvSpPr>
        <p:spPr>
          <a:xfrm>
            <a:off x="-10510" y="1412776"/>
            <a:ext cx="9154510" cy="5184576"/>
          </a:xfrm>
        </p:spPr>
        <p:txBody>
          <a:bodyPr>
            <a:noAutofit/>
          </a:bodyPr>
          <a:lstStyle/>
          <a:p>
            <a:pPr marL="0" indent="0">
              <a:buNone/>
            </a:pPr>
            <a:r>
              <a:rPr lang="el-GR" sz="1400" b="1" u="sng" dirty="0">
                <a:latin typeface="Comic Sans MS" panose="030F0702030302020204" pitchFamily="66" charset="0"/>
              </a:rPr>
              <a:t>ΚΑΘΑΡΙΣΜΟΣ ΡΕΜΑΤΩΝ ΔΗΜΟΥ ΠΑΤΡΕΩΝ</a:t>
            </a:r>
          </a:p>
          <a:p>
            <a:pPr marL="0" indent="0">
              <a:buNone/>
            </a:pPr>
            <a:endParaRPr lang="en-US" sz="1400" u="sng" dirty="0" smtClean="0">
              <a:latin typeface="Comic Sans MS" panose="030F0702030302020204" pitchFamily="66" charset="0"/>
            </a:endParaRPr>
          </a:p>
          <a:p>
            <a:pPr marL="0" indent="0">
              <a:buNone/>
            </a:pP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ΞΥΛΟΚΕΡΑ,</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ΡΕΜΑ </a:t>
            </a:r>
            <a:r>
              <a:rPr lang="el-GR" sz="1400" dirty="0">
                <a:latin typeface="Comic Sans MS" panose="030F0702030302020204" pitchFamily="66" charset="0"/>
              </a:rPr>
              <a:t>ΒΑΣΙΛΑΚΟΠΟΥΛΟΥ </a:t>
            </a:r>
            <a:r>
              <a:rPr lang="el-GR" sz="1400" dirty="0" smtClean="0">
                <a:latin typeface="Comic Sans MS" panose="030F0702030302020204" pitchFamily="66" charset="0"/>
              </a:rPr>
              <a:t>ΑΡΑΧ</a:t>
            </a:r>
            <a:r>
              <a:rPr lang="en-US" sz="1400" dirty="0" smtClean="0">
                <a:latin typeface="Comic Sans MS" panose="030F0702030302020204" pitchFamily="66" charset="0"/>
              </a:rPr>
              <a:t>/</a:t>
            </a:r>
            <a:r>
              <a:rPr lang="el-GR" sz="1400" dirty="0" smtClean="0">
                <a:latin typeface="Comic Sans MS" panose="030F0702030302020204" pitchFamily="66" charset="0"/>
              </a:rPr>
              <a:t>ΚΩΝ</a:t>
            </a:r>
            <a:r>
              <a:rPr lang="el-GR" sz="1400" dirty="0">
                <a:latin typeface="Comic Sans MS" panose="030F0702030302020204" pitchFamily="66" charset="0"/>
              </a:rPr>
              <a:t>,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ΧΑΤΖΕΪΚΟ </a:t>
            </a:r>
            <a:r>
              <a:rPr lang="el-GR" sz="1400" dirty="0">
                <a:latin typeface="Comic Sans MS" panose="030F0702030302020204" pitchFamily="66" charset="0"/>
              </a:rPr>
              <a:t>(ΠΑΝΟΡΜΟΣ </a:t>
            </a:r>
            <a:r>
              <a:rPr lang="el-GR" sz="1400" dirty="0" smtClean="0">
                <a:latin typeface="Comic Sans MS" panose="030F0702030302020204" pitchFamily="66" charset="0"/>
              </a:rPr>
              <a:t>ΑΓ</a:t>
            </a:r>
            <a:r>
              <a:rPr lang="en-US" sz="1400" dirty="0" smtClean="0">
                <a:latin typeface="Comic Sans MS" panose="030F0702030302020204" pitchFamily="66" charset="0"/>
              </a:rPr>
              <a:t>.</a:t>
            </a:r>
            <a:r>
              <a:rPr lang="el-GR" sz="1400" dirty="0" smtClean="0">
                <a:latin typeface="Comic Sans MS" panose="030F0702030302020204" pitchFamily="66" charset="0"/>
              </a:rPr>
              <a:t> </a:t>
            </a:r>
            <a:r>
              <a:rPr lang="el-GR" sz="1400" dirty="0">
                <a:latin typeface="Comic Sans MS" panose="030F0702030302020204" pitchFamily="66" charset="0"/>
              </a:rPr>
              <a:t>ΒΑΣΙΛΕΙΟΥ),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ΞΗΡΟΡΕΜΑ </a:t>
            </a:r>
            <a:r>
              <a:rPr lang="el-GR" sz="1400" dirty="0">
                <a:latin typeface="Comic Sans MS" panose="030F0702030302020204" pitchFamily="66" charset="0"/>
              </a:rPr>
              <a:t>ΑΓΙΟΥ ΒΑΣΙΛΕΙΟΥ,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ΡΕΜΑ </a:t>
            </a:r>
            <a:r>
              <a:rPr lang="el-GR" sz="1400" dirty="0">
                <a:latin typeface="Comic Sans MS" panose="030F0702030302020204" pitchFamily="66" charset="0"/>
              </a:rPr>
              <a:t>ΚΑΡΑ ΠΛΑΤΑΝΙΟΥ,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ΣΕΛΕΜΝΟΣ</a:t>
            </a:r>
            <a:r>
              <a:rPr lang="el-GR" sz="1400" dirty="0">
                <a:latin typeface="Comic Sans MS" panose="030F0702030302020204" pitchFamily="66" charset="0"/>
              </a:rPr>
              <a:t>, </a:t>
            </a:r>
            <a:r>
              <a:rPr lang="el-GR" sz="1400" dirty="0" smtClean="0">
                <a:latin typeface="Comic Sans MS" panose="030F0702030302020204" pitchFamily="66" charset="0"/>
              </a:rPr>
              <a:t>ΧΑΡΑΔΡΟΣ,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ΜΑΛΑΜΑΜΟΥΤΗΣ</a:t>
            </a:r>
            <a:r>
              <a:rPr lang="el-GR" sz="1400" dirty="0">
                <a:latin typeface="Comic Sans MS" panose="030F0702030302020204" pitchFamily="66" charset="0"/>
              </a:rPr>
              <a:t>,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ΒΟΥΘΑΚΑΣ </a:t>
            </a:r>
            <a:r>
              <a:rPr lang="el-GR" sz="1400" dirty="0">
                <a:latin typeface="Comic Sans MS" panose="030F0702030302020204" pitchFamily="66" charset="0"/>
              </a:rPr>
              <a:t>ΚΑΡΥΑΣ</a:t>
            </a:r>
            <a:r>
              <a:rPr lang="el-GR" sz="1400" dirty="0" smtClean="0">
                <a:latin typeface="Comic Sans MS" panose="030F0702030302020204" pitchFamily="66" charset="0"/>
              </a:rPr>
              <a:t>,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ΦΙΛΟΘΕΗΣ</a:t>
            </a:r>
            <a:r>
              <a:rPr lang="el-GR" sz="1400" dirty="0">
                <a:latin typeface="Comic Sans MS" panose="030F0702030302020204" pitchFamily="66" charset="0"/>
              </a:rPr>
              <a:t>, </a:t>
            </a:r>
            <a:r>
              <a:rPr lang="el-GR" sz="1400" dirty="0" smtClean="0">
                <a:latin typeface="Comic Sans MS" panose="030F0702030302020204" pitchFamily="66" charset="0"/>
              </a:rPr>
              <a:t>ΠΑΝΑΓΙΤΣΑ,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ΛΥΓΙΑΣ</a:t>
            </a:r>
            <a:r>
              <a:rPr lang="el-GR" sz="1400" dirty="0">
                <a:latin typeface="Comic Sans MS" panose="030F0702030302020204" pitchFamily="66" charset="0"/>
              </a:rPr>
              <a:t>, ΣΤΑΥΡΟΛΑΓΚΑΔΟ ΡΟΪΤΙΚΩΝ, </a:t>
            </a:r>
            <a:endParaRPr lang="en-US" sz="1400" dirty="0" smtClean="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l-GR" sz="1800" dirty="0">
              <a:latin typeface="Comic Sans MS" panose="030F0702030302020204" pitchFamily="66" charset="0"/>
            </a:endParaRPr>
          </a:p>
          <a:p>
            <a:endParaRPr lang="el-GR" sz="1800" dirty="0"/>
          </a:p>
        </p:txBody>
      </p:sp>
      <p:pic>
        <p:nvPicPr>
          <p:cNvPr id="4" name="Εικόνα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11960" y="1466782"/>
            <a:ext cx="4932040" cy="3699030"/>
          </a:xfrm>
          <a:prstGeom prst="rect">
            <a:avLst/>
          </a:prstGeom>
        </p:spPr>
      </p:pic>
    </p:spTree>
    <p:extLst>
      <p:ext uri="{BB962C8B-B14F-4D97-AF65-F5344CB8AC3E}">
        <p14:creationId xmlns:p14="http://schemas.microsoft.com/office/powerpoint/2010/main" xmlns="" val="631413488"/>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8" y="141762"/>
            <a:ext cx="9199968"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a:effectLst/>
                <a:latin typeface="Comic Sans MS" panose="030F0702030302020204" pitchFamily="66" charset="0"/>
              </a:rPr>
              <a:t>01</a:t>
            </a:r>
            <a:endParaRPr lang="el-GR" sz="3000" dirty="0" smtClean="0">
              <a:effectLst/>
              <a:latin typeface="Comic Sans MS" panose="030F0702030302020204" pitchFamily="66" charset="0"/>
            </a:endParaRPr>
          </a:p>
        </p:txBody>
      </p:sp>
      <p:sp>
        <p:nvSpPr>
          <p:cNvPr id="3" name="Θέση περιεχομένου 2"/>
          <p:cNvSpPr>
            <a:spLocks noGrp="1"/>
          </p:cNvSpPr>
          <p:nvPr>
            <p:ph idx="1"/>
          </p:nvPr>
        </p:nvSpPr>
        <p:spPr>
          <a:xfrm>
            <a:off x="-10510" y="1412776"/>
            <a:ext cx="8943384" cy="5184576"/>
          </a:xfrm>
        </p:spPr>
        <p:txBody>
          <a:bodyPr>
            <a:noAutofit/>
          </a:bodyPr>
          <a:lstStyle/>
          <a:p>
            <a:pPr marL="0" indent="0">
              <a:buNone/>
            </a:pPr>
            <a:r>
              <a:rPr lang="el-GR" sz="1400" b="1" u="sng" dirty="0">
                <a:latin typeface="Comic Sans MS" panose="030F0702030302020204" pitchFamily="66" charset="0"/>
              </a:rPr>
              <a:t>ΚΑΘΑΡΙΣΜΟΣ ΡΕΜΑΤΩΝ ΔΗΜΟΥ ΠΑΤΡΕΩΝ</a:t>
            </a:r>
          </a:p>
          <a:p>
            <a:pPr marL="0" indent="0">
              <a:buNone/>
            </a:pPr>
            <a:endParaRPr lang="en-US" sz="1400" b="1" u="sng" dirty="0" smtClean="0">
              <a:latin typeface="Comic Sans MS" panose="030F0702030302020204" pitchFamily="66" charset="0"/>
            </a:endParaRPr>
          </a:p>
          <a:p>
            <a:pPr marL="0" indent="0">
              <a:buNone/>
            </a:pPr>
            <a:endParaRPr lang="en-US" sz="1400" dirty="0">
              <a:latin typeface="Comic Sans MS" panose="030F0702030302020204" pitchFamily="66" charset="0"/>
            </a:endParaRPr>
          </a:p>
          <a:p>
            <a:pPr marL="0" indent="0">
              <a:buNone/>
            </a:pPr>
            <a:r>
              <a:rPr lang="el-GR" sz="1400" dirty="0">
                <a:latin typeface="Comic Sans MS" panose="030F0702030302020204" pitchFamily="66" charset="0"/>
              </a:rPr>
              <a:t>ΔΡΕΣΘΕΝΕΪΚΟ ΛΑΓΚΑΔΙ  ΒΡΑΧΝΑΙΪΚΩΝ, </a:t>
            </a:r>
            <a:endParaRPr lang="en-US" sz="1400" dirty="0">
              <a:latin typeface="Comic Sans MS" panose="030F0702030302020204" pitchFamily="66" charset="0"/>
            </a:endParaRPr>
          </a:p>
          <a:p>
            <a:pPr marL="0" indent="0">
              <a:buNone/>
            </a:pPr>
            <a:r>
              <a:rPr lang="el-GR" sz="1400" dirty="0">
                <a:latin typeface="Comic Sans MS" panose="030F0702030302020204" pitchFamily="66" charset="0"/>
              </a:rPr>
              <a:t>ΞΕΡΟΠΟΤΑΜΟΣ ΜΑΝΩΛΙΑΣ, </a:t>
            </a:r>
            <a:endParaRPr lang="en-US" sz="1400" dirty="0">
              <a:latin typeface="Comic Sans MS" panose="030F0702030302020204" pitchFamily="66" charset="0"/>
            </a:endParaRPr>
          </a:p>
          <a:p>
            <a:pPr marL="0" indent="0">
              <a:buNone/>
            </a:pPr>
            <a:r>
              <a:rPr lang="el-GR" sz="1400" dirty="0">
                <a:latin typeface="Comic Sans MS" panose="030F0702030302020204" pitchFamily="66" charset="0"/>
              </a:rPr>
              <a:t>ΡΕΜΑ ΛΑΚΕΣ ΒΡΑΧΝΑΙΪΚΩΝ</a:t>
            </a:r>
            <a:r>
              <a:rPr lang="en-US" sz="1400" dirty="0">
                <a:latin typeface="Comic Sans MS" panose="030F0702030302020204" pitchFamily="66" charset="0"/>
              </a:rPr>
              <a:t>,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ΜΕΙΛΙΧΟΣ</a:t>
            </a:r>
            <a:r>
              <a:rPr lang="el-GR" sz="1400" dirty="0">
                <a:latin typeface="Comic Sans MS" panose="030F0702030302020204" pitchFamily="66" charset="0"/>
              </a:rPr>
              <a:t>, </a:t>
            </a:r>
            <a:r>
              <a:rPr lang="en-US" sz="1400" dirty="0">
                <a:latin typeface="Comic Sans MS" panose="030F0702030302020204" pitchFamily="66" charset="0"/>
              </a:rPr>
              <a:t>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ΘΟΛΟΠΟΤΑΜΟΣ </a:t>
            </a:r>
            <a:r>
              <a:rPr lang="el-GR" sz="1400" dirty="0">
                <a:latin typeface="Comic Sans MS" panose="030F0702030302020204" pitchFamily="66" charset="0"/>
              </a:rPr>
              <a:t>Ή ΘΟΛΟΡΕΜΑ</a:t>
            </a:r>
            <a:r>
              <a:rPr lang="en-US" sz="1400" dirty="0">
                <a:latin typeface="Comic Sans MS" panose="030F0702030302020204" pitchFamily="66" charset="0"/>
              </a:rPr>
              <a:t>,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ΚΑΡΑΒΑΣ</a:t>
            </a:r>
            <a:r>
              <a:rPr lang="el-GR" sz="1400" dirty="0">
                <a:latin typeface="Comic Sans MS" panose="030F0702030302020204" pitchFamily="66" charset="0"/>
              </a:rPr>
              <a:t>, </a:t>
            </a:r>
            <a:r>
              <a:rPr lang="en-US" sz="1400" dirty="0">
                <a:latin typeface="Comic Sans MS" panose="030F0702030302020204" pitchFamily="66" charset="0"/>
              </a:rPr>
              <a:t> </a:t>
            </a:r>
            <a:r>
              <a:rPr lang="el-GR" sz="1400" dirty="0">
                <a:latin typeface="Comic Sans MS" panose="030F0702030302020204" pitchFamily="66" charset="0"/>
              </a:rPr>
              <a:t>ΔΙΑΚΟΝΙΑΡΗΣ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a:t>
            </a:r>
            <a:r>
              <a:rPr lang="el-GR" sz="1400" dirty="0">
                <a:latin typeface="Comic Sans MS" panose="030F0702030302020204" pitchFamily="66" charset="0"/>
              </a:rPr>
              <a:t>ΠΑΛΑΙΑ ΚΟΙΤΗ</a:t>
            </a:r>
            <a:r>
              <a:rPr lang="el-GR" sz="1400" dirty="0" smtClean="0">
                <a:latin typeface="Comic Sans MS" panose="030F0702030302020204" pitchFamily="66" charset="0"/>
              </a:rPr>
              <a:t>),</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 </a:t>
            </a:r>
            <a:r>
              <a:rPr lang="el-GR" sz="1400" dirty="0">
                <a:latin typeface="Comic Sans MS" panose="030F0702030302020204" pitchFamily="66" charset="0"/>
              </a:rPr>
              <a:t>ΕΛΕΚΙΣΤΡΑΣ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a:t>
            </a:r>
            <a:r>
              <a:rPr lang="el-GR" sz="1400" dirty="0">
                <a:latin typeface="Comic Sans MS" panose="030F0702030302020204" pitchFamily="66" charset="0"/>
              </a:rPr>
              <a:t>ΠΑΛΑΙΑ ΚΟΙΤΗ ΠΡΟΣ ΔΙΑΚΟΝΙΑΡΗ), </a:t>
            </a:r>
            <a:r>
              <a:rPr lang="en-US" sz="1400" dirty="0">
                <a:latin typeface="Comic Sans MS" panose="030F0702030302020204" pitchFamily="66" charset="0"/>
              </a:rPr>
              <a:t>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ΠΑΝΑΓΙΤΣΑ </a:t>
            </a:r>
            <a:r>
              <a:rPr lang="el-GR" sz="1400" dirty="0">
                <a:latin typeface="Comic Sans MS" panose="030F0702030302020204" pitchFamily="66" charset="0"/>
              </a:rPr>
              <a:t>ΕΓΛΥΚΑΔΑΣ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a:t>
            </a:r>
            <a:r>
              <a:rPr lang="el-GR" sz="1400" dirty="0">
                <a:latin typeface="Comic Sans MS" panose="030F0702030302020204" pitchFamily="66" charset="0"/>
              </a:rPr>
              <a:t>ΠΡΟΣ  ΔΙΑΚΟΝΙΑΡΗ),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ΒΟΥΘΑΚΑΣ </a:t>
            </a:r>
            <a:r>
              <a:rPr lang="el-GR" sz="1400" dirty="0">
                <a:latin typeface="Comic Sans MS" panose="030F0702030302020204" pitchFamily="66" charset="0"/>
              </a:rPr>
              <a:t>ΚΑΡΥΑΣ,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ΞΕΡΟΠΟΤΑΜΟΣ </a:t>
            </a:r>
            <a:r>
              <a:rPr lang="el-GR" sz="1400" dirty="0">
                <a:latin typeface="Comic Sans MS" panose="030F0702030302020204" pitchFamily="66" charset="0"/>
              </a:rPr>
              <a:t>ΜΑΝΩΛΙΑΣ,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ΠΑΝΑΓΙΤΣΑ </a:t>
            </a:r>
            <a:r>
              <a:rPr lang="el-GR" sz="1400" dirty="0">
                <a:latin typeface="Comic Sans MS" panose="030F0702030302020204" pitchFamily="66" charset="0"/>
              </a:rPr>
              <a:t>ΕΓΛΥΚΑΔΑΣ </a:t>
            </a:r>
            <a:endParaRPr lang="en-US" sz="1400" dirty="0" smtClean="0">
              <a:latin typeface="Comic Sans MS" panose="030F0702030302020204" pitchFamily="66" charset="0"/>
            </a:endParaRPr>
          </a:p>
          <a:p>
            <a:pPr marL="0" indent="0">
              <a:buNone/>
            </a:pPr>
            <a:r>
              <a:rPr lang="el-GR" sz="1400" dirty="0" smtClean="0">
                <a:latin typeface="Comic Sans MS" panose="030F0702030302020204" pitchFamily="66" charset="0"/>
              </a:rPr>
              <a:t>(</a:t>
            </a:r>
            <a:r>
              <a:rPr lang="el-GR" sz="1400" dirty="0">
                <a:latin typeface="Comic Sans MS" panose="030F0702030302020204" pitchFamily="66" charset="0"/>
              </a:rPr>
              <a:t>ΠΡΟΣ  ΔΙΑΚΟΝΙΑΡΗ)</a:t>
            </a:r>
            <a:r>
              <a:rPr lang="en-US" sz="1400" dirty="0">
                <a:latin typeface="Comic Sans MS" panose="030F0702030302020204" pitchFamily="66" charset="0"/>
              </a:rPr>
              <a:t>.</a:t>
            </a:r>
          </a:p>
          <a:p>
            <a:pPr marL="0" indent="0">
              <a:buNone/>
            </a:pPr>
            <a:endParaRPr lang="en-US" sz="1400" dirty="0" smtClean="0">
              <a:latin typeface="Comic Sans MS" panose="030F0702030302020204" pitchFamily="66" charset="0"/>
            </a:endParaRPr>
          </a:p>
          <a:p>
            <a:pPr marL="0" indent="0">
              <a:buNone/>
            </a:pPr>
            <a:endParaRPr lang="en-US" sz="1400" dirty="0">
              <a:latin typeface="Comic Sans MS" panose="030F0702030302020204" pitchFamily="66" charset="0"/>
            </a:endParaRPr>
          </a:p>
          <a:p>
            <a:pPr marL="0" indent="0">
              <a:buNone/>
            </a:pPr>
            <a:endParaRPr lang="en-US" sz="1400" dirty="0" smtClean="0">
              <a:latin typeface="Comic Sans MS" panose="030F0702030302020204" pitchFamily="66" charset="0"/>
            </a:endParaRPr>
          </a:p>
          <a:p>
            <a:pPr marL="0" indent="0">
              <a:buNone/>
            </a:pPr>
            <a:endParaRPr lang="en-US" sz="1400" dirty="0">
              <a:latin typeface="Comic Sans MS" panose="030F0702030302020204" pitchFamily="66" charset="0"/>
            </a:endParaRPr>
          </a:p>
          <a:p>
            <a:pPr marL="0" indent="0">
              <a:buNone/>
            </a:pPr>
            <a:endParaRPr lang="en-US" sz="1400" dirty="0" smtClean="0">
              <a:latin typeface="Comic Sans MS" panose="030F0702030302020204" pitchFamily="66" charset="0"/>
            </a:endParaRPr>
          </a:p>
          <a:p>
            <a:pPr marL="0" indent="0">
              <a:buNone/>
            </a:pPr>
            <a:endParaRPr lang="en-US" sz="14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endParaRPr lang="el-GR" sz="1800" dirty="0">
              <a:latin typeface="Comic Sans MS" panose="030F0702030302020204" pitchFamily="66" charset="0"/>
            </a:endParaRPr>
          </a:p>
          <a:p>
            <a:endParaRPr lang="el-GR" sz="1800" dirty="0"/>
          </a:p>
        </p:txBody>
      </p:sp>
      <p:pic>
        <p:nvPicPr>
          <p:cNvPr id="5" name="Εικόνα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94338" y="2009040"/>
            <a:ext cx="5349662" cy="4012247"/>
          </a:xfrm>
          <a:prstGeom prst="rect">
            <a:avLst/>
          </a:prstGeom>
        </p:spPr>
      </p:pic>
    </p:spTree>
    <p:extLst>
      <p:ext uri="{BB962C8B-B14F-4D97-AF65-F5344CB8AC3E}">
        <p14:creationId xmlns:p14="http://schemas.microsoft.com/office/powerpoint/2010/main" xmlns="" val="2126306988"/>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252520"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smtClean="0">
                <a:effectLst/>
                <a:latin typeface="Comic Sans MS" panose="030F0702030302020204" pitchFamily="66" charset="0"/>
              </a:rPr>
              <a:t>0</a:t>
            </a:r>
            <a:r>
              <a:rPr lang="el-GR" sz="3000" dirty="0" smtClean="0">
                <a:effectLst/>
                <a:latin typeface="Comic Sans MS" panose="030F0702030302020204" pitchFamily="66" charset="0"/>
              </a:rPr>
              <a:t>2</a:t>
            </a:r>
            <a:endParaRPr lang="el-GR" sz="3000" dirty="0"/>
          </a:p>
        </p:txBody>
      </p:sp>
      <p:sp>
        <p:nvSpPr>
          <p:cNvPr id="3" name="Θέση περιεχομένου 2"/>
          <p:cNvSpPr>
            <a:spLocks noGrp="1"/>
          </p:cNvSpPr>
          <p:nvPr>
            <p:ph idx="1"/>
          </p:nvPr>
        </p:nvSpPr>
        <p:spPr>
          <a:xfrm>
            <a:off x="52552" y="1196752"/>
            <a:ext cx="8939048" cy="4741987"/>
          </a:xfrm>
        </p:spPr>
        <p:txBody>
          <a:bodyPr>
            <a:noAutofit/>
          </a:bodyPr>
          <a:lstStyle/>
          <a:p>
            <a:pPr marL="0" indent="0" algn="just">
              <a:buNone/>
            </a:pPr>
            <a:r>
              <a:rPr lang="el-GR" sz="1600" b="1" u="sng" dirty="0">
                <a:latin typeface="Comic Sans MS" panose="030F0702030302020204" pitchFamily="66" charset="0"/>
              </a:rPr>
              <a:t>ΝΑΥΑΓΟΣΩΣΤΙΚΗ ΚΑΛΥΨΗ ΠΟΛΥΣΥΧΝΑΣΤΩΝ ΠΑΡΑΛΙΩΝ</a:t>
            </a:r>
          </a:p>
          <a:p>
            <a:pPr marL="0" indent="0" algn="just">
              <a:buNone/>
            </a:pPr>
            <a:endParaRPr lang="en-US" sz="1600" dirty="0" smtClean="0">
              <a:latin typeface="Comic Sans MS" panose="030F0702030302020204" pitchFamily="66" charset="0"/>
            </a:endParaRPr>
          </a:p>
          <a:p>
            <a:pPr marL="0" indent="0" algn="just">
              <a:buNone/>
            </a:pPr>
            <a:r>
              <a:rPr lang="el-GR" sz="1600" dirty="0" smtClean="0">
                <a:latin typeface="Comic Sans MS" panose="030F0702030302020204" pitchFamily="66" charset="0"/>
              </a:rPr>
              <a:t>Σύμφωνα </a:t>
            </a:r>
            <a:r>
              <a:rPr lang="el-GR" sz="1600" dirty="0">
                <a:latin typeface="Comic Sans MS" panose="030F0702030302020204" pitchFamily="66" charset="0"/>
              </a:rPr>
              <a:t>με το Π.Δ. 31/2018 (ΦΕΚ 61Α’/4-4-2018), οι Δήμοι, ως φορείς εκμετάλλευσης των πολυσύχναστων παραλιών, υποχρεούνται να φροντίσουν για την ναυαγοσωστική κάλυψη στις παραλίες αυτές κατά τη διάρκεια των μηνών Ιούνιο, Ιούλιο, Αύγουστο και Σεπτέμβριο, με την τοποθέτηση ναυαγοσωστών εφοδιασμένων με τον απαραίτητο εξοπλισμό. </a:t>
            </a:r>
          </a:p>
          <a:p>
            <a:pPr marL="0" indent="0" algn="just">
              <a:buNone/>
            </a:pPr>
            <a:endParaRPr lang="el-GR" sz="1600" dirty="0">
              <a:latin typeface="Comic Sans MS" panose="030F0702030302020204" pitchFamily="66" charset="0"/>
            </a:endParaRPr>
          </a:p>
        </p:txBody>
      </p:sp>
      <p:pic>
        <p:nvPicPr>
          <p:cNvPr id="4" name="Εικόνα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03648" y="2889251"/>
            <a:ext cx="2841780" cy="3789040"/>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04048" y="2889251"/>
            <a:ext cx="2844651" cy="3792868"/>
          </a:xfrm>
          <a:prstGeom prst="rect">
            <a:avLst/>
          </a:prstGeom>
        </p:spPr>
      </p:pic>
    </p:spTree>
    <p:extLst>
      <p:ext uri="{BB962C8B-B14F-4D97-AF65-F5344CB8AC3E}">
        <p14:creationId xmlns:p14="http://schemas.microsoft.com/office/powerpoint/2010/main" xmlns="" val="2768605414"/>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984" y="140179"/>
            <a:ext cx="9252520"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smtClean="0">
                <a:effectLst/>
                <a:latin typeface="Comic Sans MS" panose="030F0702030302020204" pitchFamily="66" charset="0"/>
              </a:rPr>
              <a:t>0</a:t>
            </a:r>
            <a:r>
              <a:rPr lang="el-GR" sz="3000" dirty="0" smtClean="0">
                <a:effectLst/>
                <a:latin typeface="Comic Sans MS" panose="030F0702030302020204" pitchFamily="66" charset="0"/>
              </a:rPr>
              <a:t>2</a:t>
            </a:r>
            <a:endParaRPr lang="el-GR" sz="3000" dirty="0"/>
          </a:p>
        </p:txBody>
      </p:sp>
      <p:sp>
        <p:nvSpPr>
          <p:cNvPr id="3" name="Θέση περιεχομένου 2"/>
          <p:cNvSpPr>
            <a:spLocks noGrp="1"/>
          </p:cNvSpPr>
          <p:nvPr>
            <p:ph idx="1"/>
          </p:nvPr>
        </p:nvSpPr>
        <p:spPr>
          <a:xfrm>
            <a:off x="52552" y="1196752"/>
            <a:ext cx="9091448" cy="5544616"/>
          </a:xfrm>
        </p:spPr>
        <p:txBody>
          <a:bodyPr>
            <a:noAutofit/>
          </a:bodyPr>
          <a:lstStyle/>
          <a:p>
            <a:pPr marL="0" indent="0" algn="just">
              <a:buNone/>
            </a:pPr>
            <a:r>
              <a:rPr lang="el-GR" sz="1600" b="1" u="sng" dirty="0">
                <a:latin typeface="Comic Sans MS" panose="030F0702030302020204" pitchFamily="66" charset="0"/>
              </a:rPr>
              <a:t>ΝΑΥΑΓΟΣΩΣΤΙΚΗ ΚΑΛΥΨΗ ΠΟΛΥΣΥΧΝΑΣΤΩΝ ΠΑΡΑΛΙΩΝ</a:t>
            </a:r>
          </a:p>
          <a:p>
            <a:pPr marL="0" indent="0" algn="just">
              <a:buNone/>
            </a:pPr>
            <a:endParaRPr lang="en-US" sz="1600" dirty="0" smtClean="0">
              <a:latin typeface="Comic Sans MS" panose="030F0702030302020204" pitchFamily="66" charset="0"/>
            </a:endParaRPr>
          </a:p>
          <a:p>
            <a:pPr marL="0" indent="0">
              <a:buNone/>
            </a:pPr>
            <a:endParaRPr lang="en-US" sz="1600" dirty="0" smtClean="0">
              <a:latin typeface="Comic Sans MS" panose="030F0702030302020204" pitchFamily="66" charset="0"/>
            </a:endParaRPr>
          </a:p>
          <a:p>
            <a:pPr marL="0" indent="0">
              <a:buNone/>
            </a:pPr>
            <a:endParaRPr lang="en-US" sz="1600" dirty="0">
              <a:latin typeface="Comic Sans MS" panose="030F0702030302020204" pitchFamily="66" charset="0"/>
            </a:endParaRPr>
          </a:p>
          <a:p>
            <a:pPr marL="0" indent="0">
              <a:buNone/>
            </a:pPr>
            <a:endParaRPr lang="en-US" sz="1600" dirty="0" smtClean="0">
              <a:latin typeface="Comic Sans MS" panose="030F0702030302020204" pitchFamily="66" charset="0"/>
            </a:endParaRPr>
          </a:p>
          <a:p>
            <a:pPr marL="0" indent="0">
              <a:buNone/>
            </a:pPr>
            <a:r>
              <a:rPr lang="el-GR" sz="1600" dirty="0" smtClean="0">
                <a:latin typeface="Comic Sans MS" panose="030F0702030302020204" pitchFamily="66" charset="0"/>
              </a:rPr>
              <a:t>Οι </a:t>
            </a:r>
            <a:r>
              <a:rPr lang="el-GR" sz="1600" dirty="0">
                <a:latin typeface="Comic Sans MS" panose="030F0702030302020204" pitchFamily="66" charset="0"/>
              </a:rPr>
              <a:t>επτά παραλίες του Δήμου </a:t>
            </a:r>
            <a:r>
              <a:rPr lang="el-GR" sz="1600" dirty="0" err="1">
                <a:latin typeface="Comic Sans MS" panose="030F0702030302020204" pitchFamily="66" charset="0"/>
              </a:rPr>
              <a:t>Πατρέων</a:t>
            </a:r>
            <a:r>
              <a:rPr lang="el-GR" sz="1600" dirty="0">
                <a:latin typeface="Comic Sans MS" panose="030F0702030302020204" pitchFamily="66" charset="0"/>
              </a:rPr>
              <a:t> για το </a:t>
            </a:r>
            <a:r>
              <a:rPr lang="el-GR" sz="1600" dirty="0" smtClean="0">
                <a:latin typeface="Comic Sans MS" panose="030F0702030302020204" pitchFamily="66" charset="0"/>
              </a:rPr>
              <a:t>2018</a:t>
            </a:r>
            <a:r>
              <a:rPr lang="el-GR" sz="1600" dirty="0">
                <a:latin typeface="Comic Sans MS" panose="030F0702030302020204" pitchFamily="66" charset="0"/>
              </a:rPr>
              <a:t>, </a:t>
            </a:r>
            <a:endParaRPr lang="el-GR" sz="1600" dirty="0" smtClean="0">
              <a:latin typeface="Comic Sans MS" panose="030F0702030302020204" pitchFamily="66" charset="0"/>
            </a:endParaRPr>
          </a:p>
          <a:p>
            <a:pPr marL="0" indent="0">
              <a:buNone/>
            </a:pPr>
            <a:r>
              <a:rPr lang="el-GR" sz="1600" dirty="0" smtClean="0">
                <a:latin typeface="Comic Sans MS" panose="030F0702030302020204" pitchFamily="66" charset="0"/>
              </a:rPr>
              <a:t>οι </a:t>
            </a:r>
            <a:r>
              <a:rPr lang="el-GR" sz="1600" dirty="0">
                <a:latin typeface="Comic Sans MS" panose="030F0702030302020204" pitchFamily="66" charset="0"/>
              </a:rPr>
              <a:t>οποίες χαρακτηρίστηκαν ως πολυσύχναστες </a:t>
            </a:r>
            <a:r>
              <a:rPr lang="el-GR" sz="1600" dirty="0" smtClean="0">
                <a:latin typeface="Comic Sans MS" panose="030F0702030302020204" pitchFamily="66" charset="0"/>
              </a:rPr>
              <a:t>ήταν</a:t>
            </a:r>
            <a:r>
              <a:rPr lang="en-US" sz="1600" dirty="0" smtClean="0">
                <a:latin typeface="Comic Sans MS" panose="030F0702030302020204" pitchFamily="66" charset="0"/>
              </a:rPr>
              <a:t> :</a:t>
            </a:r>
          </a:p>
          <a:p>
            <a:pPr marL="0" indent="0">
              <a:buNone/>
            </a:pPr>
            <a:endParaRPr lang="el-GR" sz="1600" dirty="0">
              <a:latin typeface="Comic Sans MS" panose="030F0702030302020204" pitchFamily="66" charset="0"/>
            </a:endParaRPr>
          </a:p>
          <a:p>
            <a:pPr lvl="0" fontAlgn="base" hangingPunct="0">
              <a:buFontTx/>
              <a:buChar char="-"/>
            </a:pPr>
            <a:r>
              <a:rPr lang="el-GR" sz="1600" b="1" dirty="0" smtClean="0">
                <a:latin typeface="Comic Sans MS" panose="030F0702030302020204" pitchFamily="66" charset="0"/>
              </a:rPr>
              <a:t>Παραλία Πλαζ</a:t>
            </a:r>
            <a:r>
              <a:rPr lang="en-US" sz="1600" b="1" dirty="0" smtClean="0">
                <a:latin typeface="Comic Sans MS" panose="030F0702030302020204" pitchFamily="66" charset="0"/>
              </a:rPr>
              <a:t>  </a:t>
            </a:r>
            <a:endParaRPr lang="el-GR" sz="1600" b="1" dirty="0" smtClean="0">
              <a:latin typeface="Comic Sans MS" panose="030F0702030302020204" pitchFamily="66" charset="0"/>
            </a:endParaRPr>
          </a:p>
          <a:p>
            <a:pPr lvl="0" fontAlgn="base" hangingPunct="0">
              <a:buFontTx/>
              <a:buChar char="-"/>
            </a:pPr>
            <a:r>
              <a:rPr lang="el-GR" sz="1600" b="1" dirty="0" smtClean="0">
                <a:latin typeface="Comic Sans MS" panose="030F0702030302020204" pitchFamily="66" charset="0"/>
              </a:rPr>
              <a:t>Παραλία Ακταίου</a:t>
            </a:r>
            <a:r>
              <a:rPr lang="en-US" sz="1600" b="1" dirty="0" smtClean="0">
                <a:latin typeface="Comic Sans MS" panose="030F0702030302020204" pitchFamily="66" charset="0"/>
              </a:rPr>
              <a:t> </a:t>
            </a:r>
            <a:endParaRPr lang="el-GR" sz="1600" b="1" dirty="0">
              <a:latin typeface="Comic Sans MS" panose="030F0702030302020204" pitchFamily="66" charset="0"/>
            </a:endParaRPr>
          </a:p>
          <a:p>
            <a:pPr lvl="0" fontAlgn="base" hangingPunct="0">
              <a:buFontTx/>
              <a:buChar char="-"/>
            </a:pPr>
            <a:r>
              <a:rPr lang="el-GR" sz="1600" b="1" dirty="0" smtClean="0">
                <a:latin typeface="Comic Sans MS" panose="030F0702030302020204" pitchFamily="66" charset="0"/>
              </a:rPr>
              <a:t>Παραλία </a:t>
            </a:r>
            <a:r>
              <a:rPr lang="el-GR" sz="1600" b="1" dirty="0">
                <a:latin typeface="Comic Sans MS" panose="030F0702030302020204" pitchFamily="66" charset="0"/>
              </a:rPr>
              <a:t>Αγίου Βασιλείου </a:t>
            </a:r>
            <a:r>
              <a:rPr lang="en-US" sz="1600" b="1" dirty="0" smtClean="0">
                <a:latin typeface="Comic Sans MS" panose="030F0702030302020204" pitchFamily="66" charset="0"/>
              </a:rPr>
              <a:t> </a:t>
            </a:r>
            <a:endParaRPr lang="el-GR" sz="1600" b="1" dirty="0" smtClean="0">
              <a:latin typeface="Comic Sans MS" panose="030F0702030302020204" pitchFamily="66" charset="0"/>
            </a:endParaRPr>
          </a:p>
          <a:p>
            <a:pPr lvl="0" fontAlgn="base" hangingPunct="0">
              <a:buFontTx/>
              <a:buChar char="-"/>
            </a:pPr>
            <a:r>
              <a:rPr lang="el-GR" sz="1600" b="1" dirty="0" smtClean="0">
                <a:latin typeface="Comic Sans MS" panose="030F0702030302020204" pitchFamily="66" charset="0"/>
              </a:rPr>
              <a:t>Παραλία Δάφνες</a:t>
            </a:r>
            <a:r>
              <a:rPr lang="en-US" sz="1600" b="1" dirty="0" smtClean="0">
                <a:latin typeface="Comic Sans MS" panose="030F0702030302020204" pitchFamily="66" charset="0"/>
              </a:rPr>
              <a:t> </a:t>
            </a:r>
            <a:endParaRPr lang="el-GR" sz="1600" b="1" dirty="0">
              <a:latin typeface="Comic Sans MS" panose="030F0702030302020204" pitchFamily="66" charset="0"/>
            </a:endParaRPr>
          </a:p>
          <a:p>
            <a:pPr lvl="0" fontAlgn="base" hangingPunct="0">
              <a:buFontTx/>
              <a:buChar char="-"/>
            </a:pPr>
            <a:r>
              <a:rPr lang="el-GR" sz="1600" b="1" dirty="0" smtClean="0">
                <a:latin typeface="Comic Sans MS" panose="030F0702030302020204" pitchFamily="66" charset="0"/>
              </a:rPr>
              <a:t>Παραλία </a:t>
            </a:r>
            <a:r>
              <a:rPr lang="el-GR" sz="1600" b="1" dirty="0" err="1" smtClean="0">
                <a:latin typeface="Comic Sans MS" panose="030F0702030302020204" pitchFamily="66" charset="0"/>
              </a:rPr>
              <a:t>Βραχνέικα</a:t>
            </a:r>
            <a:endParaRPr lang="el-GR" sz="1600" b="1" dirty="0">
              <a:latin typeface="Comic Sans MS" panose="030F0702030302020204" pitchFamily="66" charset="0"/>
            </a:endParaRPr>
          </a:p>
          <a:p>
            <a:pPr lvl="0" fontAlgn="base" hangingPunct="0">
              <a:buFontTx/>
              <a:buChar char="-"/>
            </a:pPr>
            <a:r>
              <a:rPr lang="el-GR" sz="1600" b="1" dirty="0" smtClean="0">
                <a:latin typeface="Comic Sans MS" panose="030F0702030302020204" pitchFamily="66" charset="0"/>
              </a:rPr>
              <a:t>Παραλία </a:t>
            </a:r>
            <a:r>
              <a:rPr lang="el-GR" sz="1600" b="1" dirty="0" err="1" smtClean="0">
                <a:latin typeface="Comic Sans MS" panose="030F0702030302020204" pitchFamily="66" charset="0"/>
              </a:rPr>
              <a:t>Καστελλόκαμπος</a:t>
            </a:r>
            <a:r>
              <a:rPr lang="en-US" sz="1600" b="1" dirty="0" smtClean="0">
                <a:latin typeface="Comic Sans MS" panose="030F0702030302020204" pitchFamily="66" charset="0"/>
              </a:rPr>
              <a:t> </a:t>
            </a:r>
            <a:endParaRPr lang="el-GR" sz="1600" b="1" dirty="0" smtClean="0">
              <a:latin typeface="Comic Sans MS" panose="030F0702030302020204" pitchFamily="66" charset="0"/>
            </a:endParaRPr>
          </a:p>
          <a:p>
            <a:pPr lvl="0" fontAlgn="base" hangingPunct="0">
              <a:buFontTx/>
              <a:buChar char="-"/>
            </a:pPr>
            <a:r>
              <a:rPr lang="el-GR" sz="1600" b="1" dirty="0" smtClean="0">
                <a:latin typeface="Comic Sans MS" panose="030F0702030302020204" pitchFamily="66" charset="0"/>
              </a:rPr>
              <a:t>Παραλία Ρίου</a:t>
            </a:r>
            <a:endParaRPr lang="el-GR" sz="1600" b="1" dirty="0">
              <a:latin typeface="Comic Sans MS" panose="030F0702030302020204" pitchFamily="66" charset="0"/>
            </a:endParaRPr>
          </a:p>
          <a:p>
            <a:pPr lvl="0" fontAlgn="base" hangingPunct="0"/>
            <a:endParaRPr lang="en-US" sz="1600" dirty="0">
              <a:latin typeface="Comic Sans MS" panose="030F0702030302020204" pitchFamily="66" charset="0"/>
            </a:endParaRPr>
          </a:p>
          <a:p>
            <a:pPr marL="0" lvl="0" indent="0" fontAlgn="base" hangingPunct="0">
              <a:buNone/>
            </a:pPr>
            <a:r>
              <a:rPr lang="el-GR" sz="1600" dirty="0" smtClean="0">
                <a:latin typeface="Comic Sans MS" panose="030F0702030302020204" pitchFamily="66" charset="0"/>
              </a:rPr>
              <a:t> </a:t>
            </a:r>
            <a:r>
              <a:rPr lang="el-GR" sz="1600" dirty="0">
                <a:latin typeface="Comic Sans MS" panose="030F0702030302020204" pitchFamily="66" charset="0"/>
              </a:rPr>
              <a:t>  </a:t>
            </a:r>
          </a:p>
          <a:p>
            <a:pPr marL="0" indent="0" algn="just">
              <a:buNone/>
            </a:pPr>
            <a:endParaRPr lang="el-GR" sz="1600" dirty="0">
              <a:latin typeface="Comic Sans MS" panose="030F0702030302020204" pitchFamily="66" charset="0"/>
            </a:endParaRPr>
          </a:p>
        </p:txBody>
      </p:sp>
      <p:pic>
        <p:nvPicPr>
          <p:cNvPr id="7" name="Εικόνα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32039" y="1484784"/>
            <a:ext cx="4391269" cy="5373216"/>
          </a:xfrm>
          <a:prstGeom prst="rect">
            <a:avLst/>
          </a:prstGeom>
        </p:spPr>
      </p:pic>
    </p:spTree>
    <p:extLst>
      <p:ext uri="{BB962C8B-B14F-4D97-AF65-F5344CB8AC3E}">
        <p14:creationId xmlns:p14="http://schemas.microsoft.com/office/powerpoint/2010/main" xmlns="" val="1169849338"/>
      </p:ext>
    </p:extLst>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252520" cy="838200"/>
          </a:xfrm>
        </p:spPr>
        <p:txBody>
          <a:bodyPr>
            <a:noAutofit/>
          </a:bodyPr>
          <a:lstStyle/>
          <a:p>
            <a:r>
              <a:rPr lang="el-GR" sz="3000" dirty="0">
                <a:effectLst/>
                <a:latin typeface="Comic Sans MS" panose="030F0702030302020204" pitchFamily="66" charset="0"/>
              </a:rPr>
              <a:t>ΤΜΗΜΑ ΠΕΡΙΒΑΛΛΟΝΤΟΣ ΚΑΙ ΕΝΕΡΓΕΙΑΣ  </a:t>
            </a:r>
            <a:r>
              <a:rPr lang="en-US" sz="3000" dirty="0" smtClean="0">
                <a:effectLst/>
                <a:latin typeface="Comic Sans MS" panose="030F0702030302020204" pitchFamily="66" charset="0"/>
              </a:rPr>
              <a:t>0</a:t>
            </a:r>
            <a:r>
              <a:rPr lang="el-GR" sz="3000" dirty="0" smtClean="0">
                <a:effectLst/>
                <a:latin typeface="Comic Sans MS" panose="030F0702030302020204" pitchFamily="66" charset="0"/>
              </a:rPr>
              <a:t>2</a:t>
            </a:r>
            <a:endParaRPr lang="el-GR" sz="3000" dirty="0"/>
          </a:p>
        </p:txBody>
      </p:sp>
      <p:sp>
        <p:nvSpPr>
          <p:cNvPr id="3" name="Θέση περιεχομένου 2"/>
          <p:cNvSpPr>
            <a:spLocks noGrp="1"/>
          </p:cNvSpPr>
          <p:nvPr>
            <p:ph idx="1"/>
          </p:nvPr>
        </p:nvSpPr>
        <p:spPr>
          <a:xfrm>
            <a:off x="52552" y="1196752"/>
            <a:ext cx="9091448" cy="5544616"/>
          </a:xfrm>
        </p:spPr>
        <p:txBody>
          <a:bodyPr>
            <a:noAutofit/>
          </a:bodyPr>
          <a:lstStyle/>
          <a:p>
            <a:pPr marL="0" indent="0" algn="just">
              <a:buNone/>
            </a:pPr>
            <a:r>
              <a:rPr lang="el-GR" sz="1600" b="1" u="sng" dirty="0">
                <a:latin typeface="Comic Sans MS" panose="030F0702030302020204" pitchFamily="66" charset="0"/>
              </a:rPr>
              <a:t>ΝΑΥΑΓΟΣΩΣΤΙΚΗ ΚΑΛΥΨΗ ΠΟΛΥΣΥΧΝΑΣΤΩΝ ΠΑΡΑΛΙΩΝ</a:t>
            </a:r>
          </a:p>
          <a:p>
            <a:pPr marL="0" indent="0" algn="just">
              <a:buNone/>
            </a:pPr>
            <a:endParaRPr lang="en-US" sz="1600" dirty="0" smtClean="0">
              <a:latin typeface="Comic Sans MS" panose="030F0702030302020204" pitchFamily="66" charset="0"/>
            </a:endParaRPr>
          </a:p>
          <a:p>
            <a:pPr lvl="0" fontAlgn="base" hangingPunct="0"/>
            <a:endParaRPr lang="en-US" sz="1600" dirty="0"/>
          </a:p>
          <a:p>
            <a:pPr marL="0" lvl="0" indent="0" fontAlgn="base" hangingPunct="0">
              <a:buNone/>
            </a:pPr>
            <a:r>
              <a:rPr lang="el-GR" sz="1600" dirty="0" smtClean="0">
                <a:latin typeface="Comic Sans MS" panose="030F0702030302020204" pitchFamily="66" charset="0"/>
              </a:rPr>
              <a:t>Η </a:t>
            </a:r>
            <a:r>
              <a:rPr lang="el-GR" sz="1600" dirty="0">
                <a:latin typeface="Comic Sans MS" panose="030F0702030302020204" pitchFamily="66" charset="0"/>
              </a:rPr>
              <a:t>μελέτη και η επίβλεψη της </a:t>
            </a:r>
            <a:r>
              <a:rPr lang="el-GR" sz="1600" dirty="0" smtClean="0">
                <a:latin typeface="Comic Sans MS" panose="030F0702030302020204" pitchFamily="66" charset="0"/>
              </a:rPr>
              <a:t>ανωτέρ</a:t>
            </a:r>
            <a:r>
              <a:rPr lang="el-GR" sz="1600" dirty="0">
                <a:latin typeface="Comic Sans MS" panose="030F0702030302020204" pitchFamily="66" charset="0"/>
              </a:rPr>
              <a:t>ω</a:t>
            </a:r>
            <a:r>
              <a:rPr lang="el-GR" sz="1600" dirty="0" smtClean="0">
                <a:latin typeface="Comic Sans MS" panose="030F0702030302020204" pitchFamily="66" charset="0"/>
              </a:rPr>
              <a:t> </a:t>
            </a:r>
            <a:r>
              <a:rPr lang="el-GR" sz="1600" dirty="0">
                <a:latin typeface="Comic Sans MS" panose="030F0702030302020204" pitchFamily="66" charset="0"/>
              </a:rPr>
              <a:t>υπηρεσίας </a:t>
            </a:r>
            <a:r>
              <a:rPr lang="el-GR" sz="1600" dirty="0" smtClean="0">
                <a:latin typeface="Comic Sans MS" panose="030F0702030302020204" pitchFamily="66" charset="0"/>
              </a:rPr>
              <a:t>πραγματοποιήθηκε </a:t>
            </a:r>
            <a:r>
              <a:rPr lang="el-GR" sz="1600" dirty="0">
                <a:latin typeface="Comic Sans MS" panose="030F0702030302020204" pitchFamily="66" charset="0"/>
              </a:rPr>
              <a:t>από το Τμήμα Περ/ντος και </a:t>
            </a:r>
            <a:r>
              <a:rPr lang="el-GR" sz="1600" dirty="0" smtClean="0">
                <a:latin typeface="Comic Sans MS" panose="030F0702030302020204" pitchFamily="66" charset="0"/>
              </a:rPr>
              <a:t>  Ενέργειας της </a:t>
            </a:r>
            <a:r>
              <a:rPr lang="el-GR" sz="1600" dirty="0">
                <a:latin typeface="Comic Sans MS" panose="030F0702030302020204" pitchFamily="66" charset="0"/>
              </a:rPr>
              <a:t>Δ/</a:t>
            </a:r>
            <a:r>
              <a:rPr lang="el-GR" sz="1600" dirty="0" err="1">
                <a:latin typeface="Comic Sans MS" panose="030F0702030302020204" pitchFamily="66" charset="0"/>
              </a:rPr>
              <a:t>νσης</a:t>
            </a:r>
            <a:r>
              <a:rPr lang="el-GR" sz="1600" dirty="0">
                <a:latin typeface="Comic Sans MS" panose="030F0702030302020204" pitchFamily="66" charset="0"/>
              </a:rPr>
              <a:t> Περ/ντος, Ενέργειας και Πρασίνου.</a:t>
            </a:r>
          </a:p>
          <a:p>
            <a:pPr marL="0" indent="0">
              <a:buNone/>
            </a:pPr>
            <a:r>
              <a:rPr lang="el-GR" sz="1600" dirty="0"/>
              <a:t> </a:t>
            </a:r>
          </a:p>
          <a:p>
            <a:pPr marL="0" indent="0" algn="just">
              <a:buNone/>
            </a:pPr>
            <a:endParaRPr lang="el-GR" sz="1600" dirty="0">
              <a:latin typeface="Comic Sans MS" panose="030F0702030302020204" pitchFamily="66" charset="0"/>
            </a:endParaRPr>
          </a:p>
        </p:txBody>
      </p:sp>
      <p:pic>
        <p:nvPicPr>
          <p:cNvPr id="4" name="Εικόνα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21526" y="3260792"/>
            <a:ext cx="4644008" cy="3483006"/>
          </a:xfrm>
          <a:prstGeom prst="rect">
            <a:avLst/>
          </a:prstGeom>
        </p:spPr>
      </p:pic>
      <p:pic>
        <p:nvPicPr>
          <p:cNvPr id="5" name="Εικόνα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5536" y="3260792"/>
            <a:ext cx="3483006" cy="3483006"/>
          </a:xfrm>
          <a:prstGeom prst="rect">
            <a:avLst/>
          </a:prstGeom>
        </p:spPr>
      </p:pic>
    </p:spTree>
    <p:extLst>
      <p:ext uri="{BB962C8B-B14F-4D97-AF65-F5344CB8AC3E}">
        <p14:creationId xmlns:p14="http://schemas.microsoft.com/office/powerpoint/2010/main" xmlns="" val="1116378026"/>
      </p:ext>
    </p:extLst>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871</TotalTime>
  <Words>4844</Words>
  <Application>Microsoft Office PowerPoint</Application>
  <PresentationFormat>Προβολή στην οθόνη (4:3)</PresentationFormat>
  <Paragraphs>431</Paragraphs>
  <Slides>41</Slides>
  <Notes>41</Notes>
  <HiddenSlides>0</HiddenSlides>
  <MMClips>0</MMClips>
  <ScaleCrop>false</ScaleCrop>
  <HeadingPairs>
    <vt:vector size="4" baseType="variant">
      <vt:variant>
        <vt:lpstr>Θέμα</vt:lpstr>
      </vt:variant>
      <vt:variant>
        <vt:i4>1</vt:i4>
      </vt:variant>
      <vt:variant>
        <vt:lpstr>Τίτλοι διαφανειών</vt:lpstr>
      </vt:variant>
      <vt:variant>
        <vt:i4>41</vt:i4>
      </vt:variant>
    </vt:vector>
  </HeadingPairs>
  <TitlesOfParts>
    <vt:vector size="42" baseType="lpstr">
      <vt:lpstr>Διαστημικό</vt:lpstr>
      <vt:lpstr>Τμημα ΠΕΡΙΒΑΛΛΟΝΤΟΣ &amp; ΕΝΕΡΓΕΙΑΣ </vt:lpstr>
      <vt:lpstr>Τμημα ΠΕΡΙΒΑΛΛΟΝΤΟΣ &amp; ΕΝΕΡΓΕΙΑΣ </vt:lpstr>
      <vt:lpstr>Τμημα ΠΕΡΙΒΑΛΛΟΝΤΟΣ &amp; ΕΝΕΡΓΕΙΑΣ </vt:lpstr>
      <vt:lpstr>ΤΜΗΜΑ ΠΕΡΙΒΑΛΛΟΝΤΟΣ ΚΑΙ ΕΝΕΡΓΕΙΑΣ  01                                  </vt:lpstr>
      <vt:lpstr>ΤΜΗΜΑ ΠΕΡΙΒΑΛΛΟΝΤΟΣ ΚΑΙ ΕΝΕΡΓΕΙΑΣ  01</vt:lpstr>
      <vt:lpstr>ΤΜΗΜΑ ΠΕΡΙΒΑΛΛΟΝΤΟΣ ΚΑΙ ΕΝΕΡΓΕΙΑΣ  01</vt:lpstr>
      <vt:lpstr>ΤΜΗΜΑ ΠΕΡΙΒΑΛΛΟΝΤΟΣ ΚΑΙ ΕΝΕΡΓΕΙΑΣ  02</vt:lpstr>
      <vt:lpstr>ΤΜΗΜΑ ΠΕΡΙΒΑΛΛΟΝΤΟΣ ΚΑΙ ΕΝΕΡΓΕΙΑΣ  02</vt:lpstr>
      <vt:lpstr>ΤΜΗΜΑ ΠΕΡΙΒΑΛΛΟΝΤΟΣ ΚΑΙ ΕΝΕΡΓΕΙΑΣ  02</vt:lpstr>
      <vt:lpstr>ΤΜΗΜΑ ΠΕΡΙΒΑΛΛΟΝΤΟΣ ΚΑΙ ΕΝΕΡΓΕΙΑΣ  03</vt:lpstr>
      <vt:lpstr>ΤΜΗΜΑ ΠΕΡΙΒΑΛΛΟΝΤΟΣ ΚΑΙ ΕΝΕΡΓΕΙΑΣ  03</vt:lpstr>
      <vt:lpstr>ΤΜΗΜΑ ΠΕΡΙΒΑΛΛΟΝΤΟΣ ΚΑΙ ΕΝΕΡΓΕΙΑΣ  03</vt:lpstr>
      <vt:lpstr>ΤΜΗΜΑ ΠΕΡΙΒΑΛΛΟΝΤΟΣ ΚΑΙ ΕΝΕΡΓΕΙΑΣ  04</vt:lpstr>
      <vt:lpstr>ΤΜΗΜΑ ΠΕΡΙΒΑΛΛΟΝΤΟΣ ΚΑΙ ΕΝΕΡΓΕΙΑΣ  04</vt:lpstr>
      <vt:lpstr>ΤΜΗΜΑ ΠΕΡΙΒΑΛΛΟΝΤΟΣ ΚΑΙ ΕΝΕΡΓΕΙΑΣ  04</vt:lpstr>
      <vt:lpstr>ΤΜΗΜΑ ΠΕΡΙΒΑΛΛΟΝΤΟΣ ΚΑΙ ΕΝΕΡΓΕΙΑΣ  05</vt:lpstr>
      <vt:lpstr>ΤΜΗΜΑ ΠΕΡΙΒΑΛΛΟΝΤΟΣ ΚΑΙ ΕΝΕΡΓΕΙΑΣ  05</vt:lpstr>
      <vt:lpstr>ΤΜΗΜΑ ΠΕΡΙΒΑΛΛΟΝΤΟΣ ΚΑΙ ΕΝΕΡΓΕΙΑΣ  06</vt:lpstr>
      <vt:lpstr>ΤΜΗΜΑ ΠΕΡΙΒΑΛΛΟΝΤΟΣ ΚΑΙ ΕΝΕΡΓΕΙΑΣ  07</vt:lpstr>
      <vt:lpstr>ΤΜΗΜΑ ΠΕΡΙΒΑΛΛΟΝΤΟΣ ΚΑΙ ΕΝΕΡΓΕΙΑΣ  07</vt:lpstr>
      <vt:lpstr>ΤΜΗΜΑ ΠΕΡΙΒΑΛΛΟΝΤΟΣ ΚΑΙ ΕΝΕΡΓΕΙΑΣ  07</vt:lpstr>
      <vt:lpstr>ΤΜΗΜΑ ΠΕΡΙΒΑΛΛΟΝΤΟΣ ΚΑΙ ΕΝΕΡΓΕΙΑΣ  08</vt:lpstr>
      <vt:lpstr>ΤΜΗΜΑ ΠΕΡΙΒΑΛΛΟΝΤΟΣ ΚΑΙ ΕΝΕΡΓΕΙΑΣ  08</vt:lpstr>
      <vt:lpstr>ΤΜΗΜΑ ΠΕΡΙΒΑΛΛΟΝΤΟΣ ΚΑΙ ΕΝΕΡΓΕΙΑΣ  09</vt:lpstr>
      <vt:lpstr>ΤΜΗΜΑ ΠΕΡΙΒΑΛΛΟΝΤΟΣ ΚΑΙ ΕΝΕΡΓΕΙΑΣ  09</vt:lpstr>
      <vt:lpstr>ΤΜΗΜΑ ΠΕΡΙΒΑΛΛΟΝΤΟΣ ΚΑΙ ΕΝΕΡΓΕΙΑΣ  09</vt:lpstr>
      <vt:lpstr>ΤΜΗΜΑ ΠΕΡΙΒΑΛΛΟΝΤΟΣ ΚΑΙ ΕΝΕΡΓΕΙΑΣ  10</vt:lpstr>
      <vt:lpstr>ΤΜΗΜΑ ΠΕΡΙΒΑΛΛΟΝΤΟΣ ΚΑΙ ΕΝΕΡΓΕΙΑΣ  10</vt:lpstr>
      <vt:lpstr>ΤΜΗΜΑ ΠΕΡΙΒΑΛΛΟΝΤΟΣ ΚΑΙ ΕΝΕΡΓΕΙΑΣ  11</vt:lpstr>
      <vt:lpstr>ΤΜΗΜΑ ΠΕΡΙΒΑΛΛΟΝΤΟΣ ΚΑΙ ΕΝΕΡΓΕΙΑΣ  11</vt:lpstr>
      <vt:lpstr>ΤΜΗΜΑ ΠΕΡΙΒΑΛΛΟΝΤΟΣ ΚΑΙ ΕΝΕΡΓΕΙΑΣ  12</vt:lpstr>
      <vt:lpstr>ΤΜΗΜΑ ΠΕΡΙΒΑΛΛΟΝΤΟΣ ΚΑΙ ΕΝΕΡΓΕΙΑΣ  12</vt:lpstr>
      <vt:lpstr>ΤΜΗΜΑ ΠΕΡΙΒΑΛΛΟΝΤΟΣ ΚΑΙ ΕΝΕΡΓΕΙΑΣ  12</vt:lpstr>
      <vt:lpstr>ΤΜΗΜΑ ΠΕΡΙΒΑΛΛΟΝΤΟΣ ΚΑΙ ΕΝΕΡΓΕΙΑΣ  12</vt:lpstr>
      <vt:lpstr>ΤΜΗΜΑ ΠΕΡΙΒΑΛΛΟΝΤΟΣ ΚΑΙ ΕΝΕΡΓΕΙΑΣ  12</vt:lpstr>
      <vt:lpstr>ΤΜΗΜΑ ΠΕΡΙΒΑΛΛΟΝΤΟΣ ΚΑΙ ΕΝΕΡΓΕΙΑΣ  12</vt:lpstr>
      <vt:lpstr>ΤΜΗΜΑ ΠΕΡΙΒΑΛΛΟΝΤΟΣ ΚΑΙ ΕΝΕΡΓΕΙΑΣ  12</vt:lpstr>
      <vt:lpstr>ΤΜΗΜΑ ΠΕΡΙΒΑΛΛΟΝΤΟΣ ΚΑΙ ΕΝΕΡΓΕΙΑΣ  12</vt:lpstr>
      <vt:lpstr>ΤΜΗΜΑ ΠΕΡΙΒΑΛΛΟΝΤΟΣ ΚΑΙ ΕΝΕΡΓΕΙΑΣ  12</vt:lpstr>
      <vt:lpstr>ΤΜΗΜΑ ΠΕΡΙΒΑΛΛΟΝΤΟΣ ΚΑΙ ΕΝΕΡΓΕΙΑΣ  11</vt:lpstr>
      <vt:lpstr>ΤΜΗΜΑ ΠΕΡΙΒΑΛΛΟΝΤΟΣ ΚΑΙ ΕΝΕΡΓΕΙΑΣ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Τμημα μελετων εργων πρασινου</dc:title>
  <dc:creator>Χρήστης των Windows</dc:creator>
  <cp:lastModifiedBy>xristos</cp:lastModifiedBy>
  <cp:revision>156</cp:revision>
  <cp:lastPrinted>2018-11-06T07:01:23Z</cp:lastPrinted>
  <dcterms:created xsi:type="dcterms:W3CDTF">2018-11-02T10:48:46Z</dcterms:created>
  <dcterms:modified xsi:type="dcterms:W3CDTF">2018-11-09T23:00:02Z</dcterms:modified>
</cp:coreProperties>
</file>