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66" r:id="rId4"/>
    <p:sldId id="274" r:id="rId5"/>
    <p:sldId id="258" r:id="rId6"/>
    <p:sldId id="281" r:id="rId7"/>
    <p:sldId id="291" r:id="rId8"/>
    <p:sldId id="288" r:id="rId9"/>
    <p:sldId id="287" r:id="rId10"/>
    <p:sldId id="279" r:id="rId11"/>
    <p:sldId id="290" r:id="rId12"/>
    <p:sldId id="283" r:id="rId13"/>
    <p:sldId id="285" r:id="rId14"/>
    <p:sldId id="289" r:id="rId15"/>
    <p:sldId id="268" r:id="rId16"/>
    <p:sldId id="293" r:id="rId17"/>
    <p:sldId id="296" r:id="rId18"/>
    <p:sldId id="273" r:id="rId19"/>
    <p:sldId id="292" r:id="rId20"/>
    <p:sldId id="29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83651-A433-48F7-83AC-24DB2F01331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CE762-E68F-41ED-8D5E-D7B7CEE0D8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61A8F-0F6B-4C02-AD17-03250F717E9A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B8E7-542E-460A-87F6-33B9FBBE88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AB8E7-542E-460A-87F6-33B9FBBE8848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D74E9F-B58C-4F5E-9DE2-A852083DE70D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9F7486-B1F1-419E-B207-608897282D0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95682"/>
          </a:xfrm>
        </p:spPr>
        <p:txBody>
          <a:bodyPr>
            <a:normAutofit/>
          </a:bodyPr>
          <a:lstStyle/>
          <a:p>
            <a:r>
              <a:rPr lang="el-GR" dirty="0" smtClean="0"/>
              <a:t>Δ/</a:t>
            </a:r>
            <a:r>
              <a:rPr lang="el-GR" dirty="0" err="1" smtClean="0"/>
              <a:t>νση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προγραμματισμου,οργανωσησ</a:t>
            </a:r>
            <a:r>
              <a:rPr lang="el-GR" dirty="0" smtClean="0"/>
              <a:t> &amp; </a:t>
            </a:r>
            <a:r>
              <a:rPr lang="el-GR" dirty="0" err="1" smtClean="0"/>
              <a:t>πληροφορικησ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ΤΜΗΜΑ ΠΛΗΡΟΦΟΡΙΚΗΣ &amp; </a:t>
            </a:r>
            <a:r>
              <a:rPr lang="el-GR" dirty="0" smtClean="0"/>
              <a:t>ΕΠΙΚΟΙΝΩΝΙΩΝ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10-11-2018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 Έργου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Διοικητικές &amp; Οικονομικές  Εφαρμογές – Τεχνικές Εφαρμογές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Συντήρηση – Τεχνική Υποστήριξη  Διοικητικών-Οικονομικών από την κατασκευάστρια εταιρεία των εφαρμογών</a:t>
            </a:r>
          </a:p>
          <a:p>
            <a:pPr lvl="1"/>
            <a:r>
              <a:rPr lang="el-GR" dirty="0" smtClean="0"/>
              <a:t>Αναβαθμίσεις των 4 υποσυστημάτων /34 </a:t>
            </a:r>
            <a:r>
              <a:rPr lang="el-GR" dirty="0" err="1" smtClean="0"/>
              <a:t>υποεφαρμογών</a:t>
            </a:r>
            <a:endParaRPr lang="el-GR" dirty="0" smtClean="0"/>
          </a:p>
          <a:p>
            <a:pPr lvl="1"/>
            <a:r>
              <a:rPr lang="el-GR" dirty="0" smtClean="0"/>
              <a:t>Διαμόρφωση και παραμετροποίηση και σύμφωνα με τις ανάγκες  του Δήμου</a:t>
            </a:r>
          </a:p>
          <a:p>
            <a:pPr lvl="1"/>
            <a:r>
              <a:rPr lang="el-GR" dirty="0" smtClean="0"/>
              <a:t>Τεχνική υποστήριξη και εκπαίδευση του προσωπικού απομακρυσμένα και επιτόπια</a:t>
            </a:r>
          </a:p>
          <a:p>
            <a:pPr lvl="1"/>
            <a:r>
              <a:rPr lang="en-US" dirty="0" smtClean="0"/>
              <a:t>Helpdesk </a:t>
            </a:r>
            <a:r>
              <a:rPr lang="el-GR" dirty="0" smtClean="0"/>
              <a:t>για την καταγραφή των αιτημάτων</a:t>
            </a:r>
          </a:p>
          <a:p>
            <a:pPr>
              <a:buNone/>
            </a:pPr>
            <a:r>
              <a:rPr lang="el-GR" dirty="0" smtClean="0"/>
              <a:t>Αναμένεται:</a:t>
            </a:r>
          </a:p>
          <a:p>
            <a:r>
              <a:rPr lang="el-GR" dirty="0" smtClean="0"/>
              <a:t>Επέκταση πλατφόρμας πρωτοκόλλου ώστε να υποστηρίζει ηλεκτρονική διακίνηση και ψηφιακή υπογραφή εγγράφων.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Πληροφοριακά Συστήματα για αρχειακή Χρήση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Πληροφοριακά συστήματα πριν την ένωση των Δήμων με τον Καλλικράτη:</a:t>
            </a:r>
          </a:p>
          <a:p>
            <a:r>
              <a:rPr lang="el-GR" dirty="0" smtClean="0"/>
              <a:t>Εφαρμογές Ληξιαρχείων των παλιών Δήμων</a:t>
            </a:r>
          </a:p>
          <a:p>
            <a:r>
              <a:rPr lang="el-GR" dirty="0" smtClean="0"/>
              <a:t>Εφαρμογές μισθοδοσίας-Προσωπικού</a:t>
            </a:r>
          </a:p>
          <a:p>
            <a:r>
              <a:rPr lang="el-GR" dirty="0" smtClean="0"/>
              <a:t>Εφαρμογές Πρωτοκόλλου</a:t>
            </a:r>
          </a:p>
          <a:p>
            <a:r>
              <a:rPr lang="el-GR" dirty="0" smtClean="0"/>
              <a:t>Εφαρμογές Οικονομικών Υπηρεσιών</a:t>
            </a:r>
          </a:p>
          <a:p>
            <a:pPr>
              <a:buNone/>
            </a:pPr>
            <a:r>
              <a:rPr lang="el-GR" dirty="0" smtClean="0"/>
              <a:t>Μεταφορά των συστημάτων αυτών σε νέο εξοπλισμό ώστε τα δεδομένα να είναι διασφαλισμένα από τις βλάβες του παλιού υλικού.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Διαδικτυακή πύλη </a:t>
            </a:r>
            <a:r>
              <a:rPr lang="en-US" dirty="0" smtClean="0"/>
              <a:t>www.e-patras.gr</a:t>
            </a:r>
            <a:endParaRPr lang="el-GR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4992642" y="1527175"/>
            <a:ext cx="38656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 - Θέση περιεχομένου"/>
          <p:cNvSpPr txBox="1">
            <a:spLocks/>
          </p:cNvSpPr>
          <p:nvPr/>
        </p:nvSpPr>
        <p:spPr>
          <a:xfrm>
            <a:off x="301752" y="1527048"/>
            <a:ext cx="491319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>
          <a:xfrm>
            <a:off x="301752" y="1527048"/>
            <a:ext cx="4913190" cy="4572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l-GR" sz="2700" dirty="0" smtClean="0"/>
              <a:t>Βασικές Λειτουργίες</a:t>
            </a:r>
            <a:endParaRPr kumimoji="0" lang="el-G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l-GR" sz="2100" dirty="0" smtClean="0">
                <a:solidFill>
                  <a:schemeClr val="tx2"/>
                </a:solidFill>
              </a:rPr>
              <a:t>Άμεση πληροφόρηση για θέματα καθημερινότητας σε 24ωρη βάση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el-GR" sz="2100" dirty="0" smtClean="0">
                <a:solidFill>
                  <a:schemeClr val="tx2"/>
                </a:solidFill>
              </a:rPr>
              <a:t>Ενημέρωση για Διαγωνισμούς, Προκηρύξεις και Αποφάσεις του Δήμου</a:t>
            </a:r>
          </a:p>
          <a:p>
            <a:pPr marL="548640" lvl="1" indent="-274320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Οδηγός</a:t>
            </a:r>
            <a:r>
              <a:rPr kumimoji="0" lang="el-GR" sz="21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Πολίτη </a:t>
            </a:r>
            <a:endParaRPr kumimoji="0" lang="el-G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Συντήρηση 24/7 και τεχνική υποστήριξη συστήματος</a:t>
            </a:r>
            <a:r>
              <a:rPr lang="el-GR" sz="2700" dirty="0" smtClean="0"/>
              <a:t> από την κατασκευάστρια εταιρεία</a:t>
            </a:r>
            <a:endParaRPr kumimoji="0" lang="el-GR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l-GR" sz="2700" baseline="0" dirty="0" smtClean="0"/>
              <a:t>Προτείνεται: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l-GR" sz="2700" baseline="0" dirty="0" smtClean="0"/>
              <a:t>Μεταφορά</a:t>
            </a:r>
            <a:r>
              <a:rPr lang="el-GR" sz="2700" dirty="0" smtClean="0"/>
              <a:t> της εγκατάστασης σε νέο εξοπλισμό</a:t>
            </a:r>
            <a:endParaRPr kumimoji="0" lang="el-G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Γεωγραφικό Σύστημα Πληροφοριών – </a:t>
            </a:r>
            <a:r>
              <a:rPr lang="en-GB" sz="3200" dirty="0" smtClean="0"/>
              <a:t>G.I.S.</a:t>
            </a:r>
            <a:endParaRPr lang="el-GR" sz="32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4572000"/>
          </a:xfrm>
        </p:spPr>
        <p:txBody>
          <a:bodyPr>
            <a:noAutofit/>
          </a:bodyPr>
          <a:lstStyle/>
          <a:p>
            <a:r>
              <a:rPr lang="el-GR" sz="2000" dirty="0" smtClean="0"/>
              <a:t>Βασικές Λειτουργίες</a:t>
            </a:r>
          </a:p>
          <a:p>
            <a:pPr lvl="1"/>
            <a:r>
              <a:rPr lang="el-GR" sz="1600" dirty="0" smtClean="0"/>
              <a:t>Ολοκληρωμένο υπόβαθρο για την πόλη της Πάτρας</a:t>
            </a:r>
          </a:p>
          <a:p>
            <a:pPr lvl="1"/>
            <a:r>
              <a:rPr lang="el-GR" sz="1600" dirty="0" smtClean="0"/>
              <a:t>Αποτυπώνονται  στοιχεία όπως το συγκοινωνιακό δίκτυο, η Δημοτική περιουσία &amp; οι χρήσεις γης, τα σημεία ενδιαφέροντος (νοσοκομεία, φαρμακεία, μνημεία, αθλητικοί χώροι κ.α.).</a:t>
            </a:r>
          </a:p>
          <a:p>
            <a:pPr lvl="1"/>
            <a:r>
              <a:rPr lang="en-GB" sz="1200" dirty="0" err="1" smtClean="0">
                <a:sym typeface="Wingdings" pitchFamily="2" charset="2"/>
              </a:rPr>
              <a:t>Οι</a:t>
            </a:r>
            <a:r>
              <a:rPr lang="en-GB" sz="1200" dirty="0" smtClean="0">
                <a:sym typeface="Wingdings" pitchFamily="2" charset="2"/>
              </a:rPr>
              <a:t> </a:t>
            </a:r>
            <a:r>
              <a:rPr lang="el-GR" sz="1600" dirty="0" smtClean="0"/>
              <a:t>υπηρεσίες του Δήμου διαχειρίζονται τα υπάρχοντα δίκτυα</a:t>
            </a:r>
            <a:r>
              <a:rPr lang="en-US" sz="1600" dirty="0" smtClean="0"/>
              <a:t> (</a:t>
            </a:r>
            <a:r>
              <a:rPr lang="el-GR" sz="1600" dirty="0" smtClean="0"/>
              <a:t>δίκτυο ύδρευσης, μητροπολιτικό δίκτυο οπτικών ινών και </a:t>
            </a:r>
            <a:r>
              <a:rPr lang="en-US" sz="1600" dirty="0" smtClean="0"/>
              <a:t>, </a:t>
            </a:r>
            <a:r>
              <a:rPr lang="el-GR" sz="1600" dirty="0" smtClean="0"/>
              <a:t>δίκτυο ηλεκτροφωτισμού</a:t>
            </a:r>
            <a:r>
              <a:rPr lang="en-US" sz="1600" dirty="0" smtClean="0"/>
              <a:t> </a:t>
            </a:r>
            <a:r>
              <a:rPr lang="en-US" sz="1600" dirty="0" err="1" smtClean="0"/>
              <a:t>κ.α</a:t>
            </a:r>
            <a:r>
              <a:rPr lang="en-US" sz="1600" dirty="0" smtClean="0"/>
              <a:t>.)</a:t>
            </a:r>
            <a:endParaRPr lang="el-GR" sz="1600" dirty="0" smtClean="0"/>
          </a:p>
          <a:p>
            <a:r>
              <a:rPr lang="el-GR" sz="2000" dirty="0" smtClean="0"/>
              <a:t>Φιλοξενία της υπολογιστικής Υποδομής του </a:t>
            </a:r>
            <a:r>
              <a:rPr lang="en-US" sz="2000" dirty="0" smtClean="0"/>
              <a:t>GIS </a:t>
            </a:r>
            <a:r>
              <a:rPr lang="el-GR" sz="2000" dirty="0" smtClean="0"/>
              <a:t>στο </a:t>
            </a:r>
            <a:r>
              <a:rPr lang="en-US" sz="2000" dirty="0" smtClean="0"/>
              <a:t>Y/K</a:t>
            </a:r>
          </a:p>
          <a:p>
            <a:r>
              <a:rPr lang="el-GR" sz="2000" dirty="0" smtClean="0"/>
              <a:t>Παροχή σύνδεσης </a:t>
            </a:r>
            <a:r>
              <a:rPr lang="en-US" sz="2000" dirty="0" smtClean="0"/>
              <a:t>VDSL </a:t>
            </a:r>
            <a:r>
              <a:rPr lang="el-GR" sz="2000" dirty="0" smtClean="0"/>
              <a:t>και στατική </a:t>
            </a:r>
            <a:r>
              <a:rPr lang="en-US" sz="2000" dirty="0" smtClean="0"/>
              <a:t>IP </a:t>
            </a:r>
            <a:r>
              <a:rPr lang="el-GR" sz="2000" dirty="0" smtClean="0"/>
              <a:t>για την προβολή του στο Διαδίκτυο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000504"/>
            <a:ext cx="13298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5" descr="patras-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43504" y="1357299"/>
            <a:ext cx="3786214" cy="2857519"/>
          </a:xfrm>
          <a:prstGeom prst="rect">
            <a:avLst/>
          </a:prstGeom>
          <a:noFill/>
          <a:ln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357694"/>
            <a:ext cx="25284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Λοιπά Συστήματα</a:t>
            </a:r>
            <a:endParaRPr lang="el-GR" sz="32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5606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dirty="0" smtClean="0"/>
              <a:t>Στο Υ/Κ φιλοξενούνται οι εξυπηρετητές  για: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Διαδικτυακές συλλογές </a:t>
            </a:r>
            <a:r>
              <a:rPr lang="el-GR" sz="1800" dirty="0" smtClean="0">
                <a:sym typeface="Wingdings" pitchFamily="2" charset="2"/>
              </a:rPr>
              <a:t>για την Ιστορία και το Καρναβάλι της Πάτρας </a:t>
            </a:r>
            <a:r>
              <a:rPr lang="el-GR" sz="1800" dirty="0" smtClean="0"/>
              <a:t>(</a:t>
            </a:r>
            <a:r>
              <a:rPr lang="en-US" sz="1800" dirty="0" smtClean="0"/>
              <a:t>www.patrasdigital.gr)</a:t>
            </a:r>
          </a:p>
          <a:p>
            <a:r>
              <a:rPr lang="el-GR" sz="1800" dirty="0" smtClean="0"/>
              <a:t>Διαδικτυακή σελίδα του Έργου </a:t>
            </a:r>
            <a:r>
              <a:rPr lang="en-US" sz="1800" dirty="0" smtClean="0"/>
              <a:t>NEBSOC</a:t>
            </a:r>
            <a:r>
              <a:rPr lang="el-GR" sz="1800" dirty="0" smtClean="0"/>
              <a:t> – </a:t>
            </a:r>
            <a:r>
              <a:rPr lang="en-US" sz="1800" dirty="0" smtClean="0"/>
              <a:t>Neighborh0od Social Planning &amp; Development (</a:t>
            </a:r>
            <a:r>
              <a:rPr lang="el-GR" sz="1800" dirty="0" smtClean="0"/>
              <a:t>Τμ. Σχεδιασμού &amp; Μελετών</a:t>
            </a:r>
            <a:r>
              <a:rPr lang="en-US" sz="1800" dirty="0" smtClean="0"/>
              <a:t>)</a:t>
            </a:r>
          </a:p>
          <a:p>
            <a:r>
              <a:rPr lang="el-GR" sz="1800" dirty="0" smtClean="0"/>
              <a:t>Διαδικτυακή σελίδα του έργου </a:t>
            </a:r>
            <a:r>
              <a:rPr lang="en-US" sz="1800" dirty="0" smtClean="0"/>
              <a:t>SUMMIT-Sustainable Urban Mobility Management Information Technologies (</a:t>
            </a:r>
            <a:r>
              <a:rPr lang="en-US" sz="1800" dirty="0" err="1" smtClean="0"/>
              <a:t>Intereg</a:t>
            </a:r>
            <a:r>
              <a:rPr lang="en-US" sz="1800" dirty="0" smtClean="0"/>
              <a:t> – </a:t>
            </a:r>
            <a:r>
              <a:rPr lang="el-GR" sz="1800" dirty="0" smtClean="0"/>
              <a:t>ΑΔΕΠ Α.Ε)</a:t>
            </a:r>
          </a:p>
          <a:p>
            <a:r>
              <a:rPr lang="el-GR" sz="1800" dirty="0" smtClean="0"/>
              <a:t>Σύστημα καταγραφής ενεργειακής κατανάλωσης του κτηρίου Παντανάσσης 30 (Δ/</a:t>
            </a:r>
            <a:r>
              <a:rPr lang="el-GR" sz="1800" dirty="0" err="1" smtClean="0"/>
              <a:t>νσ</a:t>
            </a:r>
            <a:r>
              <a:rPr lang="el-GR" sz="1800" dirty="0" smtClean="0"/>
              <a:t>η Περιβάλλοντος, Ενέργειας &amp; Πρασίνου)</a:t>
            </a:r>
          </a:p>
          <a:p>
            <a:pPr>
              <a:buNone/>
            </a:pPr>
            <a:endParaRPr lang="el-GR" sz="1800" dirty="0" smtClean="0"/>
          </a:p>
        </p:txBody>
      </p:sp>
      <p:pic>
        <p:nvPicPr>
          <p:cNvPr id="8" name="Picture 18" descr="fak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15206" y="1428736"/>
            <a:ext cx="1643074" cy="1669655"/>
          </a:xfrm>
          <a:prstGeom prst="rect">
            <a:avLst/>
          </a:prstGeom>
          <a:noFill/>
          <a:ln/>
        </p:spPr>
      </p:pic>
      <p:pic>
        <p:nvPicPr>
          <p:cNvPr id="9" name="Picture 23" descr="carni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43570" y="2500306"/>
            <a:ext cx="1857388" cy="1785950"/>
          </a:xfrm>
          <a:prstGeom prst="rect">
            <a:avLst/>
          </a:prstGeom>
          <a:noFill/>
          <a:ln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546970"/>
            <a:ext cx="1571636" cy="209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5627570" cy="492922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Σύστημα Διαχείριση παρόδιας στάθμευσης (συντήρηση – τεχνική υποστήριξη από κατασκευάστρια εταιρεία)</a:t>
            </a:r>
          </a:p>
          <a:p>
            <a:r>
              <a:rPr lang="el-GR" dirty="0" smtClean="0"/>
              <a:t>Ολοκληρωμένο Σύστημα Εισροών – Εκροών, της Διαχείρισης &amp; Ελέγχου Ανεφοδιασμών Οχημάτων &amp; της Τηλεματικής για Δ/</a:t>
            </a:r>
            <a:r>
              <a:rPr lang="el-GR" dirty="0" err="1" smtClean="0"/>
              <a:t>νση</a:t>
            </a:r>
            <a:r>
              <a:rPr lang="el-GR" dirty="0" smtClean="0"/>
              <a:t> </a:t>
            </a:r>
            <a:r>
              <a:rPr lang="el-GR" dirty="0" err="1" smtClean="0"/>
              <a:t>Καθαριοτητας</a:t>
            </a:r>
            <a:r>
              <a:rPr lang="el-GR" dirty="0" smtClean="0"/>
              <a:t> (συντήρηση τεχνική υποστήριξη από κατασκευάστρια εταιρεία)</a:t>
            </a:r>
          </a:p>
          <a:p>
            <a:r>
              <a:rPr lang="el-GR" dirty="0" smtClean="0"/>
              <a:t>Διαδικτυακή Σελίδα του </a:t>
            </a:r>
            <a:r>
              <a:rPr lang="el-GR" dirty="0" err="1" smtClean="0"/>
              <a:t>Παμπελοποννησιακού</a:t>
            </a:r>
            <a:r>
              <a:rPr lang="el-GR" dirty="0" smtClean="0"/>
              <a:t> </a:t>
            </a:r>
            <a:r>
              <a:rPr lang="el-GR" dirty="0" err="1" smtClean="0"/>
              <a:t>Στάδιου</a:t>
            </a:r>
            <a:endParaRPr lang="el-GR" dirty="0" smtClean="0"/>
          </a:p>
          <a:p>
            <a:r>
              <a:rPr lang="el-GR" dirty="0" smtClean="0"/>
              <a:t>Αναφορά Προβλημάτων </a:t>
            </a:r>
            <a:r>
              <a:rPr lang="en-US" dirty="0" err="1" smtClean="0"/>
              <a:t>SenseCity</a:t>
            </a:r>
            <a:endParaRPr lang="el-GR" dirty="0" smtClean="0"/>
          </a:p>
        </p:txBody>
      </p:sp>
      <p:pic>
        <p:nvPicPr>
          <p:cNvPr id="7170" name="Picture 2" descr="Ξεκινά η ελεγχόμενη στάθμευση στην Πάτρα - Σε ποιους δρόμους θα εφαρμοστεί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476217"/>
            <a:ext cx="2576518" cy="1452717"/>
          </a:xfrm>
          <a:prstGeom prst="rect">
            <a:avLst/>
          </a:prstGeom>
          <a:noFill/>
        </p:spPr>
      </p:pic>
      <p:sp>
        <p:nvSpPr>
          <p:cNvPr id="7172" name="AutoShape 4" descr="https://www.forefleet.gr/wp-content/uploads/2018/03/αρ8ρο2-300x147.jpg"/>
          <p:cNvSpPr>
            <a:spLocks noChangeAspect="1" noChangeArrowheads="1"/>
          </p:cNvSpPr>
          <p:nvPr/>
        </p:nvSpPr>
        <p:spPr bwMode="auto">
          <a:xfrm>
            <a:off x="155575" y="-669925"/>
            <a:ext cx="285750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00372"/>
            <a:ext cx="269860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457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715016"/>
            <a:ext cx="2095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Ασύρματες</a:t>
            </a:r>
            <a:r>
              <a:rPr lang="en-US" dirty="0" smtClean="0"/>
              <a:t> </a:t>
            </a:r>
            <a:r>
              <a:rPr lang="el-GR" dirty="0" smtClean="0"/>
              <a:t>Συνδέσεις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Διασύνδεση του ΧΥΤΑ με το Δήμο Πατρέων</a:t>
            </a:r>
            <a:r>
              <a:rPr lang="en-US" dirty="0" smtClean="0"/>
              <a:t> 5Mbps/1Mbps</a:t>
            </a:r>
            <a:endParaRPr lang="el-GR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Hotspots </a:t>
            </a:r>
            <a:r>
              <a:rPr lang="el-GR" dirty="0" smtClean="0"/>
              <a:t>στην </a:t>
            </a:r>
            <a:r>
              <a:rPr lang="el-GR" dirty="0" err="1" smtClean="0"/>
              <a:t>Πλάζ</a:t>
            </a:r>
            <a:r>
              <a:rPr lang="el-GR" dirty="0" smtClean="0"/>
              <a:t> με πρόσβαση 45</a:t>
            </a:r>
            <a:r>
              <a:rPr lang="en-US" dirty="0" smtClean="0"/>
              <a:t>Mbps</a:t>
            </a:r>
            <a:r>
              <a:rPr lang="el-GR" dirty="0" smtClean="0"/>
              <a:t>/5</a:t>
            </a:r>
            <a:r>
              <a:rPr lang="en-US" dirty="0" smtClean="0"/>
              <a:t>Mbps</a:t>
            </a:r>
            <a:r>
              <a:rPr lang="el-GR" dirty="0" smtClean="0"/>
              <a:t> (3 μήνες το καλοκαίρι)</a:t>
            </a:r>
            <a:endParaRPr lang="en-US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l-GR" dirty="0" smtClean="0"/>
              <a:t>Δίκτυα </a:t>
            </a:r>
            <a:r>
              <a:rPr lang="en-US" dirty="0" smtClean="0"/>
              <a:t>&amp;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n-US" dirty="0" smtClean="0"/>
              <a:t>Hotspots </a:t>
            </a:r>
            <a:r>
              <a:rPr lang="el-GR" dirty="0" smtClean="0"/>
              <a:t>στην Δ.Ε. Ρίου</a:t>
            </a:r>
            <a:endParaRPr lang="en-US" dirty="0" smtClean="0"/>
          </a:p>
          <a:p>
            <a:pPr lvl="1"/>
            <a:r>
              <a:rPr lang="el-GR" dirty="0" smtClean="0"/>
              <a:t>Ρίο </a:t>
            </a:r>
          </a:p>
          <a:p>
            <a:pPr lvl="1"/>
            <a:r>
              <a:rPr lang="el-GR" dirty="0" smtClean="0"/>
              <a:t>Ψαθόπυργο</a:t>
            </a:r>
          </a:p>
          <a:p>
            <a:pPr>
              <a:buNone/>
            </a:pPr>
            <a:r>
              <a:rPr lang="el-GR" dirty="0" smtClean="0"/>
              <a:t>Αναμένονται: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Hotspot </a:t>
            </a:r>
            <a:r>
              <a:rPr lang="el-GR" dirty="0" smtClean="0"/>
              <a:t>στο Δημαρχείο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l-GR" dirty="0" err="1" smtClean="0"/>
              <a:t>Ηο</a:t>
            </a:r>
            <a:r>
              <a:rPr lang="en-US" dirty="0" err="1" smtClean="0"/>
              <a:t>tspot</a:t>
            </a:r>
            <a:r>
              <a:rPr lang="en-US" dirty="0" smtClean="0"/>
              <a:t> </a:t>
            </a:r>
            <a:r>
              <a:rPr lang="el-GR" dirty="0" smtClean="0"/>
              <a:t>στο χώρο Συνεδριάσεων Δημοτικού Συμβουλίου</a:t>
            </a:r>
            <a:endParaRPr lang="el-GR" dirty="0"/>
          </a:p>
        </p:txBody>
      </p:sp>
      <p:pic>
        <p:nvPicPr>
          <p:cNvPr id="5121" name="Picture 1" descr="F:\EFI\ΔΗΜΟΣ\Design Plaz Updated L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14686"/>
            <a:ext cx="3557759" cy="20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G-Cloud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84760" cy="4830910"/>
          </a:xfrm>
        </p:spPr>
        <p:txBody>
          <a:bodyPr>
            <a:normAutofit fontScale="62500" lnSpcReduction="20000"/>
          </a:bodyPr>
          <a:lstStyle/>
          <a:p>
            <a:r>
              <a:rPr lang="el-GR" sz="2200" dirty="0" smtClean="0"/>
              <a:t>Το G-</a:t>
            </a:r>
            <a:r>
              <a:rPr lang="el-GR" sz="2200" dirty="0" err="1" smtClean="0"/>
              <a:t>Cloud</a:t>
            </a:r>
            <a:r>
              <a:rPr lang="el-GR" sz="2200" dirty="0" smtClean="0"/>
              <a:t> είναι το </a:t>
            </a:r>
            <a:r>
              <a:rPr lang="el-GR" sz="2200" b="1" dirty="0" smtClean="0"/>
              <a:t>πλέον σύγχρονο υπολογιστικό κέντρο του Δημοσίου</a:t>
            </a:r>
            <a:r>
              <a:rPr lang="el-GR" sz="2200" dirty="0" smtClean="0"/>
              <a:t>, το οποίο βασίζεται σε τεχνολογίες Υπολογιστικού Νέφους (</a:t>
            </a:r>
            <a:r>
              <a:rPr lang="el-GR" sz="2200" dirty="0" err="1" smtClean="0"/>
              <a:t>Cloud</a:t>
            </a:r>
            <a:r>
              <a:rPr lang="el-GR" sz="2200" dirty="0" smtClean="0"/>
              <a:t> </a:t>
            </a:r>
            <a:r>
              <a:rPr lang="el-GR" sz="2200" dirty="0" err="1" smtClean="0"/>
              <a:t>Computing</a:t>
            </a:r>
            <a:r>
              <a:rPr lang="el-GR" sz="2200" dirty="0" smtClean="0"/>
              <a:t>) &amp; </a:t>
            </a:r>
            <a:r>
              <a:rPr lang="el-GR" sz="2200" dirty="0" err="1" smtClean="0"/>
              <a:t>Εικονικοποίησης</a:t>
            </a:r>
            <a:r>
              <a:rPr lang="el-GR" sz="2200" dirty="0" smtClean="0"/>
              <a:t> (</a:t>
            </a:r>
            <a:r>
              <a:rPr lang="el-GR" sz="2200" dirty="0" err="1" smtClean="0"/>
              <a:t>Virtualization</a:t>
            </a:r>
            <a:r>
              <a:rPr lang="el-GR" sz="2200" dirty="0" smtClean="0"/>
              <a:t>). </a:t>
            </a:r>
          </a:p>
          <a:p>
            <a:r>
              <a:rPr lang="el-GR" sz="2200" b="1" dirty="0" err="1" smtClean="0"/>
              <a:t>Data</a:t>
            </a:r>
            <a:r>
              <a:rPr lang="el-GR" sz="2200" b="1" dirty="0" smtClean="0"/>
              <a:t> </a:t>
            </a:r>
            <a:r>
              <a:rPr lang="el-GR" sz="2200" b="1" dirty="0" err="1" smtClean="0"/>
              <a:t>Center</a:t>
            </a:r>
            <a:r>
              <a:rPr lang="el-GR" sz="2200" b="1" dirty="0" smtClean="0"/>
              <a:t>  «Νεφέλη»</a:t>
            </a:r>
          </a:p>
          <a:p>
            <a:pPr lvl="1"/>
            <a:r>
              <a:rPr lang="el-GR" dirty="0" smtClean="0"/>
              <a:t>Ωφέλιμη ισχύς παροχής - 1.000 </a:t>
            </a:r>
            <a:r>
              <a:rPr lang="el-GR" dirty="0" err="1" smtClean="0"/>
              <a:t>kW</a:t>
            </a:r>
            <a:endParaRPr lang="el-GR" dirty="0" smtClean="0"/>
          </a:p>
          <a:p>
            <a:pPr lvl="1"/>
            <a:r>
              <a:rPr lang="el-GR" dirty="0" smtClean="0"/>
              <a:t>Σύστημα ψύξης (ισχύς 3 x 500kW) με κλιματιστικές μονάδες νερού ανάμεσα στα ικριώματα (</a:t>
            </a:r>
            <a:r>
              <a:rPr lang="el-GR" dirty="0" err="1" smtClean="0"/>
              <a:t>in</a:t>
            </a:r>
            <a:r>
              <a:rPr lang="el-GR" dirty="0" smtClean="0"/>
              <a:t> </a:t>
            </a:r>
            <a:r>
              <a:rPr lang="el-GR" dirty="0" err="1" smtClean="0"/>
              <a:t>row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Αυτόματο σύστημα πυρανίχνευσης και πυρόσβεσης / κατάσβεσης (VESDA)</a:t>
            </a:r>
          </a:p>
          <a:p>
            <a:pPr lvl="1"/>
            <a:r>
              <a:rPr lang="el-GR" dirty="0" smtClean="0"/>
              <a:t>Εγγυημένα ασφαλές περιβάλλον φυσικής πρόσβασης</a:t>
            </a:r>
          </a:p>
          <a:p>
            <a:pPr lvl="1"/>
            <a:r>
              <a:rPr lang="el-GR" dirty="0" smtClean="0"/>
              <a:t>Τεχνολογία </a:t>
            </a:r>
            <a:r>
              <a:rPr lang="el-GR" dirty="0" err="1" smtClean="0"/>
              <a:t>free</a:t>
            </a:r>
            <a:r>
              <a:rPr lang="el-GR" dirty="0" smtClean="0"/>
              <a:t> </a:t>
            </a:r>
            <a:r>
              <a:rPr lang="el-GR" dirty="0" err="1" smtClean="0"/>
              <a:t>cooling</a:t>
            </a:r>
            <a:r>
              <a:rPr lang="el-GR" dirty="0" smtClean="0"/>
              <a:t> για ορθολογική διαχείριση, χρήση και εξοικονόμηση ενέργειας </a:t>
            </a:r>
          </a:p>
          <a:p>
            <a:r>
              <a:rPr lang="el-GR" sz="2200" b="1" dirty="0" smtClean="0"/>
              <a:t>Υπολογιστική Υποδομή </a:t>
            </a:r>
          </a:p>
          <a:p>
            <a:pPr lvl="0"/>
            <a:r>
              <a:rPr lang="el-GR" sz="2200" dirty="0" smtClean="0"/>
              <a:t>11.000  εικονικοί πυρήνες επεξεργαστή / 2.780 φυσικοί πυρήνες</a:t>
            </a:r>
          </a:p>
          <a:p>
            <a:pPr lvl="0"/>
            <a:r>
              <a:rPr lang="el-GR" sz="2200" dirty="0" smtClean="0"/>
              <a:t>35ΤB μνήμη RAM για τους εξυπηρετητές</a:t>
            </a:r>
          </a:p>
          <a:p>
            <a:pPr lvl="0"/>
            <a:r>
              <a:rPr lang="el-GR" sz="2200" dirty="0" smtClean="0"/>
              <a:t>325ΤΒ αποθηκευτικός χώρος</a:t>
            </a:r>
          </a:p>
          <a:p>
            <a:r>
              <a:rPr lang="el-GR" sz="2200" dirty="0" smtClean="0"/>
              <a:t>Το λογισμικό: </a:t>
            </a:r>
            <a:r>
              <a:rPr lang="el-GR" sz="2200" dirty="0" err="1" smtClean="0"/>
              <a:t>VMware</a:t>
            </a:r>
            <a:r>
              <a:rPr lang="el-GR" sz="2200" dirty="0" smtClean="0"/>
              <a:t> </a:t>
            </a:r>
            <a:r>
              <a:rPr lang="el-GR" sz="2200" dirty="0" err="1" smtClean="0"/>
              <a:t>ESXi</a:t>
            </a:r>
            <a:r>
              <a:rPr lang="el-GR" sz="2200" dirty="0" smtClean="0"/>
              <a:t> 6.0  (</a:t>
            </a:r>
            <a:r>
              <a:rPr lang="el-GR" sz="2200" dirty="0" err="1" smtClean="0"/>
              <a:t>vSphere</a:t>
            </a:r>
            <a:r>
              <a:rPr lang="el-GR" sz="2200" dirty="0" smtClean="0"/>
              <a:t> </a:t>
            </a:r>
            <a:r>
              <a:rPr lang="el-GR" sz="2200" dirty="0" err="1" smtClean="0"/>
              <a:t>Enterprise</a:t>
            </a:r>
            <a:r>
              <a:rPr lang="el-GR" sz="2200" dirty="0" smtClean="0"/>
              <a:t> </a:t>
            </a:r>
            <a:r>
              <a:rPr lang="el-GR" sz="2200" dirty="0" err="1" smtClean="0"/>
              <a:t>Plus</a:t>
            </a:r>
            <a:r>
              <a:rPr lang="el-GR" sz="2200" dirty="0" smtClean="0"/>
              <a:t>)</a:t>
            </a:r>
          </a:p>
          <a:p>
            <a:r>
              <a:rPr lang="el-GR" sz="2200" b="1" dirty="0" smtClean="0"/>
              <a:t>Προσφερόμενες Υπηρεσίες «</a:t>
            </a:r>
            <a:r>
              <a:rPr lang="el-GR" sz="2200" b="1" dirty="0" err="1" smtClean="0"/>
              <a:t>as</a:t>
            </a:r>
            <a:r>
              <a:rPr lang="el-GR" sz="2200" b="1" dirty="0" smtClean="0"/>
              <a:t> a </a:t>
            </a:r>
            <a:r>
              <a:rPr lang="el-GR" sz="2200" b="1" dirty="0" err="1" smtClean="0"/>
              <a:t>Service</a:t>
            </a:r>
            <a:r>
              <a:rPr lang="el-GR" sz="2200" b="1" dirty="0" smtClean="0"/>
              <a:t>»</a:t>
            </a:r>
          </a:p>
          <a:p>
            <a:pPr lvl="1"/>
            <a:r>
              <a:rPr lang="el-GR" b="1" dirty="0" smtClean="0"/>
              <a:t>1. Υπηρεσία </a:t>
            </a:r>
            <a:r>
              <a:rPr lang="el-GR" b="1" dirty="0" err="1" smtClean="0"/>
              <a:t>Infrastructure</a:t>
            </a:r>
            <a:r>
              <a:rPr lang="el-GR" b="1" dirty="0" smtClean="0"/>
              <a:t> </a:t>
            </a:r>
            <a:r>
              <a:rPr lang="el-GR" b="1" dirty="0" err="1" smtClean="0"/>
              <a:t>as</a:t>
            </a:r>
            <a:r>
              <a:rPr lang="el-GR" b="1" dirty="0" smtClean="0"/>
              <a:t> a </a:t>
            </a:r>
            <a:r>
              <a:rPr lang="el-GR" b="1" dirty="0" err="1" smtClean="0"/>
              <a:t>Service</a:t>
            </a:r>
            <a:r>
              <a:rPr lang="el-GR" b="1" dirty="0" smtClean="0"/>
              <a:t> – </a:t>
            </a:r>
            <a:r>
              <a:rPr lang="el-GR" b="1" dirty="0" err="1" smtClean="0"/>
              <a:t>IaaS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τα υφιστάμενα Πληροφοριακά στην υποδομή</a:t>
            </a:r>
          </a:p>
          <a:p>
            <a:pPr lvl="1"/>
            <a:r>
              <a:rPr lang="el-GR" b="1" dirty="0" smtClean="0"/>
              <a:t>2. Υπηρεσία </a:t>
            </a:r>
            <a:r>
              <a:rPr lang="el-GR" b="1" dirty="0" err="1" smtClean="0"/>
              <a:t>Software</a:t>
            </a:r>
            <a:r>
              <a:rPr lang="el-GR" b="1" dirty="0" smtClean="0"/>
              <a:t> </a:t>
            </a:r>
            <a:r>
              <a:rPr lang="el-GR" b="1" dirty="0" err="1" smtClean="0"/>
              <a:t>as</a:t>
            </a:r>
            <a:r>
              <a:rPr lang="el-GR" b="1" dirty="0" smtClean="0"/>
              <a:t> a </a:t>
            </a:r>
            <a:r>
              <a:rPr lang="el-GR" b="1" dirty="0" err="1" smtClean="0"/>
              <a:t>Service</a:t>
            </a:r>
            <a:r>
              <a:rPr lang="el-GR" b="1" dirty="0" smtClean="0"/>
              <a:t> – </a:t>
            </a:r>
            <a:r>
              <a:rPr lang="el-GR" b="1" dirty="0" err="1" smtClean="0"/>
              <a:t>SaaS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>Διάθεση εφαρμογών του </a:t>
            </a:r>
            <a:r>
              <a:rPr lang="en-US" dirty="0" smtClean="0"/>
              <a:t>G-Cloud</a:t>
            </a:r>
            <a:r>
              <a:rPr lang="el-GR" dirty="0" smtClean="0"/>
              <a:t> στους φορείς</a:t>
            </a:r>
          </a:p>
          <a:p>
            <a:pPr lvl="1"/>
            <a:r>
              <a:rPr lang="el-GR" b="1" dirty="0" smtClean="0"/>
              <a:t>3. Υπηρεσία </a:t>
            </a:r>
            <a:r>
              <a:rPr lang="el-GR" b="1" dirty="0" err="1" smtClean="0"/>
              <a:t>Platform</a:t>
            </a:r>
            <a:r>
              <a:rPr lang="el-GR" b="1" dirty="0" smtClean="0"/>
              <a:t> </a:t>
            </a:r>
            <a:r>
              <a:rPr lang="el-GR" b="1" dirty="0" err="1" smtClean="0"/>
              <a:t>as</a:t>
            </a:r>
            <a:r>
              <a:rPr lang="el-GR" b="1" dirty="0" smtClean="0"/>
              <a:t> a </a:t>
            </a:r>
            <a:r>
              <a:rPr lang="el-GR" b="1" dirty="0" err="1" smtClean="0"/>
              <a:t>Service</a:t>
            </a:r>
            <a:r>
              <a:rPr lang="el-GR" b="1" dirty="0" smtClean="0"/>
              <a:t> – </a:t>
            </a:r>
            <a:r>
              <a:rPr lang="el-GR" b="1" dirty="0" err="1" smtClean="0"/>
              <a:t>PaaS</a:t>
            </a:r>
            <a:r>
              <a:rPr lang="el-GR" b="1" dirty="0" smtClean="0"/>
              <a:t> (μέλλον)</a:t>
            </a:r>
            <a:endParaRPr lang="el-GR" dirty="0" smtClean="0"/>
          </a:p>
          <a:p>
            <a:endParaRPr lang="el-GR" dirty="0" smtClean="0"/>
          </a:p>
        </p:txBody>
      </p:sp>
      <p:pic>
        <p:nvPicPr>
          <p:cNvPr id="1026" name="Picture 2" descr="F:\EFI\ΔΗΜΟΣ\gclud33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2071702" cy="995688"/>
          </a:xfrm>
          <a:prstGeom prst="rect">
            <a:avLst/>
          </a:prstGeom>
          <a:noFill/>
        </p:spPr>
      </p:pic>
      <p:pic>
        <p:nvPicPr>
          <p:cNvPr id="1028" name="Picture 4" descr="F:\EFI\ΔΗΜΟΣ\gclou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000372"/>
            <a:ext cx="2071702" cy="1039304"/>
          </a:xfrm>
          <a:prstGeom prst="rect">
            <a:avLst/>
          </a:prstGeom>
          <a:noFill/>
        </p:spPr>
      </p:pic>
      <p:pic>
        <p:nvPicPr>
          <p:cNvPr id="1027" name="Picture 3" descr="F:\EFI\ΔΗΜΟΣ\fcloud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14554"/>
            <a:ext cx="2071702" cy="1044781"/>
          </a:xfrm>
          <a:prstGeom prst="rect">
            <a:avLst/>
          </a:prstGeom>
          <a:noFill/>
        </p:spPr>
      </p:pic>
      <p:pic>
        <p:nvPicPr>
          <p:cNvPr id="1029" name="Picture 5" descr="F:\EFI\ΔΗΜΟΣ\IaaS-PaaS-Saa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071942"/>
            <a:ext cx="3434672" cy="237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Μητροπολιτικό Δίκτυο Οπτικών Ινών (ΜΑΝ)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12992" cy="4616596"/>
          </a:xfrm>
        </p:spPr>
        <p:txBody>
          <a:bodyPr>
            <a:normAutofit fontScale="92500"/>
          </a:bodyPr>
          <a:lstStyle/>
          <a:p>
            <a:pPr marL="274320" lvl="1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2400" dirty="0" smtClean="0"/>
              <a:t>Το συνολικό μήκος του Δικτύου είναι 88 </a:t>
            </a:r>
            <a:r>
              <a:rPr lang="el-GR" sz="2400" dirty="0" err="1" smtClean="0"/>
              <a:t>χλμ</a:t>
            </a:r>
            <a:r>
              <a:rPr lang="el-GR" sz="2400" dirty="0" smtClean="0"/>
              <a:t>. </a:t>
            </a:r>
          </a:p>
          <a:p>
            <a:pPr marL="274320" lvl="1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2400" dirty="0" smtClean="0"/>
              <a:t>Το δίκτυο αποτελείται από 4 κύριους κόμβους, 6 κόμβους διανομής, 20 κόμβους πρόσβασης </a:t>
            </a:r>
          </a:p>
          <a:p>
            <a:pPr marL="274320" lvl="1">
              <a:lnSpc>
                <a:spcPct val="8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2400" dirty="0" smtClean="0"/>
              <a:t>Διασυνδέονται 177 σημεία Δημοσίου </a:t>
            </a:r>
            <a:r>
              <a:rPr lang="el-GR" sz="2400" dirty="0" smtClean="0"/>
              <a:t>Ενδιαφέροντος </a:t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 smtClean="0"/>
              <a:t>3 πανεπιστημιακά ιδρύματα, 6 ερευνητικά κέντρα, 4 νοσοκομεία και 120 σχολεία πρωτοβάθμιας και δευτεροβάθμιας </a:t>
            </a:r>
            <a:r>
              <a:rPr lang="el-GR" sz="2400" dirty="0" smtClean="0"/>
              <a:t>εκπαίδευσης </a:t>
            </a:r>
            <a:r>
              <a:rPr lang="el-GR" sz="2400" dirty="0" err="1" smtClean="0"/>
              <a:t>κ.α</a:t>
            </a:r>
            <a:r>
              <a:rPr lang="el-GR" sz="2400" dirty="0" smtClean="0"/>
              <a:t>)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1026" name="Picture 2" descr="F:\EFI\ΔΗΜΟΣ\MAN_G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194" y="1428736"/>
            <a:ext cx="49049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Ολοκλήρωση του ΜΑΝ στα Εθνικά Δίκτυα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Αξιοποίηση του ΜΑΝ για οπτική σύνδεση φορέων στο ΣΥΖΕΥΞΙΣ &amp; στο ΠΔΣ/ΕΔΕΤ</a:t>
            </a:r>
          </a:p>
          <a:p>
            <a:r>
              <a:rPr lang="el-GR" dirty="0" smtClean="0"/>
              <a:t>32 φορείς Δημοσίου συνδέονται στο ΣΥΖΕΥΞΙΣ μέσω του ΜΑΝ εξοικονομώντας πόρους:</a:t>
            </a:r>
          </a:p>
          <a:p>
            <a:pPr lvl="1"/>
            <a:r>
              <a:rPr lang="el-GR" dirty="0" smtClean="0"/>
              <a:t>ΑΠΟΚΕΝΤΡΩΜΕΝΗ ΔΙΟΙΚΗΣΗ ΔΥΤ. ΕΛΛΑΔΟΣ</a:t>
            </a:r>
          </a:p>
          <a:p>
            <a:pPr lvl="1"/>
            <a:r>
              <a:rPr lang="el-GR" dirty="0" smtClean="0"/>
              <a:t>ΠΕΡΙΦΕΡΕΙΑ ΔΥΤ. ΕΛΛΑΔΟΣ</a:t>
            </a:r>
          </a:p>
          <a:p>
            <a:pPr lvl="1"/>
            <a:r>
              <a:rPr lang="el-GR" dirty="0" smtClean="0"/>
              <a:t>ΝΟΣΟΚΟΜΕΙΑ (Ρίου, Αγ. Ανδρέας, Καραμανδάνειο, 409, Νοσημάτων Θώρακος)</a:t>
            </a:r>
          </a:p>
          <a:p>
            <a:pPr lvl="1"/>
            <a:r>
              <a:rPr lang="el-GR" dirty="0" smtClean="0"/>
              <a:t>Δ.Ο.Υ </a:t>
            </a:r>
          </a:p>
          <a:p>
            <a:pPr lvl="1"/>
            <a:r>
              <a:rPr lang="el-GR" dirty="0" smtClean="0"/>
              <a:t>ΠΥΡΟΣΒΕΣΤΙΚΗ</a:t>
            </a:r>
          </a:p>
          <a:p>
            <a:pPr lvl="1"/>
            <a:r>
              <a:rPr lang="el-GR" dirty="0" smtClean="0"/>
              <a:t>ΕΛΕΓ.ΚΕΝΤΡΟ ΠΑΤΡΩΝ (Π.Ε.Κ.)</a:t>
            </a:r>
          </a:p>
          <a:p>
            <a:pPr lvl="1"/>
            <a:r>
              <a:rPr lang="el-GR" dirty="0" smtClean="0"/>
              <a:t>ΠΡΩΤΟΔΙΚΕΙΟ ΠΑΤΡΩΝ</a:t>
            </a:r>
          </a:p>
          <a:p>
            <a:pPr lvl="1"/>
            <a:r>
              <a:rPr lang="el-GR" dirty="0" smtClean="0"/>
              <a:t>ΔΙΚΑΣΤΙΚΟ ΓΡΑΦΕΙΟ ΠΑΤΡΩΝ</a:t>
            </a:r>
          </a:p>
          <a:p>
            <a:pPr lvl="1"/>
            <a:r>
              <a:rPr lang="el-GR" dirty="0" smtClean="0"/>
              <a:t>ΤΣΜΕΔΕ ΠΑΤΡΑ</a:t>
            </a:r>
          </a:p>
          <a:p>
            <a:pPr lvl="1"/>
            <a:r>
              <a:rPr lang="el-GR" dirty="0" smtClean="0"/>
              <a:t>ΚΤΗΜΑΤΙΚΕΣ ΥΠΗΡ. ΑΧΑΪΑΣ</a:t>
            </a:r>
          </a:p>
          <a:p>
            <a:pPr lvl="1"/>
            <a:r>
              <a:rPr lang="el-GR" dirty="0" smtClean="0"/>
              <a:t>ΠΕΡΙΦΕΡΕΙΑΚΗ ΔΙΕΥΘΥΝΣΗ ΠΕΛΟΠΟΝΝΗΣΟΥ ΤΟΥ ΟΑΕΔ</a:t>
            </a:r>
          </a:p>
          <a:p>
            <a:pPr lvl="1"/>
            <a:r>
              <a:rPr lang="el-GR" dirty="0" smtClean="0"/>
              <a:t>ΟΓΑ ΠΕΡΙΦΕΡΕΙΑΚΟ ΥΠΟΚΑΤΑΣΤΗΜΑ ΔΥΤΙΚΗΣ ΕΛΛΑΔΑΣ</a:t>
            </a:r>
          </a:p>
          <a:p>
            <a:r>
              <a:rPr lang="el-GR" dirty="0" smtClean="0"/>
              <a:t>78 σχολεία συνδέονται στο ΠΣΔ μέσω του ΜΑΝ </a:t>
            </a:r>
          </a:p>
          <a:p>
            <a:r>
              <a:rPr lang="el-GR" dirty="0" smtClean="0"/>
              <a:t>Νέα ταχύτητα πρόσβασης στα 100</a:t>
            </a:r>
            <a:r>
              <a:rPr lang="en-US" dirty="0" smtClean="0"/>
              <a:t>Mbps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Ποσοτικά στοιχεία Τ.Π.Ε στο Δήμο</a:t>
            </a:r>
            <a:endParaRPr lang="el-GR" dirty="0"/>
          </a:p>
        </p:txBody>
      </p:sp>
      <p:sp>
        <p:nvSpPr>
          <p:cNvPr id="51" name="50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5008" y="1500174"/>
            <a:ext cx="3143272" cy="4873752"/>
          </a:xfrm>
        </p:spPr>
        <p:txBody>
          <a:bodyPr>
            <a:normAutofit fontScale="70000" lnSpcReduction="20000"/>
          </a:bodyPr>
          <a:lstStyle/>
          <a:p>
            <a:r>
              <a:rPr lang="el-GR" sz="2400" dirty="0" smtClean="0"/>
              <a:t>~65 κτήρια</a:t>
            </a:r>
          </a:p>
          <a:p>
            <a:r>
              <a:rPr lang="el-GR" sz="2400" dirty="0" smtClean="0"/>
              <a:t>~370 θέσεις εργασίας με χρήση Τ.Π.Ε. </a:t>
            </a:r>
          </a:p>
          <a:p>
            <a:r>
              <a:rPr lang="el-GR" sz="2400" dirty="0" smtClean="0"/>
              <a:t>Δίκτυο ΣΥΖΕΥΞΙΣ με συνένωση 8 φορέων ( 3 ΚΕΠ, 4 Δ.Ε &amp; Δήμος Πατρέων)</a:t>
            </a:r>
          </a:p>
          <a:p>
            <a:r>
              <a:rPr lang="en-US" sz="2400" dirty="0" smtClean="0"/>
              <a:t>88km </a:t>
            </a:r>
            <a:r>
              <a:rPr lang="el-GR" sz="2400" dirty="0" smtClean="0"/>
              <a:t>Μητροπολιτικό </a:t>
            </a:r>
            <a:r>
              <a:rPr lang="el-GR" sz="2400" dirty="0" smtClean="0"/>
              <a:t>Δίκτυο Οπτικών Ινών (ΜΑΝ)</a:t>
            </a:r>
          </a:p>
          <a:p>
            <a:r>
              <a:rPr lang="el-GR" sz="2400" dirty="0" smtClean="0"/>
              <a:t>Σύνδεση μέσω του ΜΑΝ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32 </a:t>
            </a:r>
            <a:r>
              <a:rPr lang="el-GR" sz="2400" dirty="0" smtClean="0"/>
              <a:t>φορείς </a:t>
            </a:r>
            <a:r>
              <a:rPr lang="el-GR" sz="2400" dirty="0" smtClean="0"/>
              <a:t>δημοσίου στο ΣΥΖΕΥΞΙΣ </a:t>
            </a:r>
            <a:r>
              <a:rPr lang="el-GR" sz="2400" dirty="0" smtClean="0"/>
              <a:t>&amp; ~65 σχολεία </a:t>
            </a:r>
            <a:r>
              <a:rPr lang="el-GR" sz="2400" dirty="0" smtClean="0"/>
              <a:t>ΠΣΔ</a:t>
            </a:r>
            <a:endParaRPr lang="en-US" sz="2400" dirty="0" smtClean="0"/>
          </a:p>
          <a:p>
            <a:r>
              <a:rPr lang="en-US" sz="2400" dirty="0" smtClean="0"/>
              <a:t>11 </a:t>
            </a:r>
            <a:r>
              <a:rPr lang="el-GR" sz="2400" dirty="0" smtClean="0"/>
              <a:t>Κεντρικοί Εξυπηρετητές</a:t>
            </a:r>
          </a:p>
          <a:p>
            <a:r>
              <a:rPr lang="el-GR" sz="2400" dirty="0" smtClean="0"/>
              <a:t>7</a:t>
            </a:r>
            <a:r>
              <a:rPr lang="en-US" sz="2400" dirty="0" smtClean="0"/>
              <a:t> </a:t>
            </a:r>
            <a:r>
              <a:rPr lang="el-GR" sz="2400" dirty="0" smtClean="0"/>
              <a:t>Κεντρικοί Εξυπηρετητές με </a:t>
            </a:r>
            <a:r>
              <a:rPr lang="en-US" sz="2400" dirty="0" smtClean="0"/>
              <a:t>virtual </a:t>
            </a:r>
            <a:r>
              <a:rPr lang="el-GR" sz="2400" dirty="0" smtClean="0"/>
              <a:t>υποδομή</a:t>
            </a:r>
          </a:p>
          <a:p>
            <a:r>
              <a:rPr lang="el-GR" sz="2400" dirty="0" smtClean="0"/>
              <a:t>~50 Εφαρμογές</a:t>
            </a:r>
          </a:p>
          <a:p>
            <a:r>
              <a:rPr lang="el-GR" sz="2400" dirty="0" smtClean="0"/>
              <a:t>4 </a:t>
            </a:r>
            <a:r>
              <a:rPr lang="en-US" sz="2400" dirty="0" smtClean="0"/>
              <a:t>Cloud </a:t>
            </a:r>
            <a:r>
              <a:rPr lang="el-GR" sz="2400" dirty="0" smtClean="0"/>
              <a:t>Εφαρμογές</a:t>
            </a:r>
          </a:p>
        </p:txBody>
      </p:sp>
      <p:sp>
        <p:nvSpPr>
          <p:cNvPr id="89" name="50 - Θέση περιεχομένου"/>
          <p:cNvSpPr txBox="1">
            <a:spLocks/>
          </p:cNvSpPr>
          <p:nvPr/>
        </p:nvSpPr>
        <p:spPr>
          <a:xfrm>
            <a:off x="6215074" y="1643050"/>
            <a:ext cx="170972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1"/>
            <a:ext cx="5305183" cy="47149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Πολιτοπουλου</a:t>
            </a:r>
            <a:r>
              <a:rPr lang="el-GR" dirty="0" smtClean="0"/>
              <a:t> </a:t>
            </a:r>
            <a:r>
              <a:rPr lang="el-GR" dirty="0" err="1" smtClean="0"/>
              <a:t>ευπραξια</a:t>
            </a:r>
            <a:endParaRPr lang="el-GR" dirty="0" smtClean="0"/>
          </a:p>
          <a:p>
            <a:r>
              <a:rPr lang="el-GR" dirty="0" smtClean="0"/>
              <a:t>Δ/</a:t>
            </a:r>
            <a:r>
              <a:rPr lang="el-GR" dirty="0" err="1" smtClean="0"/>
              <a:t>νση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προγραμματισμου</a:t>
            </a:r>
            <a:r>
              <a:rPr lang="el-GR" dirty="0" smtClean="0"/>
              <a:t>, </a:t>
            </a:r>
            <a:r>
              <a:rPr lang="el-GR" dirty="0" err="1" smtClean="0"/>
              <a:t>οργανωσησ</a:t>
            </a:r>
            <a:r>
              <a:rPr lang="el-GR" dirty="0" smtClean="0"/>
              <a:t> &amp; </a:t>
            </a:r>
            <a:r>
              <a:rPr lang="el-GR" dirty="0" err="1" smtClean="0"/>
              <a:t>πληφορικησ</a:t>
            </a:r>
            <a:endParaRPr lang="el-GR" dirty="0" smtClean="0"/>
          </a:p>
          <a:p>
            <a:r>
              <a:rPr lang="el-GR" dirty="0" err="1" smtClean="0"/>
              <a:t>Τμημα</a:t>
            </a:r>
            <a:r>
              <a:rPr lang="el-GR" dirty="0" smtClean="0"/>
              <a:t> </a:t>
            </a:r>
            <a:r>
              <a:rPr lang="el-GR" dirty="0" err="1" smtClean="0"/>
              <a:t>πληροφορικησ</a:t>
            </a:r>
            <a:r>
              <a:rPr lang="el-GR" dirty="0" smtClean="0"/>
              <a:t> &amp; </a:t>
            </a:r>
            <a:r>
              <a:rPr lang="el-GR" dirty="0" err="1" smtClean="0"/>
              <a:t>επικοινωνιων</a:t>
            </a:r>
            <a:endParaRPr lang="el-GR" dirty="0" smtClean="0"/>
          </a:p>
          <a:p>
            <a:r>
              <a:rPr lang="el-GR" dirty="0" err="1" smtClean="0"/>
              <a:t>Τηλ</a:t>
            </a:r>
            <a:r>
              <a:rPr lang="el-GR" dirty="0" smtClean="0"/>
              <a:t>: 2613 610329</a:t>
            </a:r>
          </a:p>
          <a:p>
            <a:r>
              <a:rPr lang="en-US" dirty="0" smtClean="0"/>
              <a:t>EMAIL: pollitop@patras.gr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Σας ευχαριστώ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Υπολογιστικό κέντρο (Υ/Κ)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84562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dirty="0" smtClean="0"/>
              <a:t>Το Υ/Κ βρίσκεται στην Παντανάσσης 30  1</a:t>
            </a:r>
            <a:r>
              <a:rPr lang="el-GR" sz="1600" baseline="30000" dirty="0" smtClean="0"/>
              <a:t>ος</a:t>
            </a:r>
            <a:r>
              <a:rPr lang="el-GR" sz="1600" dirty="0" smtClean="0"/>
              <a:t> όροφος</a:t>
            </a:r>
          </a:p>
          <a:p>
            <a:r>
              <a:rPr lang="el-GR" sz="1600" dirty="0" smtClean="0"/>
              <a:t>Πληροφοριακά συστήματα</a:t>
            </a:r>
          </a:p>
          <a:p>
            <a:pPr lvl="1"/>
            <a:r>
              <a:rPr lang="el-GR" sz="1100" dirty="0" smtClean="0"/>
              <a:t>Υποδομή Εικονικών Μηχανών </a:t>
            </a:r>
            <a:r>
              <a:rPr lang="el-GR" sz="1100" dirty="0" smtClean="0"/>
              <a:t>(</a:t>
            </a:r>
            <a:r>
              <a:rPr lang="en-US" sz="1100" dirty="0" smtClean="0"/>
              <a:t> </a:t>
            </a:r>
            <a:r>
              <a:rPr lang="el-GR" sz="1100" dirty="0" smtClean="0"/>
              <a:t>7 εξυπηρετητές </a:t>
            </a:r>
            <a:r>
              <a:rPr lang="el-GR" sz="1100" dirty="0" smtClean="0"/>
              <a:t>)</a:t>
            </a:r>
          </a:p>
          <a:p>
            <a:pPr lvl="1"/>
            <a:r>
              <a:rPr lang="el-GR" sz="1100" dirty="0" smtClean="0"/>
              <a:t>Φυσική Υποδομή Εξυπηρετητών (</a:t>
            </a:r>
            <a:r>
              <a:rPr lang="en-US" sz="1100" dirty="0" smtClean="0"/>
              <a:t>11 </a:t>
            </a:r>
            <a:r>
              <a:rPr lang="el-GR" sz="1100" dirty="0" smtClean="0"/>
              <a:t>εξυπηρετητές)</a:t>
            </a:r>
          </a:p>
          <a:p>
            <a:r>
              <a:rPr lang="en-US" sz="1600" dirty="0" smtClean="0"/>
              <a:t>UPS (6 KVA</a:t>
            </a:r>
            <a:r>
              <a:rPr lang="el-GR" sz="1600" dirty="0" smtClean="0"/>
              <a:t> μόνο για κρίσιμο εξοπλισμό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r>
              <a:rPr lang="el-GR" sz="1600" dirty="0" smtClean="0"/>
              <a:t>Δίσκοι για λήψη αντιγράφων ασφαλείας</a:t>
            </a:r>
          </a:p>
          <a:p>
            <a:r>
              <a:rPr lang="el-GR" sz="1600" dirty="0" smtClean="0"/>
              <a:t>Κόμβος ΜΑΝ</a:t>
            </a:r>
          </a:p>
          <a:p>
            <a:r>
              <a:rPr lang="el-GR" sz="1600" dirty="0" smtClean="0"/>
              <a:t>Κόμβος ΣΥΖΕΥΞΙΣ – Συνδέσεις με όλα τα κτήρια που συμμετέχουν στο εσωτερικό Δίκτυο ΣΥΖΕΥΞΙΣ</a:t>
            </a:r>
          </a:p>
          <a:p>
            <a:pPr marL="0" indent="0">
              <a:buNone/>
            </a:pPr>
            <a:r>
              <a:rPr lang="el-GR" sz="1600" dirty="0" smtClean="0">
                <a:sym typeface="Wingdings" pitchFamily="2" charset="2"/>
              </a:rPr>
              <a:t>Εργασίες</a:t>
            </a:r>
            <a:r>
              <a:rPr lang="en-US" sz="1600" dirty="0" smtClean="0">
                <a:sym typeface="Wingdings" pitchFamily="2" charset="2"/>
              </a:rPr>
              <a:t>:</a:t>
            </a:r>
            <a:endParaRPr lang="el-GR" sz="1600" dirty="0" smtClean="0">
              <a:sym typeface="Wingdings" pitchFamily="2" charset="2"/>
            </a:endParaRPr>
          </a:p>
          <a:p>
            <a:r>
              <a:rPr lang="el-GR" sz="1600" dirty="0" smtClean="0"/>
              <a:t>Αντικατάσταση του ηλεκτρολογικού πινάκα του κτηρίου και ισοκατανομή φορτίου στο κτήριο</a:t>
            </a:r>
          </a:p>
          <a:p>
            <a:r>
              <a:rPr lang="el-GR" sz="1600" dirty="0" smtClean="0"/>
              <a:t>Αντικατάσταση των κλιματιστικών</a:t>
            </a:r>
          </a:p>
          <a:p>
            <a:pPr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200" dirty="0" smtClean="0">
              <a:sym typeface="Wingdings" pitchFamily="2" charset="2"/>
            </a:endParaRPr>
          </a:p>
          <a:p>
            <a:endParaRPr lang="el-GR" sz="1600" dirty="0" smtClean="0"/>
          </a:p>
          <a:p>
            <a:endParaRPr lang="el-GR" sz="16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71744"/>
            <a:ext cx="21357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703" y="1500174"/>
            <a:ext cx="316607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Τεχνική Υποστήριξη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4694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Κάθε θέση εργασίας με χρήση ΤΠΕ πρέπει να διαθέτει 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Υπάλληλο </a:t>
            </a:r>
          </a:p>
          <a:p>
            <a:pPr lvl="1"/>
            <a:r>
              <a:rPr lang="el-GR" dirty="0" smtClean="0"/>
              <a:t>Γνώση του αντικειμένου εργασίας του</a:t>
            </a:r>
          </a:p>
          <a:p>
            <a:pPr lvl="1"/>
            <a:r>
              <a:rPr lang="el-GR" dirty="0" smtClean="0"/>
              <a:t>Γνώση της χρήσης των εφαρμογών που χρειάζεται για την διεκπεραίωση της εργασίας του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Υλικό</a:t>
            </a:r>
          </a:p>
          <a:p>
            <a:pPr lvl="1"/>
            <a:r>
              <a:rPr lang="el-GR" dirty="0" smtClean="0"/>
              <a:t>Υπολογιστή</a:t>
            </a:r>
          </a:p>
          <a:p>
            <a:pPr lvl="1"/>
            <a:r>
              <a:rPr lang="el-GR" dirty="0" smtClean="0"/>
              <a:t>Πρόσβαση σε εκτυπωτή/ </a:t>
            </a:r>
            <a:r>
              <a:rPr lang="el-GR" dirty="0" err="1" smtClean="0"/>
              <a:t>πολυμηχάνημα</a:t>
            </a:r>
            <a:endParaRPr lang="el-GR" dirty="0" smtClean="0"/>
          </a:p>
          <a:p>
            <a:pPr lvl="1"/>
            <a:r>
              <a:rPr lang="el-GR" dirty="0" smtClean="0"/>
              <a:t>Πρόσβαση σε φαξ</a:t>
            </a:r>
          </a:p>
          <a:p>
            <a:pPr lvl="1"/>
            <a:r>
              <a:rPr lang="el-GR" dirty="0" smtClean="0"/>
              <a:t>Δίκτυο / </a:t>
            </a:r>
            <a:r>
              <a:rPr lang="en-US" dirty="0" smtClean="0"/>
              <a:t>Internet</a:t>
            </a:r>
            <a:endParaRPr lang="el-GR" dirty="0" smtClean="0"/>
          </a:p>
          <a:p>
            <a:pPr lvl="1"/>
            <a:r>
              <a:rPr lang="el-GR" dirty="0" smtClean="0"/>
              <a:t>Τηλέφωνο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Λογισμικό</a:t>
            </a:r>
          </a:p>
          <a:p>
            <a:pPr lvl="1"/>
            <a:r>
              <a:rPr lang="el-GR" dirty="0" smtClean="0"/>
              <a:t>Εφαρμογές Γραφείου/Εξειδικευμένες Εφαρμογές</a:t>
            </a:r>
          </a:p>
          <a:p>
            <a:pPr lvl="1"/>
            <a:r>
              <a:rPr lang="el-GR" dirty="0" smtClean="0"/>
              <a:t>Κεντρικές Εφαρμογές</a:t>
            </a:r>
          </a:p>
          <a:p>
            <a:pPr lvl="1"/>
            <a:r>
              <a:rPr lang="el-GR" dirty="0" smtClean="0"/>
              <a:t>Διαδικτυακές εφαρμογές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grpSp>
        <p:nvGrpSpPr>
          <p:cNvPr id="8" name="7 - Ομάδα"/>
          <p:cNvGrpSpPr/>
          <p:nvPr/>
        </p:nvGrpSpPr>
        <p:grpSpPr>
          <a:xfrm>
            <a:off x="5500694" y="1500174"/>
            <a:ext cx="3143272" cy="4339651"/>
            <a:chOff x="6357950" y="1785926"/>
            <a:chExt cx="2286016" cy="4233698"/>
          </a:xfrm>
        </p:grpSpPr>
        <p:sp>
          <p:nvSpPr>
            <p:cNvPr id="6" name="5 - Επεξήγηση με γραμμή 2 (γραμμή έμφασης και περιγράμματος)"/>
            <p:cNvSpPr/>
            <p:nvPr/>
          </p:nvSpPr>
          <p:spPr>
            <a:xfrm rot="10800000">
              <a:off x="6357950" y="1785926"/>
              <a:ext cx="71438" cy="4143404"/>
            </a:xfrm>
            <a:prstGeom prst="accentBorderCallout2">
              <a:avLst>
                <a:gd name="adj1" fmla="val 18750"/>
                <a:gd name="adj2" fmla="val -8333"/>
                <a:gd name="adj3" fmla="val 50325"/>
                <a:gd name="adj4" fmla="val 3025"/>
                <a:gd name="adj5" fmla="val 50368"/>
                <a:gd name="adj6" fmla="val -4798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6786578" y="1785927"/>
              <a:ext cx="1857388" cy="423369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Αιτήματα μέσω: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Τηλεφώνου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n-US" sz="1500" dirty="0" smtClean="0">
                  <a:solidFill>
                    <a:schemeClr val="tx2"/>
                  </a:solidFill>
                </a:rPr>
                <a:t>Email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Εγγράφου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Πρόσωπο με Πρόσωπο</a:t>
              </a:r>
            </a:p>
            <a:p>
              <a:endParaRPr lang="el-GR" dirty="0" smtClean="0"/>
            </a:p>
            <a:p>
              <a:r>
                <a:rPr lang="el-GR" dirty="0" smtClean="0"/>
                <a:t>Επίλυση/Ικανοποίηση αιτημάτων: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Απομακρυσμένη Σύνδεση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Επίσκεψη υπάλληλου στο Τμήμα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Προσκόμιση του χαλασμένου εξοπλισμού στο Τμήμα</a:t>
              </a:r>
            </a:p>
            <a:p>
              <a:pPr marL="548640" lvl="1" indent="-27432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/>
                <a:buChar char=""/>
              </a:pPr>
              <a:r>
                <a:rPr lang="el-GR" sz="1500" dirty="0" smtClean="0">
                  <a:solidFill>
                    <a:schemeClr val="tx2"/>
                  </a:solidFill>
                </a:rPr>
                <a:t>Επίσκεψη τεχνικού στον υπάλληλο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1071538" y="5929330"/>
            <a:ext cx="4961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~</a:t>
            </a:r>
            <a:r>
              <a:rPr lang="en-US" sz="2000" b="1" dirty="0" smtClean="0"/>
              <a:t>370</a:t>
            </a:r>
            <a:r>
              <a:rPr lang="el-GR" sz="2000" b="1" dirty="0" smtClean="0"/>
              <a:t> θέσεις εργασίας σε ~65 κτήρια 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indent="-274320">
              <a:buClr>
                <a:schemeClr val="accent1"/>
              </a:buClr>
              <a:buSzPct val="70000"/>
            </a:pPr>
            <a:r>
              <a:rPr lang="el-GR" sz="2800" dirty="0" smtClean="0"/>
              <a:t>Τεχνική υποστήριξη Υπολογιστών &amp; Περιφερειακών Συσκευών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Υπολογιστές &amp; Εκτυπωτές</a:t>
            </a:r>
          </a:p>
          <a:p>
            <a:pPr lvl="1"/>
            <a:r>
              <a:rPr lang="el-GR" sz="2000" dirty="0" smtClean="0"/>
              <a:t>Επιδιόρθωση βλάβης υλικού</a:t>
            </a:r>
          </a:p>
          <a:p>
            <a:pPr lvl="1"/>
            <a:r>
              <a:rPr lang="el-GR" sz="2000" dirty="0" smtClean="0"/>
              <a:t>Αναβάθμιση υπολογιστή</a:t>
            </a:r>
          </a:p>
          <a:p>
            <a:pPr lvl="1"/>
            <a:r>
              <a:rPr lang="el-GR" sz="2000" dirty="0" smtClean="0"/>
              <a:t>Σύνθεση Υπολογιστή</a:t>
            </a:r>
          </a:p>
          <a:p>
            <a:pPr lvl="1"/>
            <a:r>
              <a:rPr lang="el-GR" sz="2000" dirty="0" smtClean="0"/>
              <a:t>Εκκαθάριση από κακόβουλο λογισμικό</a:t>
            </a:r>
          </a:p>
          <a:p>
            <a:pPr lvl="1"/>
            <a:r>
              <a:rPr lang="el-GR" sz="2000" dirty="0" smtClean="0"/>
              <a:t>Ανάκτηση δεδομένων</a:t>
            </a:r>
          </a:p>
          <a:p>
            <a:pPr lvl="1"/>
            <a:r>
              <a:rPr lang="el-GR" sz="2000" dirty="0" smtClean="0"/>
              <a:t>Συντήρηση του υπολογιστή</a:t>
            </a:r>
          </a:p>
          <a:p>
            <a:pPr lvl="1"/>
            <a:r>
              <a:rPr lang="el-GR" sz="2000" dirty="0" smtClean="0"/>
              <a:t>Εξαγωγή ανταλλακτικών από μη επισκευάσιμο εξοπλισμό</a:t>
            </a:r>
          </a:p>
          <a:p>
            <a:pPr lvl="1"/>
            <a:r>
              <a:rPr lang="el-GR" sz="2000" dirty="0" smtClean="0"/>
              <a:t>Ανακύκλωση μη επισκευάσιμου εξοπλισμού </a:t>
            </a:r>
          </a:p>
          <a:p>
            <a:r>
              <a:rPr lang="el-GR" sz="2500" dirty="0" smtClean="0"/>
              <a:t>Προμήθεια Υπολογιστικού Εξοπλισμού	</a:t>
            </a:r>
          </a:p>
          <a:p>
            <a:pPr lvl="1"/>
            <a:r>
              <a:rPr lang="el-GR" sz="2000" dirty="0" smtClean="0"/>
              <a:t>~150 υπολογιστές, ~ 100 εκτυπωτές, ~10 </a:t>
            </a:r>
            <a:r>
              <a:rPr lang="el-GR" sz="2000" dirty="0" err="1" smtClean="0"/>
              <a:t>πολυμηχανήματα</a:t>
            </a:r>
            <a:r>
              <a:rPr lang="el-GR" sz="2000" dirty="0" smtClean="0"/>
              <a:t> </a:t>
            </a:r>
          </a:p>
          <a:p>
            <a:pPr lvl="1"/>
            <a:r>
              <a:rPr lang="el-GR" sz="2000" dirty="0" smtClean="0"/>
              <a:t>~200 υπολογιστές αναμένουν για αντικατάσταση</a:t>
            </a:r>
          </a:p>
          <a:p>
            <a:r>
              <a:rPr lang="el-GR" sz="2300" dirty="0" smtClean="0"/>
              <a:t>Υποστήριξη από απόσταση στη χρήση </a:t>
            </a:r>
            <a:br>
              <a:rPr lang="el-GR" sz="2300" dirty="0" smtClean="0"/>
            </a:br>
            <a:r>
              <a:rPr lang="el-GR" sz="2300" dirty="0" smtClean="0"/>
              <a:t>υπολογιστών (χρήση λειτουργικού συστήματος,</a:t>
            </a:r>
            <a:br>
              <a:rPr lang="el-GR" sz="2300" dirty="0" smtClean="0"/>
            </a:br>
            <a:r>
              <a:rPr lang="el-GR" sz="2300" dirty="0" smtClean="0"/>
              <a:t>εφαρμογών γραφείου, διαδικτυακών συστημάτων </a:t>
            </a:r>
            <a:br>
              <a:rPr lang="el-GR" sz="2300" dirty="0" smtClean="0"/>
            </a:br>
            <a:r>
              <a:rPr lang="el-GR" sz="2300" dirty="0" smtClean="0"/>
              <a:t>(π.χ. Κρυπτογράφηση αρχείων για το ΔΙΑΣ, </a:t>
            </a:r>
            <a:br>
              <a:rPr lang="el-GR" sz="2300" dirty="0" smtClean="0"/>
            </a:br>
            <a:r>
              <a:rPr lang="el-GR" sz="2300" dirty="0" smtClean="0"/>
              <a:t>ΟΠΣΝΑ, ΕΡΜΗΣ, ΟΓΑ, </a:t>
            </a:r>
            <a:r>
              <a:rPr lang="en-US" sz="2300" dirty="0" smtClean="0"/>
              <a:t>e-Notices.eu, </a:t>
            </a:r>
            <a:r>
              <a:rPr lang="el-GR" sz="2300" dirty="0" smtClean="0"/>
              <a:t>ΚΗΜΔΗΣ, </a:t>
            </a:r>
            <a:br>
              <a:rPr lang="el-GR" sz="2300" dirty="0" smtClean="0"/>
            </a:br>
            <a:r>
              <a:rPr lang="el-GR" sz="2300" dirty="0" smtClean="0"/>
              <a:t>ΕΣΗΔΗΣ κλπ))</a:t>
            </a:r>
            <a:endParaRPr lang="el-GR" sz="2000" dirty="0" smtClean="0"/>
          </a:p>
        </p:txBody>
      </p:sp>
      <p:sp>
        <p:nvSpPr>
          <p:cNvPr id="18434" name="AutoShape 2" descr="Αποτέλεσμα εικόνας για service compu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5" name="Picture 3" descr="F:\EFI\ΔΗΜΟΣ\computerser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05225" cy="1228725"/>
          </a:xfrm>
          <a:prstGeom prst="rect">
            <a:avLst/>
          </a:prstGeom>
          <a:noFill/>
        </p:spPr>
      </p:pic>
      <p:pic>
        <p:nvPicPr>
          <p:cNvPr id="18436" name="Picture 4" descr="F:\EFI\ΔΗΜΟΣ\compser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96" y="2357430"/>
            <a:ext cx="2357422" cy="1178711"/>
          </a:xfrm>
          <a:prstGeom prst="rect">
            <a:avLst/>
          </a:prstGeom>
          <a:noFill/>
        </p:spPr>
      </p:pic>
      <p:pic>
        <p:nvPicPr>
          <p:cNvPr id="18439" name="Picture 7" descr="F:\EFI\ΔΗΜΟΣ\remote suppo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2743" y="4510108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Τεχνική υποστήριξη Δικτύων-Τηλεφωνίας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Δίκτυο</a:t>
            </a:r>
          </a:p>
          <a:p>
            <a:pPr lvl="1"/>
            <a:r>
              <a:rPr lang="el-GR" sz="2000" dirty="0" smtClean="0"/>
              <a:t>Επίλυση προβλημάτων/βλαβών από τη μη ύπαρξης δομημένης καλωδίωσης στα κτήρια του Δήμου (παθητικό και ενεργητικό εξοπλισμό)</a:t>
            </a:r>
          </a:p>
          <a:p>
            <a:pPr lvl="1"/>
            <a:r>
              <a:rPr lang="el-GR" sz="2000" dirty="0" smtClean="0"/>
              <a:t>Διασφάλιση πρόσβασης στο</a:t>
            </a:r>
            <a:r>
              <a:rPr lang="en-US" sz="2000" dirty="0" smtClean="0"/>
              <a:t> </a:t>
            </a:r>
            <a:r>
              <a:rPr lang="el-GR" sz="2000" dirty="0" smtClean="0"/>
              <a:t>Εσωτερικό Δίκτυο και στο </a:t>
            </a:r>
            <a:r>
              <a:rPr lang="en-US" sz="2000" dirty="0" smtClean="0"/>
              <a:t>Internet</a:t>
            </a:r>
            <a:r>
              <a:rPr lang="el-GR" sz="2000" dirty="0" smtClean="0"/>
              <a:t> </a:t>
            </a:r>
          </a:p>
          <a:p>
            <a:pPr lvl="1"/>
            <a:r>
              <a:rPr lang="el-GR" sz="2000" dirty="0" smtClean="0"/>
              <a:t>Διασφάλιση λειτουργίας ασύρματων δικτύων</a:t>
            </a:r>
          </a:p>
          <a:p>
            <a:pPr lvl="1"/>
            <a:r>
              <a:rPr lang="el-GR" sz="2000" dirty="0" smtClean="0"/>
              <a:t>Εγκατάσταση δικτύων σε νέα κτήρια </a:t>
            </a:r>
          </a:p>
          <a:p>
            <a:pPr lvl="1"/>
            <a:r>
              <a:rPr lang="en-US" sz="2000" dirty="0" smtClean="0"/>
              <a:t>Helpdesk </a:t>
            </a:r>
            <a:r>
              <a:rPr lang="el-GR" sz="2000" dirty="0" smtClean="0"/>
              <a:t>ΣΥΖΕΥΞΙΣ &amp; ΜΑΝ</a:t>
            </a:r>
          </a:p>
          <a:p>
            <a:r>
              <a:rPr lang="el-GR" dirty="0" smtClean="0"/>
              <a:t>Τηλεφωνία</a:t>
            </a:r>
          </a:p>
          <a:p>
            <a:pPr lvl="1"/>
            <a:r>
              <a:rPr lang="el-GR" sz="2000" dirty="0" smtClean="0"/>
              <a:t>Διαχείριση Τηλεφωνικού Κέντρου</a:t>
            </a:r>
          </a:p>
          <a:p>
            <a:pPr lvl="1"/>
            <a:r>
              <a:rPr lang="el-GR" sz="2000" dirty="0" smtClean="0"/>
              <a:t>Απόδοση/Μεταφορά εσωτερικών τηλεφώνων</a:t>
            </a:r>
          </a:p>
          <a:p>
            <a:pPr lvl="1"/>
            <a:r>
              <a:rPr lang="el-GR" sz="2000" dirty="0" smtClean="0"/>
              <a:t>Παροχή τηλεφωνικών συσκευών</a:t>
            </a:r>
          </a:p>
          <a:p>
            <a:pPr lvl="1"/>
            <a:r>
              <a:rPr lang="el-GR" sz="2000" dirty="0" smtClean="0"/>
              <a:t>Διαχείριση των υπαρχόντων τηλεφωνικών συνδέσεων</a:t>
            </a:r>
          </a:p>
          <a:p>
            <a:pPr lvl="1"/>
            <a:r>
              <a:rPr lang="en-US" sz="2000" dirty="0" smtClean="0"/>
              <a:t>Helpdesk </a:t>
            </a:r>
            <a:r>
              <a:rPr lang="el-GR" sz="2000" dirty="0" smtClean="0"/>
              <a:t>ΣΥΖΕΥΞΙΣ</a:t>
            </a:r>
          </a:p>
          <a:p>
            <a:pPr lvl="1"/>
            <a:r>
              <a:rPr lang="en-US" sz="2000" dirty="0" smtClean="0"/>
              <a:t>Helpdesk </a:t>
            </a:r>
            <a:r>
              <a:rPr lang="el-GR" sz="2000" dirty="0" smtClean="0"/>
              <a:t> παρόχου τηλεφωνικών γραμμών/</a:t>
            </a:r>
            <a:r>
              <a:rPr lang="en-US" sz="2000" dirty="0" smtClean="0"/>
              <a:t>ADSL/VDSL </a:t>
            </a:r>
            <a:r>
              <a:rPr lang="el-GR" sz="2000" dirty="0" smtClean="0"/>
              <a:t>συνδέσεις εκτός ΣΥΖΕΥΞΙΣ</a:t>
            </a: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Τεχνική Υποστήριξη – Λοιπές Υπηρεσίες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55000" lnSpcReduction="20000"/>
          </a:bodyPr>
          <a:lstStyle/>
          <a:p>
            <a:r>
              <a:rPr lang="el-GR" sz="3600" dirty="0" smtClean="0"/>
              <a:t>Διαχείριση του συστήματος ΔΙΑΥΓΕΙΑ </a:t>
            </a:r>
          </a:p>
          <a:p>
            <a:r>
              <a:rPr lang="el-GR" sz="3600" dirty="0" smtClean="0"/>
              <a:t>Διαχείριση των ψηφιακών υπογραφών (διαδικασία λήψης, ΑΔΔΥ, εγκατάσταση πιστοποιητικών στους υπολογιστές, εκπαίδευση στη χρήση)</a:t>
            </a:r>
          </a:p>
          <a:p>
            <a:r>
              <a:rPr lang="el-GR" sz="3600" dirty="0" smtClean="0"/>
              <a:t>Παροχή δικτυακών υπηρεσιών (Ε</a:t>
            </a:r>
            <a:r>
              <a:rPr lang="en-US" sz="3600" dirty="0" smtClean="0"/>
              <a:t>mail</a:t>
            </a:r>
            <a:r>
              <a:rPr lang="el-GR" sz="3600" dirty="0" smtClean="0"/>
              <a:t>, δικτυακός δίσκος)</a:t>
            </a:r>
          </a:p>
          <a:p>
            <a:r>
              <a:rPr lang="el-GR" sz="3600" dirty="0" smtClean="0"/>
              <a:t>Λήψη αντίγραφων ασφαλείας από τα Κεντρικά Συστήματα</a:t>
            </a:r>
          </a:p>
          <a:p>
            <a:r>
              <a:rPr lang="el-GR" sz="3600" dirty="0" smtClean="0"/>
              <a:t>Σύνταξη μελετών, τεχνικών προδιαγραφών για υπολογιστικό εξοπλισμό και λογισμικό για το Δήμο αλλά και για τις προτάσεις έργων</a:t>
            </a:r>
          </a:p>
          <a:p>
            <a:pPr lvl="1"/>
            <a:r>
              <a:rPr lang="el-GR" sz="2900" dirty="0" smtClean="0"/>
              <a:t>Ψηφιοποίηση αρχείων Δημοτικής βιβλιοθήκης</a:t>
            </a:r>
          </a:p>
          <a:p>
            <a:r>
              <a:rPr lang="el-GR" sz="3600" dirty="0" smtClean="0"/>
              <a:t>Στελέχωση επιτροπών για τη διεξαγωγή </a:t>
            </a:r>
            <a:r>
              <a:rPr lang="el-GR" sz="3600" dirty="0" smtClean="0"/>
              <a:t>διαγωνισμών &amp; </a:t>
            </a:r>
            <a:r>
              <a:rPr lang="el-GR" sz="3600" dirty="0" smtClean="0"/>
              <a:t>παραλαβή </a:t>
            </a:r>
            <a:r>
              <a:rPr lang="el-GR" sz="3600" dirty="0" smtClean="0"/>
              <a:t>προμηθειών ή </a:t>
            </a:r>
            <a:r>
              <a:rPr lang="el-GR" sz="3600" dirty="0" smtClean="0"/>
              <a:t>Υπηρεσιών για τη Δ/</a:t>
            </a:r>
            <a:r>
              <a:rPr lang="el-GR" sz="3600" dirty="0" err="1" smtClean="0"/>
              <a:t>νση</a:t>
            </a:r>
            <a:endParaRPr lang="en-US" sz="3600" dirty="0" smtClean="0"/>
          </a:p>
          <a:p>
            <a:pPr>
              <a:buNone/>
            </a:pPr>
            <a:r>
              <a:rPr lang="el-GR" sz="3600" dirty="0" smtClean="0"/>
              <a:t>Βελτιώσεις που θα μπορούσαν να γίνουν:</a:t>
            </a:r>
          </a:p>
          <a:p>
            <a:r>
              <a:rPr lang="el-GR" sz="3600" dirty="0" smtClean="0"/>
              <a:t>Εφαρμογή </a:t>
            </a:r>
            <a:r>
              <a:rPr lang="en-US" sz="3600" dirty="0" smtClean="0"/>
              <a:t>helpdesk </a:t>
            </a:r>
            <a:r>
              <a:rPr lang="el-GR" sz="3600" dirty="0" smtClean="0"/>
              <a:t>για καλύτερη καταγραφή &amp; διεκπεραίωση αιτημάτων</a:t>
            </a:r>
            <a:r>
              <a:rPr lang="en-US" sz="3600" dirty="0" smtClean="0"/>
              <a:t> </a:t>
            </a:r>
            <a:endParaRPr lang="el-GR" sz="3600" dirty="0" smtClean="0"/>
          </a:p>
          <a:p>
            <a:r>
              <a:rPr lang="el-GR" sz="3600" dirty="0" smtClean="0"/>
              <a:t>Εφαρμογή καταγραφής εξοπλισμού με </a:t>
            </a:r>
            <a:r>
              <a:rPr lang="en-US" sz="3600" dirty="0" smtClean="0"/>
              <a:t>labels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Διοικητικές &amp; Οικονομικές  Εφαρμογές – Τεχνικές Εφαρμογές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Autofit/>
          </a:bodyPr>
          <a:lstStyle/>
          <a:p>
            <a:pPr lvl="0"/>
            <a:r>
              <a:rPr lang="el-GR" sz="1400" b="1" dirty="0" smtClean="0"/>
              <a:t>Υποσύστημα Λογιστικής και Οικονομικής Διαχείρισης</a:t>
            </a:r>
            <a:endParaRPr lang="el-GR" sz="1400" dirty="0" smtClean="0"/>
          </a:p>
          <a:p>
            <a:pPr lvl="1"/>
            <a:r>
              <a:rPr lang="el-GR" sz="1400" dirty="0" smtClean="0"/>
              <a:t>Γενική και Αναλυτική Λογιστική, Λογαριασμοί Τάξεως</a:t>
            </a:r>
          </a:p>
          <a:p>
            <a:pPr lvl="1"/>
            <a:r>
              <a:rPr lang="el-GR" sz="1400" dirty="0" smtClean="0"/>
              <a:t>Γραφείο Κίνησης Οχημάτων-διαχείριση στόλου οχημάτων </a:t>
            </a:r>
          </a:p>
          <a:p>
            <a:pPr lvl="1"/>
            <a:r>
              <a:rPr lang="el-GR" sz="1400" dirty="0" smtClean="0"/>
              <a:t>Διαχείριση Αποθήκης</a:t>
            </a:r>
          </a:p>
          <a:p>
            <a:pPr lvl="1"/>
            <a:r>
              <a:rPr lang="el-GR" sz="1400" dirty="0" smtClean="0"/>
              <a:t>Διαχείριση Δημοτικών Παροχών </a:t>
            </a:r>
          </a:p>
          <a:p>
            <a:pPr lvl="1"/>
            <a:r>
              <a:rPr lang="el-GR" sz="1400" dirty="0" smtClean="0"/>
              <a:t>Διαχείριση Εκκαθάρισης Δαπανών </a:t>
            </a:r>
          </a:p>
          <a:p>
            <a:pPr lvl="1"/>
            <a:r>
              <a:rPr lang="el-GR" sz="1400" dirty="0" smtClean="0"/>
              <a:t>Διαχείριση Εσόδων </a:t>
            </a:r>
          </a:p>
          <a:p>
            <a:pPr lvl="1"/>
            <a:r>
              <a:rPr lang="el-GR" sz="1400" dirty="0" smtClean="0"/>
              <a:t>Διαχείριση Μισθωμάτων</a:t>
            </a:r>
          </a:p>
          <a:p>
            <a:pPr lvl="1"/>
            <a:r>
              <a:rPr lang="el-GR" sz="1400" dirty="0" smtClean="0"/>
              <a:t>Διαχείριση Παγίων</a:t>
            </a:r>
          </a:p>
          <a:p>
            <a:pPr lvl="1"/>
            <a:r>
              <a:rPr lang="el-GR" sz="1400" dirty="0" smtClean="0"/>
              <a:t>Διαχείριση Πολλαπλών λογαριασμών ΔΕΗ </a:t>
            </a:r>
          </a:p>
          <a:p>
            <a:pPr lvl="1"/>
            <a:r>
              <a:rPr lang="el-GR" sz="1400" dirty="0" smtClean="0"/>
              <a:t>Διαχείριση Προμηθειών </a:t>
            </a:r>
          </a:p>
          <a:p>
            <a:pPr lvl="1"/>
            <a:r>
              <a:rPr lang="el-GR" sz="1400" dirty="0" smtClean="0"/>
              <a:t>Διαχείριση Ταμείου</a:t>
            </a:r>
          </a:p>
          <a:p>
            <a:pPr lvl="1"/>
            <a:r>
              <a:rPr lang="el-GR" sz="1400" dirty="0" smtClean="0"/>
              <a:t>Διαχείριση Τεχνικών Έργων  </a:t>
            </a:r>
          </a:p>
          <a:p>
            <a:pPr lvl="1"/>
            <a:r>
              <a:rPr lang="el-GR" sz="1400" dirty="0" smtClean="0"/>
              <a:t>Επιχειρησιακό Πρόγραμμα , Ετήσιο Πρόγραμμα Δράσης, Διαχείριση </a:t>
            </a:r>
            <a:r>
              <a:rPr lang="el-GR" sz="1400" dirty="0" err="1" smtClean="0"/>
              <a:t>Στοχοθεσίας</a:t>
            </a:r>
            <a:endParaRPr lang="el-GR" sz="1400" dirty="0" smtClean="0"/>
          </a:p>
          <a:p>
            <a:pPr lvl="1"/>
            <a:r>
              <a:rPr lang="el-GR" sz="1400" dirty="0" smtClean="0"/>
              <a:t>Προϋπολογισμός Φορέα</a:t>
            </a:r>
          </a:p>
          <a:p>
            <a:pPr lvl="1"/>
            <a:r>
              <a:rPr lang="el-GR" sz="1400" dirty="0" smtClean="0"/>
              <a:t>Τήρηση Λογιστικών Βιβλίων και Καταστάσεων</a:t>
            </a:r>
          </a:p>
          <a:p>
            <a:pPr lvl="0"/>
            <a:r>
              <a:rPr lang="el-GR" sz="1400" b="1" dirty="0" smtClean="0"/>
              <a:t>Υποσύστημα Διαχείρισης Ανθρωπίνων Πόρων </a:t>
            </a:r>
            <a:endParaRPr lang="el-GR" sz="1400" dirty="0" smtClean="0"/>
          </a:p>
          <a:p>
            <a:pPr lvl="1"/>
            <a:r>
              <a:rPr lang="el-GR" sz="1400" dirty="0" smtClean="0"/>
              <a:t>Διαχείριση Μισθοδοσίας </a:t>
            </a:r>
          </a:p>
          <a:p>
            <a:pPr lvl="1"/>
            <a:r>
              <a:rPr lang="el-GR" sz="1400" dirty="0" smtClean="0"/>
              <a:t>Διαχείριση Προσωπικού </a:t>
            </a:r>
          </a:p>
          <a:p>
            <a:pPr lvl="1"/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Διοικητικές &amp; Οικονομικές  Εφαρμογές – Τεχνικές Εφαρμογές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4857784"/>
          </a:xfrm>
        </p:spPr>
        <p:txBody>
          <a:bodyPr>
            <a:noAutofit/>
          </a:bodyPr>
          <a:lstStyle/>
          <a:p>
            <a:pPr lvl="0"/>
            <a:r>
              <a:rPr lang="el-GR" sz="1400" b="1" dirty="0" smtClean="0"/>
              <a:t>Υποσύστημα Διαχείρισης Προσόδων</a:t>
            </a:r>
            <a:endParaRPr lang="el-GR" sz="1400" dirty="0" smtClean="0"/>
          </a:p>
          <a:p>
            <a:pPr lvl="1"/>
            <a:r>
              <a:rPr lang="el-GR" sz="1400" dirty="0" smtClean="0"/>
              <a:t>Διαχείριση XYTA </a:t>
            </a:r>
          </a:p>
          <a:p>
            <a:pPr lvl="1"/>
            <a:r>
              <a:rPr lang="el-GR" sz="1400" dirty="0" smtClean="0"/>
              <a:t>Διαχείριση Καταστημάτων &amp; Αδειών Καταστημάτων Υγειονομικού Ενδιαφέροντος </a:t>
            </a:r>
            <a:r>
              <a:rPr lang="en-US" sz="1400" dirty="0" smtClean="0"/>
              <a:t>ok</a:t>
            </a:r>
            <a:endParaRPr lang="el-GR" sz="1400" dirty="0" smtClean="0"/>
          </a:p>
          <a:p>
            <a:pPr lvl="1"/>
            <a:r>
              <a:rPr lang="el-GR" sz="1400" dirty="0" smtClean="0"/>
              <a:t>Διαχείριση Δημοτικής Περιουσίας </a:t>
            </a:r>
          </a:p>
          <a:p>
            <a:pPr lvl="1"/>
            <a:r>
              <a:rPr lang="el-GR" sz="1400" dirty="0" smtClean="0"/>
              <a:t>Διαχείριση Κοιμητηρίων </a:t>
            </a:r>
          </a:p>
          <a:p>
            <a:pPr lvl="1"/>
            <a:r>
              <a:rPr lang="el-GR" sz="1400" dirty="0" smtClean="0"/>
              <a:t>Διαχείριση Κοινόχρηστων Χώρων </a:t>
            </a:r>
          </a:p>
          <a:p>
            <a:pPr lvl="1"/>
            <a:r>
              <a:rPr lang="el-GR" sz="1400" dirty="0" smtClean="0"/>
              <a:t>Διαχείριση Λαϊκών Αγορών </a:t>
            </a:r>
          </a:p>
          <a:p>
            <a:pPr lvl="1"/>
            <a:r>
              <a:rPr lang="el-GR" sz="1400" dirty="0" smtClean="0"/>
              <a:t>Διαχείριση Παραβάσεων ΚΟΚ &amp; Τελών Ελεγχόμενης Στάθμευσης </a:t>
            </a:r>
          </a:p>
          <a:p>
            <a:pPr lvl="1"/>
            <a:r>
              <a:rPr lang="el-GR" sz="1400" dirty="0" smtClean="0"/>
              <a:t>Διαχείριση Τ.Α.Π. – Δημοτικών Τελών – Δημοτικών Φόρων </a:t>
            </a:r>
          </a:p>
          <a:p>
            <a:pPr lvl="1"/>
            <a:r>
              <a:rPr lang="el-GR" sz="1400" dirty="0" smtClean="0"/>
              <a:t>Διαχείριση Τελών Διαφήμισης </a:t>
            </a:r>
          </a:p>
          <a:p>
            <a:pPr lvl="1"/>
            <a:r>
              <a:rPr lang="el-GR" sz="1400" dirty="0" smtClean="0"/>
              <a:t>Διαχείριση Τελών επί των ακαθαρίστων Εσόδων</a:t>
            </a:r>
          </a:p>
          <a:p>
            <a:pPr lvl="1"/>
            <a:r>
              <a:rPr lang="el-GR" sz="1400" dirty="0" smtClean="0"/>
              <a:t>Δικαίωμα Βοσκής </a:t>
            </a:r>
          </a:p>
          <a:p>
            <a:pPr lvl="1"/>
            <a:r>
              <a:rPr lang="el-GR" sz="1400" dirty="0" smtClean="0"/>
              <a:t>Εισφορά Γης σε Χρήμα </a:t>
            </a:r>
          </a:p>
          <a:p>
            <a:pPr lvl="0"/>
            <a:r>
              <a:rPr lang="el-GR" sz="1400" b="1" dirty="0" smtClean="0"/>
              <a:t>Υποσύστημα Διοικητικών Εφαρμογών</a:t>
            </a:r>
            <a:endParaRPr lang="el-GR" sz="1400" dirty="0" smtClean="0"/>
          </a:p>
          <a:p>
            <a:pPr lvl="1"/>
            <a:r>
              <a:rPr lang="el-GR" sz="1400" dirty="0" smtClean="0"/>
              <a:t>Δημοτολόγιο – Μητρώο Αρρένων – Εθνικό Δημοτολόγιο </a:t>
            </a:r>
          </a:p>
          <a:p>
            <a:pPr lvl="1"/>
            <a:r>
              <a:rPr lang="el-GR" sz="1400" dirty="0" smtClean="0"/>
              <a:t>Εφαρμογή Ηλεκτρονικού Πρωτοκόλλου </a:t>
            </a:r>
          </a:p>
          <a:p>
            <a:pPr lvl="1"/>
            <a:r>
              <a:rPr lang="el-GR" sz="1400" dirty="0" smtClean="0"/>
              <a:t>Ληξιαρχείο </a:t>
            </a:r>
          </a:p>
          <a:p>
            <a:r>
              <a:rPr lang="el-GR" sz="1400" b="1" dirty="0" smtClean="0"/>
              <a:t>Εφαρμογές για Τεχνικές Δ/</a:t>
            </a:r>
            <a:r>
              <a:rPr lang="el-GR" sz="1400" b="1" dirty="0" err="1" smtClean="0"/>
              <a:t>νσεις</a:t>
            </a:r>
            <a:r>
              <a:rPr lang="el-GR" sz="1400" b="1" dirty="0" smtClean="0"/>
              <a:t>: </a:t>
            </a:r>
            <a:r>
              <a:rPr lang="el-GR" sz="1400" dirty="0" err="1" smtClean="0"/>
              <a:t>eCM</a:t>
            </a:r>
            <a:r>
              <a:rPr lang="el-GR" sz="1400" dirty="0" smtClean="0"/>
              <a:t> (e-</a:t>
            </a:r>
            <a:r>
              <a:rPr lang="el-GR" sz="1400" dirty="0" err="1" smtClean="0"/>
              <a:t>Constructio</a:t>
            </a:r>
            <a:r>
              <a:rPr lang="el-GR" sz="1400" dirty="0" smtClean="0"/>
              <a:t>n </a:t>
            </a:r>
            <a:r>
              <a:rPr lang="el-GR" sz="1400" dirty="0" err="1" smtClean="0"/>
              <a:t>Management</a:t>
            </a:r>
            <a:r>
              <a:rPr lang="el-GR" sz="1400" dirty="0" smtClean="0"/>
              <a:t>) , Λογισμικό </a:t>
            </a:r>
            <a:r>
              <a:rPr lang="en-US" sz="1400" dirty="0" smtClean="0"/>
              <a:t>GEO</a:t>
            </a:r>
            <a:r>
              <a:rPr lang="el-GR" sz="1400" dirty="0" smtClean="0"/>
              <a:t>, Σχεδιαστικά </a:t>
            </a:r>
            <a:r>
              <a:rPr lang="el-GR" sz="1400" dirty="0" err="1" smtClean="0"/>
              <a:t>προγραμματα</a:t>
            </a:r>
            <a:r>
              <a:rPr lang="el-GR" sz="1400" dirty="0" smtClean="0"/>
              <a:t>,</a:t>
            </a:r>
            <a:r>
              <a:rPr lang="en-US" sz="1400" dirty="0" smtClean="0"/>
              <a:t> </a:t>
            </a:r>
            <a:r>
              <a:rPr lang="el-GR" sz="1400" dirty="0" smtClean="0"/>
              <a:t>Εφαρμογές </a:t>
            </a:r>
            <a:r>
              <a:rPr lang="en-US" sz="1400" dirty="0" smtClean="0"/>
              <a:t>GIS</a:t>
            </a:r>
            <a:endParaRPr lang="el-G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2500</TotalTime>
  <Words>1129</Words>
  <Application>Microsoft Office PowerPoint</Application>
  <PresentationFormat>Προβολή στην οθόνη (4:3)</PresentationFormat>
  <Paragraphs>254</Paragraphs>
  <Slides>20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Δημοτικός</vt:lpstr>
      <vt:lpstr>Περιγραφή Έργου</vt:lpstr>
      <vt:lpstr>Ποσοτικά στοιχεία Τ.Π.Ε στο Δήμο</vt:lpstr>
      <vt:lpstr>Υπολογιστικό κέντρο (Υ/Κ)</vt:lpstr>
      <vt:lpstr>Τεχνική Υποστήριξη</vt:lpstr>
      <vt:lpstr>Τεχνική υποστήριξη Υπολογιστών &amp; Περιφερειακών Συσκευών</vt:lpstr>
      <vt:lpstr>Τεχνική υποστήριξη Δικτύων-Τηλεφωνίας</vt:lpstr>
      <vt:lpstr>Τεχνική Υποστήριξη – Λοιπές Υπηρεσίες </vt:lpstr>
      <vt:lpstr>Διοικητικές &amp; Οικονομικές  Εφαρμογές – Τεχνικές Εφαρμογές</vt:lpstr>
      <vt:lpstr>Διοικητικές &amp; Οικονομικές  Εφαρμογές – Τεχνικές Εφαρμογές</vt:lpstr>
      <vt:lpstr>Διοικητικές &amp; Οικονομικές  Εφαρμογές – Τεχνικές Εφαρμογές</vt:lpstr>
      <vt:lpstr>Πληροφοριακά Συστήματα για αρχειακή Χρήση</vt:lpstr>
      <vt:lpstr>Διαδικτυακή πύλη www.e-patras.gr</vt:lpstr>
      <vt:lpstr>Γεωγραφικό Σύστημα Πληροφοριών – G.I.S.</vt:lpstr>
      <vt:lpstr>Λοιπά Συστήματα</vt:lpstr>
      <vt:lpstr>Cloud Εφαρμογές</vt:lpstr>
      <vt:lpstr>Ασύρματες Συνδέσεις</vt:lpstr>
      <vt:lpstr>G-Cloud</vt:lpstr>
      <vt:lpstr>Μητροπολιτικό Δίκτυο Οπτικών Ινών (ΜΑΝ)</vt:lpstr>
      <vt:lpstr>Ολοκλήρωση του ΜΑΝ στα Εθνικά Δίκτυα</vt:lpstr>
      <vt:lpstr>Σας 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Τμήμα Πληροφορικής &amp;  Επικοινωνιών Δήμου Πατρέων</dc:title>
  <dc:creator>PC</dc:creator>
  <cp:lastModifiedBy>PC</cp:lastModifiedBy>
  <cp:revision>255</cp:revision>
  <dcterms:created xsi:type="dcterms:W3CDTF">2018-10-12T12:09:54Z</dcterms:created>
  <dcterms:modified xsi:type="dcterms:W3CDTF">2018-11-09T21:03:56Z</dcterms:modified>
</cp:coreProperties>
</file>