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47" r:id="rId1"/>
  </p:sldMasterIdLst>
  <p:notesMasterIdLst>
    <p:notesMasterId r:id="rId14"/>
  </p:notesMasterIdLst>
  <p:handoutMasterIdLst>
    <p:handoutMasterId r:id="rId15"/>
  </p:handoutMasterIdLst>
  <p:sldIdLst>
    <p:sldId id="381" r:id="rId2"/>
    <p:sldId id="542" r:id="rId3"/>
    <p:sldId id="555" r:id="rId4"/>
    <p:sldId id="552" r:id="rId5"/>
    <p:sldId id="548" r:id="rId6"/>
    <p:sldId id="549" r:id="rId7"/>
    <p:sldId id="553" r:id="rId8"/>
    <p:sldId id="550" r:id="rId9"/>
    <p:sldId id="557" r:id="rId10"/>
    <p:sldId id="554" r:id="rId11"/>
    <p:sldId id="556" r:id="rId12"/>
    <p:sldId id="418" r:id="rId13"/>
  </p:sldIdLst>
  <p:sldSz cx="9144000" cy="6858000" type="screen4x3"/>
  <p:notesSz cx="9856788" cy="67849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99"/>
    <a:srgbClr val="33CC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5" autoAdjust="0"/>
  </p:normalViewPr>
  <p:slideViewPr>
    <p:cSldViewPr>
      <p:cViewPr varScale="1">
        <p:scale>
          <a:sx n="60" d="100"/>
          <a:sy n="60" d="100"/>
        </p:scale>
        <p:origin x="-672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5583802" y="0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F5111-16B4-4B3C-8149-473AB3107840}" type="datetimeFigureOut">
              <a:rPr lang="el-GR" smtClean="0"/>
              <a:pPr/>
              <a:t>10/11/2018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6444156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5583802" y="6444156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5E5B2-DB56-4BC8-A109-DBDEAACF9A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583802" y="0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A0D33-9771-41BE-BA72-B261A90E0C66}" type="datetimeFigureOut">
              <a:rPr lang="el-GR" smtClean="0"/>
              <a:pPr/>
              <a:t>10/11/2018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232150" y="509588"/>
            <a:ext cx="3392488" cy="254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85679" y="3222863"/>
            <a:ext cx="7885430" cy="3053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444156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583802" y="6444156"/>
            <a:ext cx="427127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9AA4D-13F9-42AF-B160-ED72F22CE8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b="1" dirty="0" smtClean="0"/>
              <a:t>*στους Οργανισμούς Τοπικής Αυτοδιοίκησης σύμφωνα με το  Ν.3492/2006, Έγγραφο 44754/28-8-2018 του Υπουργείου Εσωτερικών»</a:t>
            </a:r>
            <a:r>
              <a:rPr lang="el-GR" sz="1200" dirty="0" smtClean="0">
                <a:latin typeface="Calibri" pitchFamily="34" charset="0"/>
                <a:cs typeface="Arial Narrow"/>
              </a:rPr>
              <a:t> 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Εσωτερικός Έλεγχος τι είναι;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 Σύσταση Μονάδων Εσωτερικού Ελέγχου σύμφωνα με τους Ν.3492/2006 άρθρο 4 και άρθρο 12, τους Ν. 4081/2012, Ν.4270/2014.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Σύσταση Μονάδων Εσωτερικού Ελέγχου στους Οργανισμούς Τοπικής Αυτοδιοίκησης Έγγραφο 44754/28-8-2018 του Υπουργείου Εσωτερικών.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ΟΕΥ η δημιουργία μιας Μονάδας Εσωτερικού Ελέγχου και  οι αρμοδιότητες της 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Σκοπός και οι Στόχοι του Εσωτερικού Ελέγχου.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Ποια η αποστολή του Εσωτερικού Ελέγχου σύμφωνα με το νομοθετικό πλαίσιο;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Ποια η θέση του Ελεγκτικού Συνεδρίου για τις Υπηρεσίες Εσωτερικού Ελέγχου;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Ποια η είναι ακολουθούμενη Δημόσια Πολιτική για την εφαρμογή του Εσωτερικού Ελέγχου στους ΟΤΑ Α΄&amp; Β΄ βαθμού και στις Αποκεντρωμένες Διοικήσεις οι ενέργειες και εξελίξεις.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Εντοπισμός και Αξιολόγηση των κινδύνων.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έννοια και η σημασία του Συστήματος Εσωτερικού Ελέγχου 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σχέση του Συστήματος Εσωτερικού Ελέγχου με την Μονάδα Εσωτερικού Ελέγχου στους ΟΤΑ.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Στελέχωση της μονάδας Εσωτερικού Ελέγχου ποια είναι τα επιθυμητά προσόντα σύμφωνα με τα Διεθνή Πρότυπα Εσωτερικού Ελέγχου.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Οι αρμοδιότητες του Επικεφαλής της μονάδας και των Εσωτερικών Ελεγκτών.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Ποιες οι Ευθύνες των Εσωτερικών Ελεγκτών;</a:t>
            </a: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Ποια η σχέση τους με τους Εξωτερικούς Ελεγκτές;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ΟΕΥ: σχέδιο με παρατηρήσεις Διευθυντών 2015, σχέδιο με δομή προτεινόμενη από Δ.Α. 2016-2017-2018</a:t>
            </a:r>
          </a:p>
          <a:p>
            <a:r>
              <a:rPr lang="el-GR" dirty="0" smtClean="0"/>
              <a:t>Κανονισμοί: Καθαριότητας, Λειτουργίας</a:t>
            </a:r>
            <a:r>
              <a:rPr lang="el-GR" baseline="0" dirty="0" smtClean="0"/>
              <a:t> Αποθηκών, Διαδικασιών Προμηθειών/Υπηρεσιών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dirty="0" smtClean="0">
                <a:latin typeface="Calibri" pitchFamily="34" charset="0"/>
                <a:cs typeface="Arial Narrow"/>
              </a:rPr>
              <a:t>Προετοιμασία ΚΠΑ: συλλογή και μελέτη της σχετικής νομοθεσίας και βιβλιογραφίας καθώς και ανάπτυξη κατάλληλης εφαρμογής.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Arial Narrow"/>
              </a:rPr>
              <a:t>Διαδικασία για τη βελτίωση και </a:t>
            </a:r>
            <a:r>
              <a:rPr lang="el-GR" sz="1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Arial Narrow"/>
              </a:rPr>
              <a:t>επικαιροποίηση</a:t>
            </a:r>
            <a:r>
              <a:rPr lang="el-GR" sz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Arial Narrow"/>
              </a:rPr>
              <a:t> της </a:t>
            </a:r>
            <a:r>
              <a:rPr lang="el-G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Arial Narrow"/>
              </a:rPr>
              <a:t>ΟΔΕ για το πρόγραμμα ΔΙΑΥΓΕΙΑ</a:t>
            </a:r>
            <a:r>
              <a:rPr lang="el-GR" sz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Arial Narrow"/>
              </a:rPr>
              <a:t> και την έκδοση απόφασης.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9AA4D-13F9-42AF-B160-ED72F22CE86E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9228E3-985A-4890-A863-9617FFCD2D7A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59BF-DA1A-4533-85CD-7407419F044E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FF4DEC-CC87-4CA9-878B-A170E0873D14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A7351-C5CB-4C3A-A057-2351ADEE9C93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8FD05-1D54-4F44-9CF9-D8044E810206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47840-4495-4B73-99BE-349345B03AE6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698D9-2D97-482E-9CBB-C85FA291AE1B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FC0F3-AD09-4E0D-AA66-F363CF2AAB19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340917-4063-42BF-879B-5B7366AFDBED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D05D2-0C29-4A03-AABB-2F80A0BAC43A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96A32F-BD30-4F4A-BE95-4E1F1B2DA19A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292C92-ACB1-4AFD-BAAF-2AB2B58BE803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461B1B-DB0E-4A60-B8AC-766074721F82}" type="datetime1">
              <a:rPr lang="en-US" smtClean="0"/>
              <a:pPr/>
              <a:t>11/10/2018</a:t>
            </a:fld>
            <a:endParaRPr lang="en-US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916;&#951;&#956;&#942;&#964;&#961;&#951;&#962;.DIMITRIS\&#917;&#960;&#953;&#966;&#940;&#957;&#949;&#953;&#945;%20&#949;&#961;&#947;&#945;&#963;&#943;&#945;&#962;\&#954;&#959;&#953;&#957;&#969;&#966;&#949;&#955;&#951;&#962;%20&#949;&#961;&#947;&#945;&#963;&#953;&#945;3c.wm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Ορθογώνιο"/>
          <p:cNvSpPr/>
          <p:nvPr/>
        </p:nvSpPr>
        <p:spPr>
          <a:xfrm>
            <a:off x="0" y="0"/>
            <a:ext cx="9144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48437"/>
            <a:ext cx="6172200" cy="1075563"/>
          </a:xfrm>
        </p:spPr>
        <p:txBody>
          <a:bodyPr>
            <a:normAutofit/>
          </a:bodyPr>
          <a:lstStyle/>
          <a:p>
            <a:pPr algn="ctr"/>
            <a:r>
              <a:rPr lang="el-GR" sz="3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ΔΗΜΟΣ ΠΑΤΡΕΩΝ</a:t>
            </a:r>
            <a:endParaRPr lang="en-US" sz="3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549960" cy="381000"/>
          </a:xfrm>
        </p:spPr>
        <p:txBody>
          <a:bodyPr>
            <a:noAutofit/>
          </a:bodyPr>
          <a:lstStyle/>
          <a:p>
            <a:pPr algn="ctr"/>
            <a:r>
              <a:rPr lang="el-GR" alt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ΤΜΗΜΑ ΟΡΓΑΝΩΣΗΣ ΚΑΙ ΠΡΟΤΥΠΩΝ</a:t>
            </a:r>
            <a:endParaRPr lang="en-US" sz="2000" b="1" dirty="0"/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3276600" y="3625756"/>
            <a:ext cx="5867400" cy="1555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n-US" sz="2000" b="1" dirty="0" smtClean="0">
                <a:solidFill>
                  <a:schemeClr val="tx1"/>
                </a:solidFill>
                <a:latin typeface="Calibri" pitchFamily="34" charset="0"/>
              </a:rPr>
              <a:t>Δημήτρης Γούλας</a:t>
            </a:r>
          </a:p>
          <a:p>
            <a:r>
              <a:rPr lang="el-GR" altLang="en-US" sz="1800" dirty="0" smtClean="0">
                <a:solidFill>
                  <a:schemeClr val="tx1"/>
                </a:solidFill>
                <a:latin typeface="Calibri" pitchFamily="34" charset="0"/>
              </a:rPr>
              <a:t>Μηχανικός Η/Υ &amp; Πληροφορικής,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itchFamily="34" charset="0"/>
              </a:rPr>
              <a:t>MSc</a:t>
            </a:r>
            <a:r>
              <a:rPr lang="en-US" altLang="en-US" sz="1800" dirty="0" smtClean="0">
                <a:solidFill>
                  <a:schemeClr val="tx1"/>
                </a:solidFill>
                <a:latin typeface="Calibri" pitchFamily="34" charset="0"/>
              </a:rPr>
              <a:t>, MBA,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itchFamily="34" charset="0"/>
              </a:rPr>
              <a:t>MEd</a:t>
            </a:r>
            <a:endParaRPr lang="el-GR" alt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l-GR" altLang="en-US" sz="1800" dirty="0" smtClean="0">
                <a:solidFill>
                  <a:schemeClr val="tx1"/>
                </a:solidFill>
                <a:latin typeface="Calibri" pitchFamily="34" charset="0"/>
              </a:rPr>
              <a:t>Προϊστάμενος Τμήματος Οργάνωσης &amp; Προτύπων</a:t>
            </a:r>
          </a:p>
          <a:p>
            <a:r>
              <a:rPr lang="el-GR" altLang="en-US" sz="1800" dirty="0" smtClean="0">
                <a:solidFill>
                  <a:schemeClr val="tx1"/>
                </a:solidFill>
                <a:latin typeface="Calibri" pitchFamily="34" charset="0"/>
              </a:rPr>
              <a:t>Διεύθυνση Προγραμματισμού, Οργάνωσης &amp; Πληροφορικής</a:t>
            </a:r>
          </a:p>
          <a:p>
            <a:r>
              <a:rPr lang="el-GR" altLang="en-US" sz="1800" dirty="0" smtClean="0">
                <a:solidFill>
                  <a:schemeClr val="tx1"/>
                </a:solidFill>
                <a:latin typeface="Calibri" pitchFamily="34" charset="0"/>
              </a:rPr>
              <a:t>Δήμου Πατρέων</a:t>
            </a:r>
            <a:endParaRPr lang="es-ES" alt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es-ES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685800" y="29718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14 - Εικόνα" descr="patre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2675" y="457200"/>
            <a:ext cx="1685925" cy="13525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48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60502"/>
            <a:ext cx="9906000" cy="6475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</a:t>
            </a:r>
            <a:r>
              <a:rPr lang="el-GR" sz="3600" dirty="0" smtClean="0">
                <a:latin typeface="Calibri" pitchFamily="34" charset="0"/>
                <a:cs typeface="Arial Narrow"/>
              </a:rPr>
              <a:t>Ε</a:t>
            </a:r>
            <a:r>
              <a:rPr lang="el-GR" sz="3600" dirty="0" smtClean="0">
                <a:latin typeface="Calibri" pitchFamily="34" charset="0"/>
                <a:cs typeface="Arial Narrow"/>
              </a:rPr>
              <a:t>κκρεμότητες που υπάρχουν στο Δήμο</a:t>
            </a:r>
            <a:endParaRPr lang="el-GR" sz="36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943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Δεν γίνεται ακόμα εφαρμογή της διαδικασίας της </a:t>
            </a:r>
            <a:r>
              <a:rPr lang="el-GR" sz="2200" b="1" dirty="0" err="1" smtClean="0">
                <a:latin typeface="Calibri" pitchFamily="34" charset="0"/>
                <a:cs typeface="Arial Narrow"/>
              </a:rPr>
              <a:t>Στοχοθεσίας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Εκκρεμεί η προσαρμογή του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 ΟΕΥ </a:t>
            </a:r>
            <a:r>
              <a:rPr lang="el-GR" sz="2200" dirty="0" smtClean="0">
                <a:latin typeface="Calibri" pitchFamily="34" charset="0"/>
                <a:cs typeface="Arial Narrow"/>
              </a:rPr>
              <a:t>στις αλλαγές που επιβάλλει η νομολογία (προβάδισμα κατηγοριών, θέσεις ευθύνης ΚΕΠ, Ίδρυση Μονάδων Εσωτερικού Ελέγχου κ.α.)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Υπάρχουν μη ενεργοποιημένα επίπεδα διοίκησης (μη αναπληρούμενες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θέσεις Γενικών Διευθυντών</a:t>
            </a:r>
            <a:r>
              <a:rPr lang="el-GR" sz="2200" dirty="0" smtClean="0">
                <a:latin typeface="Calibri" pitchFamily="34" charset="0"/>
                <a:cs typeface="Arial Narrow"/>
              </a:rPr>
              <a:t> παρά την πρόβλεψη του Νόμου) &amp; καθυστέρηση στις κρίσεις για θέσεις ευθύνης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Δεν εφαρμόστηκε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Επιχειρησιακό Σχέδιο </a:t>
            </a:r>
            <a:r>
              <a:rPr lang="el-GR" sz="2200" dirty="0" smtClean="0">
                <a:latin typeface="Calibri" pitchFamily="34" charset="0"/>
                <a:cs typeface="Arial Narrow"/>
              </a:rPr>
              <a:t>την τελευταία 5ετία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Δεν γίνεται ακόμα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ηλεκτρονική διακίνηση εγγράφων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Δεν γίνεται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αξιολόγηση</a:t>
            </a:r>
            <a:r>
              <a:rPr lang="el-GR" sz="2200" dirty="0" smtClean="0">
                <a:latin typeface="Calibri" pitchFamily="34" charset="0"/>
                <a:cs typeface="Arial Narrow"/>
              </a:rPr>
              <a:t> των υπαλλήλων και εκθέσεις 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στοχοθεσίας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Δεν εφαρμόζεται το προτεινόμενο από το Υπ. Διοικητικής Μεταρρύθμισης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ΚΠΑ </a:t>
            </a:r>
            <a:r>
              <a:rPr lang="el-GR" sz="2200" dirty="0" smtClean="0">
                <a:latin typeface="Calibri" pitchFamily="34" charset="0"/>
                <a:cs typeface="Arial Narrow"/>
              </a:rPr>
              <a:t>ή άλλο πρότυπο ποιότητας των υπηρεσιών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Έργο τμ. Οργάνωσης &amp; Προτύπων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57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r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solidFill>
                  <a:srgbClr val="FF0000"/>
                </a:solidFill>
                <a:latin typeface="Calibri" pitchFamily="34" charset="0"/>
                <a:cs typeface="Arial Narrow"/>
              </a:rPr>
              <a:t>ΠΡΟΣΕΧΩΣ…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Συντονισμός υπηρεσιών για την υποχρεωτική εφαρμογή της </a:t>
            </a:r>
            <a:r>
              <a:rPr lang="el-GR" sz="2200" b="1" dirty="0" err="1" smtClean="0">
                <a:latin typeface="Calibri" pitchFamily="34" charset="0"/>
                <a:cs typeface="Arial Narrow"/>
              </a:rPr>
              <a:t>Στοχοθεσίας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Εφαρμογή της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Αξιολόγησης των Δομών</a:t>
            </a:r>
            <a:r>
              <a:rPr lang="el-GR" sz="2200" dirty="0" smtClean="0">
                <a:latin typeface="Calibri" pitchFamily="34" charset="0"/>
                <a:cs typeface="Arial Narrow"/>
              </a:rPr>
              <a:t> (συμπεριλαμβανομένων των Εποπτευόμενων νομικών προσώπων)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 Τροποποίηση του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ΟΕΥ</a:t>
            </a:r>
            <a:r>
              <a:rPr lang="el-GR" sz="2200" dirty="0" smtClean="0">
                <a:latin typeface="Calibri" pitchFamily="34" charset="0"/>
                <a:cs typeface="Arial Narrow"/>
              </a:rPr>
              <a:t> βάσει νέων αναγκών και απαιτήσεων του νόμου (προβάδισμα κατηγοριών, αρμοδιότητες κτλ)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Διαμόρφωση και εφαρμογή κανονισμού της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ηλεκτρονικής Διακίνησης </a:t>
            </a:r>
            <a:r>
              <a:rPr lang="el-GR" sz="2200" dirty="0" smtClean="0">
                <a:latin typeface="Calibri" pitchFamily="34" charset="0"/>
                <a:cs typeface="Arial Narrow"/>
              </a:rPr>
              <a:t>των εγγράφων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Εφαρμογή προτύπου ποιότητας των υπηρεσιών (χρήση του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ΚΠΑ </a:t>
            </a:r>
            <a:r>
              <a:rPr lang="el-GR" sz="2200" dirty="0" smtClean="0">
                <a:latin typeface="Calibri" pitchFamily="34" charset="0"/>
                <a:cs typeface="Arial Narrow"/>
              </a:rPr>
              <a:t>μεταβατικά)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277344"/>
            <a:ext cx="7848599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5"/>
              </a:spcBef>
            </a:pPr>
            <a:r>
              <a:rPr lang="el-GR" sz="2600" dirty="0" smtClean="0">
                <a:latin typeface="Calibri" pitchFamily="34" charset="0"/>
                <a:ea typeface="+mn-ea"/>
              </a:rPr>
              <a:t>Ευχαριστώ για την προσοχή σας</a:t>
            </a:r>
            <a:endParaRPr lang="el-GR" sz="2600" dirty="0">
              <a:latin typeface="Calibri" pitchFamily="34" charset="0"/>
              <a:ea typeface="+mn-ea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Στοιχεία τμ. Οργάνωσης &amp; Προτύπων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43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err="1" smtClean="0">
                <a:latin typeface="Calibri" pitchFamily="34" charset="0"/>
                <a:cs typeface="Arial Narrow"/>
              </a:rPr>
              <a:t>Ταχ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. Διεύθυνση: 	         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Παντανάσση</a:t>
            </a:r>
            <a:r>
              <a:rPr lang="el-GR" sz="2200" dirty="0" smtClean="0">
                <a:latin typeface="Calibri" pitchFamily="34" charset="0"/>
                <a:cs typeface="Arial Narrow"/>
              </a:rPr>
              <a:t> 28, 3</a:t>
            </a:r>
            <a:r>
              <a:rPr lang="el-GR" sz="2200" baseline="30000" dirty="0" smtClean="0">
                <a:latin typeface="Calibri" pitchFamily="34" charset="0"/>
                <a:cs typeface="Arial Narrow"/>
              </a:rPr>
              <a:t>ος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όροφος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Προϊστάμενος τμήματος</a:t>
            </a:r>
            <a:r>
              <a:rPr lang="el-GR" sz="2200" dirty="0" smtClean="0">
                <a:latin typeface="Calibri" pitchFamily="34" charset="0"/>
                <a:cs typeface="Arial Narrow"/>
              </a:rPr>
              <a:t>: Γούλας Δημήτρης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Υπάλληλοι</a:t>
            </a:r>
            <a:r>
              <a:rPr lang="el-GR" sz="2200" dirty="0" smtClean="0">
                <a:latin typeface="Calibri" pitchFamily="34" charset="0"/>
                <a:cs typeface="Arial Narrow"/>
              </a:rPr>
              <a:t>: 	 	          (ΔΕΝ ΥΦΙΣΤΑΝΤΑΙ)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Τηλέφωνο επικοινωνίας</a:t>
            </a:r>
            <a:r>
              <a:rPr lang="el-GR" sz="2200" dirty="0" smtClean="0">
                <a:latin typeface="Calibri" pitchFamily="34" charset="0"/>
                <a:cs typeface="Arial Narrow"/>
              </a:rPr>
              <a:t>: 2613 610 113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Φαξ</a:t>
            </a:r>
            <a:r>
              <a:rPr lang="el-GR" sz="2200" dirty="0" smtClean="0">
                <a:latin typeface="Calibri" pitchFamily="34" charset="0"/>
                <a:cs typeface="Arial Narrow"/>
              </a:rPr>
              <a:t>: 		         2613 610 233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n-US" sz="2200" b="1" dirty="0" smtClean="0">
                <a:latin typeface="Calibri" pitchFamily="34" charset="0"/>
                <a:cs typeface="Arial Narrow"/>
              </a:rPr>
              <a:t>E-mail</a:t>
            </a:r>
            <a:r>
              <a:rPr lang="en-US" sz="2200" dirty="0" smtClean="0">
                <a:latin typeface="Calibri" pitchFamily="34" charset="0"/>
                <a:cs typeface="Arial Narrow"/>
              </a:rPr>
              <a:t>: 		         dgoulas@patras.gr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lvl="0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Λόγοι Δημιουργίας</a:t>
            </a:r>
            <a:r>
              <a:rPr lang="en-US" sz="3600" dirty="0" smtClean="0">
                <a:latin typeface="Calibri" pitchFamily="34" charset="0"/>
                <a:cs typeface="Arial Narrow"/>
              </a:rPr>
              <a:t>/</a:t>
            </a:r>
            <a:r>
              <a:rPr lang="el-GR" sz="3600" dirty="0" smtClean="0">
                <a:latin typeface="Calibri" pitchFamily="34" charset="0"/>
                <a:cs typeface="Arial Narrow"/>
              </a:rPr>
              <a:t>Λειτουργίας Δομής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229600" cy="4344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Ανάγκη υποστήριξης στρατηγικής διοίκησης  με στόχους (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Ν. </a:t>
            </a:r>
            <a:r>
              <a:rPr lang="el-GR" sz="2200" b="1" spc="-5" dirty="0" smtClean="0">
                <a:latin typeface="Calibri" pitchFamily="34" charset="0"/>
                <a:cs typeface="Arial Narrow"/>
              </a:rPr>
              <a:t>3230/2004)</a:t>
            </a: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Παρακολούθηση Εφαρμογής 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στοχοθεσίας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Επιχειρησιακού Σχεδίου (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Ν. </a:t>
            </a:r>
            <a:r>
              <a:rPr lang="el-GR" sz="2200" b="1" spc="-5" dirty="0" smtClean="0">
                <a:latin typeface="Calibri" pitchFamily="34" charset="0"/>
                <a:cs typeface="Arial Narrow"/>
              </a:rPr>
              <a:t>3463/2006,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Ν. </a:t>
            </a:r>
            <a:r>
              <a:rPr lang="el-GR" sz="2200" b="1" spc="-5" dirty="0" smtClean="0">
                <a:latin typeface="Calibri" pitchFamily="34" charset="0"/>
                <a:cs typeface="Arial Narrow"/>
              </a:rPr>
              <a:t>3852/2010</a:t>
            </a:r>
            <a:r>
              <a:rPr lang="el-GR" sz="2200" dirty="0" smtClean="0">
                <a:latin typeface="Calibri" pitchFamily="34" charset="0"/>
                <a:cs typeface="Arial Narrow"/>
              </a:rPr>
              <a:t>), &amp; αποτελεσμάτων ολομελειών τμημάτων/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δνσεων</a:t>
            </a:r>
            <a:r>
              <a:rPr lang="el-GR" sz="2200" dirty="0" smtClean="0">
                <a:latin typeface="Calibri" pitchFamily="34" charset="0"/>
                <a:cs typeface="Arial Narrow"/>
              </a:rPr>
              <a:t> (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Ν</a:t>
            </a:r>
            <a:r>
              <a:rPr lang="el-GR" sz="2200" b="1" spc="-15" dirty="0" smtClean="0">
                <a:latin typeface="Calibri" pitchFamily="34" charset="0"/>
                <a:cs typeface="Arial Narrow"/>
              </a:rPr>
              <a:t> </a:t>
            </a:r>
            <a:r>
              <a:rPr lang="el-GR" sz="2200" b="1" spc="-5" dirty="0" smtClean="0">
                <a:latin typeface="Calibri" pitchFamily="34" charset="0"/>
                <a:cs typeface="Arial Narrow"/>
              </a:rPr>
              <a:t>4369/2016</a:t>
            </a:r>
            <a:r>
              <a:rPr lang="el-GR" sz="2200" dirty="0" smtClean="0">
                <a:latin typeface="Calibri" pitchFamily="34" charset="0"/>
                <a:cs typeface="Arial Narrow"/>
              </a:rPr>
              <a:t>) 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Αξιολόγηση αποτελεσματικότητας και αποδοτικότητας υπηρεσιών και δομών των ΟΤΑ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Εφαρμογή προτύπων ποιότητας, προτυποποίησης διαδικασιών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Ανάγκη συνεχούς προσαρμογής του ΟΕΥ σε εναρμόνιση με σχετική νομολογία και τις ανάγκες που προκύπτουν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1. Ενέργειες σε Θέματα Οργάνωσης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57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Διαμόρφωση νέων σχεδίων Ο.Ε.Υ.</a:t>
            </a:r>
            <a:r>
              <a:rPr lang="el-GR" sz="2200" dirty="0" smtClean="0">
                <a:latin typeface="Calibri" pitchFamily="34" charset="0"/>
                <a:cs typeface="Arial Narrow"/>
              </a:rPr>
              <a:t> σε συνεργασία με τη Δημοτική Αρχή και τις οργανικές μονάδες του Δήμου και διάθεση στη Δημοτική Αρχή προς αξιοποίησή τους.</a:t>
            </a:r>
            <a:r>
              <a:rPr lang="el-GR" sz="2200" dirty="0" smtClean="0">
                <a:solidFill>
                  <a:srgbClr val="FF0000"/>
                </a:solidFill>
                <a:latin typeface="Calibri" pitchFamily="34" charset="0"/>
                <a:cs typeface="Arial Narrow"/>
              </a:rPr>
              <a:t> 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Διαμόρφωση Κανονισμών Λειτουργίας </a:t>
            </a:r>
            <a:r>
              <a:rPr lang="el-GR" sz="2200" dirty="0" smtClean="0">
                <a:latin typeface="Calibri" pitchFamily="34" charset="0"/>
                <a:cs typeface="Arial Narrow"/>
              </a:rPr>
              <a:t>σε συνεργασία με τις υπηρεσίες και παρακολούθησή τους για την εφαρμογή απαιτούμενων τροποποιήσεων. 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	Π.χ.  Κανονισμός Χρήσης Εξοπλισμού και Εφαρμογών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				Κανονισμός Διακίνησης Ηλεκτρονικών εγγράφων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Διαμόρφωση Περιγραμμάτων θέσεων </a:t>
            </a:r>
            <a:r>
              <a:rPr lang="el-GR" sz="2200" dirty="0" smtClean="0">
                <a:latin typeface="Calibri" pitchFamily="34" charset="0"/>
                <a:cs typeface="Arial Narrow"/>
              </a:rPr>
              <a:t>για τη Διεύθυνση</a:t>
            </a:r>
            <a:endParaRPr lang="el-GR" sz="2200" dirty="0">
              <a:latin typeface="Calibri" pitchFamily="34" charset="0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5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Έκδοση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Εγχειριδίου Διαδικασιών για τη διοικητική Ικανότητα του Δήμου</a:t>
            </a:r>
            <a:r>
              <a:rPr lang="el-GR" sz="2200" dirty="0" smtClean="0">
                <a:latin typeface="Calibri" pitchFamily="34" charset="0"/>
                <a:cs typeface="Arial Narrow"/>
              </a:rPr>
              <a:t>, παρακολούθηση της νομοθεσίας για αλλαγές των Διαδικασιών και 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επικαιροποίηση</a:t>
            </a:r>
            <a:r>
              <a:rPr lang="el-GR" sz="2200" dirty="0" smtClean="0">
                <a:latin typeface="Calibri" pitchFamily="34" charset="0"/>
                <a:cs typeface="Arial Narrow"/>
              </a:rPr>
              <a:t> του.</a:t>
            </a:r>
          </a:p>
          <a:p>
            <a:pPr marL="365125" marR="508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Συντονισμός των διεργασιών για τη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συμμόρφωση του Δήμου Πατρέων με τον νέο Ευρωπαϊκό Κανονισμό (GDPR) </a:t>
            </a:r>
            <a:r>
              <a:rPr lang="el-GR" sz="2200" dirty="0" smtClean="0">
                <a:latin typeface="Calibri" pitchFamily="34" charset="0"/>
                <a:cs typeface="Arial Narrow"/>
              </a:rPr>
              <a:t>για την προστασία των φυσικών πρόσωπων έναντι της επεξεργασίας δεδομένων προσωπικού χαρακτήρα. </a:t>
            </a:r>
            <a:endParaRPr lang="el-GR" sz="2200" dirty="0" smtClean="0">
              <a:solidFill>
                <a:srgbClr val="FF0000"/>
              </a:solidFill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solidFill>
                <a:srgbClr val="FF0000"/>
              </a:solidFill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Συλλογή στοιχείων και έκδοση απόφασης για τα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Ανοιχτά Δεδομένα του Δήμου </a:t>
            </a:r>
            <a:r>
              <a:rPr lang="el-GR" sz="2200" dirty="0" smtClean="0">
                <a:latin typeface="Calibri" pitchFamily="34" charset="0"/>
                <a:cs typeface="Arial Narrow"/>
              </a:rPr>
              <a:t>και υλοποίηση τροποποιήσεων αυτής. 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125" marR="0" lvl="0" indent="-3651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Arial Narrow"/>
              </a:rPr>
              <a:t> 2. Ενέργειες σε θέματα Προτυποποίησης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53896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Συντάχθηκαν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εκθέσεις αξιολόγησης Αποδοτικότητας &amp; Αποτελεσματικότητας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των υπηρεσιών του Δήμου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Έχει διαμορφωθεί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σχέδιο Κανονισμού Αποδοτικότητας &amp; Αποτελεσματικότητας </a:t>
            </a:r>
            <a:r>
              <a:rPr lang="el-GR" sz="2200" dirty="0" smtClean="0">
                <a:latin typeface="Calibri" pitchFamily="34" charset="0"/>
                <a:cs typeface="Arial Narrow"/>
              </a:rPr>
              <a:t>(</a:t>
            </a:r>
            <a:r>
              <a:rPr lang="el-GR" sz="2200" dirty="0" err="1" smtClean="0">
                <a:latin typeface="Calibri" pitchFamily="34" charset="0"/>
                <a:cs typeface="Arial Narrow"/>
              </a:rPr>
              <a:t>στοχοθεσία</a:t>
            </a:r>
            <a:r>
              <a:rPr lang="el-GR" sz="2200" dirty="0" smtClean="0">
                <a:latin typeface="Calibri" pitchFamily="34" charset="0"/>
                <a:cs typeface="Arial Narrow"/>
              </a:rPr>
              <a:t>/μέτρηση επίτευξης στόχων) και παρακολουθείται η νομοθεσία προκειμένου να διαμορφώνεται κάθε φορά που απαιτείται νέο σχέδιο του Κανονισμού.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Έχει γίνει εισήγηση  για την εφαρμογή του Κοινού Πλαισίου Αξιολόγησης (ΚΠΑ</a:t>
            </a:r>
            <a:r>
              <a:rPr lang="el-GR" sz="2200" dirty="0" smtClean="0">
                <a:latin typeface="Calibri" pitchFamily="34" charset="0"/>
                <a:cs typeface="Arial Narrow"/>
              </a:rPr>
              <a:t>) κατόπιν προετοιμασίας για την εφαρμογή του</a:t>
            </a: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lvl="0"/>
            <a:endParaRPr lang="el-GR" sz="2400" dirty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125" marR="0" lvl="0" indent="-3651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Arial Narrow"/>
              </a:rPr>
              <a:t> 3. Ενέργειες σε θέματα Ποιότητας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4417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Εκπροσώπηση του Δήμου Πατρέων στη </a:t>
            </a:r>
            <a:r>
              <a:rPr lang="el-GR" sz="2200" b="1" dirty="0" err="1" smtClean="0">
                <a:latin typeface="Calibri" pitchFamily="34" charset="0"/>
                <a:cs typeface="Arial Narrow"/>
              </a:rPr>
              <a:t>Διυπηρεσιακή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 Ομάδα Εργασίας για ΤΠΕ &amp; Ηλεκτρονική Διακυβέρνηση </a:t>
            </a:r>
            <a:r>
              <a:rPr lang="el-GR" sz="2200" dirty="0" smtClean="0">
                <a:latin typeface="Calibri" pitchFamily="34" charset="0"/>
                <a:cs typeface="Arial Narrow"/>
              </a:rPr>
              <a:t>στα πλαίσια της πρωτοβουλίας του Δήμου: ΠΑΤΡΑ ΕΞΥΠΝΗ ΠΟΛΗ</a:t>
            </a:r>
            <a:endParaRPr lang="en-US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Εκπροσώπηση του Δήμου στη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συνεργασία με την ΕΕΤΑΑ &amp; την ΠΕΔ ως υπεύθυνος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για την απλούστευση &amp; προτυποποίηση διαδικασιών στη λειτουργική περιοχή Προγραμματισμός, Ηλεκτρονική Διακυβέρνηση &amp; Εξυπηρέτηση του πολίτη</a:t>
            </a:r>
          </a:p>
          <a:p>
            <a:pPr marL="365125" marR="5080" lvl="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dirty="0" smtClean="0">
                <a:latin typeface="Calibri" pitchFamily="34" charset="0"/>
                <a:cs typeface="Arial Narrow"/>
              </a:rPr>
              <a:t>Εκπροσώπηση του Δήμου σε θέματα καταγραφής εκπαιδευτικών αναγκών στη </a:t>
            </a:r>
            <a:r>
              <a:rPr lang="el-GR" sz="2200" b="1" dirty="0" smtClean="0">
                <a:latin typeface="Calibri" pitchFamily="34" charset="0"/>
                <a:cs typeface="Arial Narrow"/>
              </a:rPr>
              <a:t>συνεργασία με το ΕΚΔΔΑ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125" marR="0" lvl="0" indent="-3651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Arial Narrow"/>
              </a:rPr>
              <a:t> 4. Εκπροσωπήσεις Δήμου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5. Λοιπές Ενέργειες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1111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Συντονισμός της διαδικασίας για την υλοποίηση του προγράμματος Κοινωφελούς εργασίας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(διαμόρφωση και δήλωση ειδικοτήτων /έργων/κατανομής κτλ)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45273"/>
            <a:ext cx="8686800" cy="67800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65125" indent="-3651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Arial Narrow"/>
              </a:rPr>
              <a:t> 5. Λοιπές Ενέργειες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561196"/>
            <a:ext cx="8153400" cy="83458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  <a:p>
            <a:pPr marL="365125" marR="5080" indent="-365125"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68000"/>
              <a:tabLst>
                <a:tab pos="354965" algn="l"/>
                <a:tab pos="355600" algn="l"/>
              </a:tabLst>
            </a:pPr>
            <a:endParaRPr lang="el-GR" sz="2200" dirty="0" smtClean="0">
              <a:latin typeface="Calibri" pitchFamily="34" charset="0"/>
              <a:cs typeface="Arial Narrow"/>
            </a:endParaRPr>
          </a:p>
        </p:txBody>
      </p:sp>
      <p:sp>
        <p:nvSpPr>
          <p:cNvPr id="5" name="4 - Τόξο"/>
          <p:cNvSpPr/>
          <p:nvPr/>
        </p:nvSpPr>
        <p:spPr>
          <a:xfrm rot="16200000">
            <a:off x="4733132" y="-3056731"/>
            <a:ext cx="533399" cy="9085262"/>
          </a:xfrm>
          <a:prstGeom prst="arc">
            <a:avLst/>
          </a:prstGeom>
          <a:ln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object 3"/>
          <p:cNvSpPr txBox="1"/>
          <p:nvPr/>
        </p:nvSpPr>
        <p:spPr>
          <a:xfrm>
            <a:off x="685800" y="1561196"/>
            <a:ext cx="8153400" cy="1111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lvl="0" indent="-365125" algn="just">
              <a:lnSpc>
                <a:spcPct val="110000"/>
              </a:lnSpc>
              <a:buClr>
                <a:schemeClr val="accent1"/>
              </a:buClr>
              <a:buSzPct val="68000"/>
              <a:buFont typeface="Wingdings 3"/>
              <a:buChar char=""/>
              <a:tabLst>
                <a:tab pos="354965" algn="l"/>
                <a:tab pos="355600" algn="l"/>
              </a:tabLst>
            </a:pPr>
            <a:r>
              <a:rPr lang="el-GR" sz="2200" b="1" dirty="0" smtClean="0">
                <a:latin typeface="Calibri" pitchFamily="34" charset="0"/>
                <a:cs typeface="Arial Narrow"/>
              </a:rPr>
              <a:t>Συντονισμός της διαδικασίας για την υλοποίηση του προγράμματος Κοινωφελούς εργασίας</a:t>
            </a:r>
            <a:r>
              <a:rPr lang="el-GR" sz="2200" dirty="0" smtClean="0">
                <a:latin typeface="Calibri" pitchFamily="34" charset="0"/>
                <a:cs typeface="Arial Narrow"/>
              </a:rPr>
              <a:t> (διαμόρφωση και δήλωση ειδικοτήτων /έργων/κατανομής κτλ)</a:t>
            </a:r>
          </a:p>
        </p:txBody>
      </p:sp>
      <p:pic>
        <p:nvPicPr>
          <p:cNvPr id="8" name="κοινωφελης εργασια3c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76201" y="1600200"/>
            <a:ext cx="9355667" cy="5262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98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3233</TotalTime>
  <Words>677</Words>
  <Application>Microsoft Office PowerPoint</Application>
  <PresentationFormat>Προβολή στην οθόνη (4:3)</PresentationFormat>
  <Paragraphs>107</Paragraphs>
  <Slides>12</Slides>
  <Notes>8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Συγκέντρωση</vt:lpstr>
      <vt:lpstr>ΔΗΜΟΣ ΠΑΤΡΕΩΝ</vt:lpstr>
      <vt:lpstr> Στοιχεία τμ. Οργάνωσης &amp; Προτύπων</vt:lpstr>
      <vt:lpstr> Λόγοι Δημιουργίας/Λειτουργίας Δομής</vt:lpstr>
      <vt:lpstr> 1. Ενέργειες σε Θέματα Οργάνωσης</vt:lpstr>
      <vt:lpstr>Διαφάνεια 5</vt:lpstr>
      <vt:lpstr>Διαφάνεια 6</vt:lpstr>
      <vt:lpstr>Διαφάνεια 7</vt:lpstr>
      <vt:lpstr> 5. Λοιπές Ενέργειες</vt:lpstr>
      <vt:lpstr> 5. Λοιπές Ενέργειες</vt:lpstr>
      <vt:lpstr> Εκκρεμότητες που υπάρχουν στο Δήμο</vt:lpstr>
      <vt:lpstr> Έργο τμ. Οργάνωσης &amp; Προτύπων</vt:lpstr>
      <vt:lpstr>Ευχαριστώ για την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Χωρίς τίτλο διαφάνειας</dc:title>
  <dc:creator>*</dc:creator>
  <cp:lastModifiedBy>ΔΗΜΗΤΡΗΣ</cp:lastModifiedBy>
  <cp:revision>458</cp:revision>
  <dcterms:created xsi:type="dcterms:W3CDTF">2017-10-10T11:20:33Z</dcterms:created>
  <dcterms:modified xsi:type="dcterms:W3CDTF">2018-11-10T06:26:05Z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2017-10-10T00:00:00Z</vt:filetime>
  </property>
</Properties>
</file>