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66" r:id="rId3"/>
    <p:sldId id="258" r:id="rId4"/>
    <p:sldId id="277" r:id="rId5"/>
    <p:sldId id="259" r:id="rId6"/>
    <p:sldId id="285" r:id="rId7"/>
    <p:sldId id="262" r:id="rId8"/>
    <p:sldId id="269" r:id="rId9"/>
    <p:sldId id="271" r:id="rId10"/>
    <p:sldId id="264" r:id="rId11"/>
    <p:sldId id="279" r:id="rId12"/>
    <p:sldId id="280" r:id="rId13"/>
    <p:sldId id="281" r:id="rId14"/>
    <p:sldId id="282" r:id="rId15"/>
    <p:sldId id="283" r:id="rId16"/>
    <p:sldId id="284" r:id="rId17"/>
    <p:sldId id="272" r:id="rId18"/>
    <p:sldId id="276" r:id="rId19"/>
    <p:sldId id="273" r:id="rId20"/>
    <p:sldId id="278"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3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_________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_________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_________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______________Microsoft_Office_Excel4.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a:pPr>
            <a:r>
              <a:rPr lang="el-GR" sz="1800" dirty="0"/>
              <a:t>Σχέση Εργασίας</a:t>
            </a:r>
          </a:p>
        </c:rich>
      </c:tx>
      <c:layout>
        <c:manualLayout>
          <c:xMode val="edge"/>
          <c:yMode val="edge"/>
          <c:x val="6.8156029262604959E-2"/>
          <c:y val="6.974981046247157E-2"/>
        </c:manualLayout>
      </c:layout>
    </c:title>
    <c:view3D>
      <c:rotX val="30"/>
      <c:perspective val="30"/>
    </c:view3D>
    <c:plotArea>
      <c:layout/>
      <c:pie3DChart>
        <c:varyColors val="1"/>
        <c:ser>
          <c:idx val="0"/>
          <c:order val="0"/>
          <c:tx>
            <c:strRef>
              <c:f>Φύλλο1!$B$1</c:f>
              <c:strCache>
                <c:ptCount val="1"/>
                <c:pt idx="0">
                  <c:v>Σχέση Εργασίας</c:v>
                </c:pt>
              </c:strCache>
            </c:strRef>
          </c:tx>
          <c:explosion val="3"/>
          <c:dLbls>
            <c:dLbl>
              <c:idx val="0"/>
              <c:layout>
                <c:manualLayout>
                  <c:x val="5.2901588825122884E-4"/>
                  <c:y val="-0.17923623838149985"/>
                </c:manualLayout>
              </c:layout>
              <c:spPr/>
              <c:txPr>
                <a:bodyPr/>
                <a:lstStyle/>
                <a:p>
                  <a:pPr>
                    <a:defRPr sz="1200"/>
                  </a:pPr>
                  <a:endParaRPr lang="el-GR"/>
                </a:p>
              </c:txPr>
              <c:showCatName val="1"/>
              <c:showPercent val="1"/>
            </c:dLbl>
            <c:dLbl>
              <c:idx val="1"/>
              <c:layout>
                <c:manualLayout>
                  <c:x val="2.3289141287901615E-2"/>
                  <c:y val="7.9575674723752821E-2"/>
                </c:manualLayout>
              </c:layout>
              <c:spPr/>
              <c:txPr>
                <a:bodyPr/>
                <a:lstStyle/>
                <a:p>
                  <a:pPr>
                    <a:defRPr sz="1200"/>
                  </a:pPr>
                  <a:endParaRPr lang="el-GR"/>
                </a:p>
              </c:txPr>
              <c:showCatName val="1"/>
              <c:showPercent val="1"/>
            </c:dLbl>
            <c:dLbl>
              <c:idx val="2"/>
              <c:layout>
                <c:manualLayout>
                  <c:x val="-4.7119851760016526E-2"/>
                  <c:y val="6.6375027609797452E-2"/>
                </c:manualLayout>
              </c:layout>
              <c:spPr/>
              <c:txPr>
                <a:bodyPr/>
                <a:lstStyle/>
                <a:p>
                  <a:pPr>
                    <a:defRPr sz="1200"/>
                  </a:pPr>
                  <a:endParaRPr lang="el-GR"/>
                </a:p>
              </c:txPr>
              <c:showCatName val="1"/>
              <c:showPercent val="1"/>
            </c:dLbl>
            <c:dLbl>
              <c:idx val="3"/>
              <c:layout>
                <c:manualLayout>
                  <c:x val="-5.4859014266321147E-3"/>
                  <c:y val="-4.1721418636165547E-2"/>
                </c:manualLayout>
              </c:layout>
              <c:tx>
                <c:rich>
                  <a:bodyPr/>
                  <a:lstStyle/>
                  <a:p>
                    <a:r>
                      <a:rPr lang="el-GR" sz="1200" dirty="0" err="1" smtClean="0"/>
                      <a:t>Κοινωφελ</a:t>
                    </a:r>
                    <a:r>
                      <a:rPr lang="el-GR" sz="1200" dirty="0"/>
                      <a:t>
23%</a:t>
                    </a:r>
                  </a:p>
                </c:rich>
              </c:tx>
              <c:showCatName val="1"/>
              <c:showPercent val="1"/>
            </c:dLbl>
            <c:dLbl>
              <c:idx val="4"/>
              <c:layout>
                <c:manualLayout>
                  <c:x val="5.3615127054907924E-2"/>
                  <c:y val="-1.8834120336929154E-2"/>
                </c:manualLayout>
              </c:layout>
              <c:tx>
                <c:rich>
                  <a:bodyPr/>
                  <a:lstStyle/>
                  <a:p>
                    <a:r>
                      <a:rPr lang="el-GR" sz="1200" dirty="0"/>
                      <a:t>Πρακτική
3%</a:t>
                    </a:r>
                  </a:p>
                </c:rich>
              </c:tx>
              <c:showCatName val="1"/>
              <c:showPercent val="1"/>
            </c:dLbl>
            <c:showCatName val="1"/>
            <c:showPercent val="1"/>
            <c:showLeaderLines val="1"/>
          </c:dLbls>
          <c:cat>
            <c:strRef>
              <c:f>Φύλλο1!$A$2:$A$6</c:f>
              <c:strCache>
                <c:ptCount val="5"/>
                <c:pt idx="0">
                  <c:v>Μόνιμοι</c:v>
                </c:pt>
                <c:pt idx="1">
                  <c:v>ΙΔΑΧ</c:v>
                </c:pt>
                <c:pt idx="2">
                  <c:v>ΙΔΟΧ</c:v>
                </c:pt>
                <c:pt idx="3">
                  <c:v>Κοινωφελή</c:v>
                </c:pt>
                <c:pt idx="4">
                  <c:v>Πρακτική</c:v>
                </c:pt>
              </c:strCache>
            </c:strRef>
          </c:cat>
          <c:val>
            <c:numRef>
              <c:f>Φύλλο1!$B$2:$B$6</c:f>
              <c:numCache>
                <c:formatCode>General</c:formatCode>
                <c:ptCount val="5"/>
                <c:pt idx="0">
                  <c:v>11</c:v>
                </c:pt>
                <c:pt idx="1">
                  <c:v>2</c:v>
                </c:pt>
                <c:pt idx="2">
                  <c:v>9</c:v>
                </c:pt>
                <c:pt idx="3">
                  <c:v>7</c:v>
                </c:pt>
                <c:pt idx="4">
                  <c:v>5</c:v>
                </c:pt>
              </c:numCache>
            </c:numRef>
          </c:val>
        </c:ser>
        <c:dLbls>
          <c:showCatName val="1"/>
          <c:showPercent val="1"/>
        </c:dLbls>
      </c:pie3DChart>
    </c:plotArea>
    <c:plotVisOnly val="1"/>
  </c:chart>
  <c:txPr>
    <a:bodyPr/>
    <a:lstStyle/>
    <a:p>
      <a:pPr>
        <a:defRPr sz="1800"/>
      </a:pPr>
      <a:endParaRPr lang="el-G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a:pPr>
            <a:r>
              <a:rPr lang="el-GR" sz="1800" dirty="0" smtClean="0"/>
              <a:t>Κατηγορία Εκπαίδευσης</a:t>
            </a:r>
            <a:endParaRPr lang="el-GR" sz="1800" dirty="0"/>
          </a:p>
        </c:rich>
      </c:tx>
      <c:layout>
        <c:manualLayout>
          <c:xMode val="edge"/>
          <c:yMode val="edge"/>
          <c:x val="0.15411131384391191"/>
          <c:y val="3.6391205458680922E-2"/>
        </c:manualLayout>
      </c:layout>
    </c:title>
    <c:view3D>
      <c:rotX val="30"/>
      <c:perspective val="30"/>
    </c:view3D>
    <c:plotArea>
      <c:layout/>
      <c:pie3DChart>
        <c:varyColors val="1"/>
        <c:ser>
          <c:idx val="0"/>
          <c:order val="0"/>
          <c:tx>
            <c:strRef>
              <c:f>Φύλλο1!$B$1</c:f>
              <c:strCache>
                <c:ptCount val="1"/>
                <c:pt idx="0">
                  <c:v>Κατηγορία Εκπαίδευσης</c:v>
                </c:pt>
              </c:strCache>
            </c:strRef>
          </c:tx>
          <c:explosion val="3"/>
          <c:dLbls>
            <c:dLbl>
              <c:idx val="0"/>
              <c:layout>
                <c:manualLayout>
                  <c:x val="-4.1495654625458539E-2"/>
                  <c:y val="-0.17013843701682912"/>
                </c:manualLayout>
              </c:layout>
              <c:spPr/>
              <c:txPr>
                <a:bodyPr/>
                <a:lstStyle/>
                <a:p>
                  <a:pPr>
                    <a:defRPr sz="1200"/>
                  </a:pPr>
                  <a:endParaRPr lang="el-GR"/>
                </a:p>
              </c:txPr>
              <c:showCatName val="1"/>
              <c:showPercent val="1"/>
            </c:dLbl>
            <c:dLbl>
              <c:idx val="1"/>
              <c:layout>
                <c:manualLayout>
                  <c:x val="2.3289141287901598E-2"/>
                  <c:y val="7.9575674723752779E-2"/>
                </c:manualLayout>
              </c:layout>
              <c:spPr/>
              <c:txPr>
                <a:bodyPr/>
                <a:lstStyle/>
                <a:p>
                  <a:pPr>
                    <a:defRPr sz="1200"/>
                  </a:pPr>
                  <a:endParaRPr lang="el-GR"/>
                </a:p>
              </c:txPr>
              <c:showCatName val="1"/>
              <c:showPercent val="1"/>
            </c:dLbl>
            <c:dLbl>
              <c:idx val="2"/>
              <c:layout>
                <c:manualLayout>
                  <c:x val="-4.7119851760016526E-2"/>
                  <c:y val="6.6375027609797452E-2"/>
                </c:manualLayout>
              </c:layout>
              <c:spPr/>
              <c:txPr>
                <a:bodyPr/>
                <a:lstStyle/>
                <a:p>
                  <a:pPr>
                    <a:defRPr sz="1200"/>
                  </a:pPr>
                  <a:endParaRPr lang="el-GR"/>
                </a:p>
              </c:txPr>
              <c:showCatName val="1"/>
              <c:showPercent val="1"/>
            </c:dLbl>
            <c:dLbl>
              <c:idx val="3"/>
              <c:layout>
                <c:manualLayout>
                  <c:x val="-5.4859014266321173E-3"/>
                  <c:y val="-4.1721418636165547E-2"/>
                </c:manualLayout>
              </c:layout>
              <c:tx>
                <c:rich>
                  <a:bodyPr/>
                  <a:lstStyle/>
                  <a:p>
                    <a:r>
                      <a:rPr lang="el-GR" sz="1200" dirty="0" smtClean="0"/>
                      <a:t>ΥΕ</a:t>
                    </a:r>
                    <a:r>
                      <a:rPr lang="el-GR" sz="1200" dirty="0"/>
                      <a:t>
23%</a:t>
                    </a:r>
                  </a:p>
                </c:rich>
              </c:tx>
              <c:showCatName val="1"/>
              <c:showPercent val="1"/>
            </c:dLbl>
            <c:dLbl>
              <c:idx val="4"/>
              <c:layout>
                <c:manualLayout>
                  <c:x val="5.3615127054907903E-2"/>
                  <c:y val="-1.8834120336929137E-2"/>
                </c:manualLayout>
              </c:layout>
              <c:tx>
                <c:rich>
                  <a:bodyPr/>
                  <a:lstStyle/>
                  <a:p>
                    <a:r>
                      <a:rPr lang="el-GR" sz="1200" dirty="0"/>
                      <a:t>Πρακτική
3%</a:t>
                    </a:r>
                  </a:p>
                </c:rich>
              </c:tx>
              <c:showCatName val="1"/>
              <c:showPercent val="1"/>
            </c:dLbl>
            <c:showCatName val="1"/>
            <c:showPercent val="1"/>
            <c:showLeaderLines val="1"/>
          </c:dLbls>
          <c:cat>
            <c:strRef>
              <c:f>Φύλλο1!$A$2:$A$5</c:f>
              <c:strCache>
                <c:ptCount val="4"/>
                <c:pt idx="0">
                  <c:v>ΠΕ</c:v>
                </c:pt>
                <c:pt idx="1">
                  <c:v>ΤΕ</c:v>
                </c:pt>
                <c:pt idx="2">
                  <c:v>ΔΕ</c:v>
                </c:pt>
                <c:pt idx="3">
                  <c:v>ΥΕ</c:v>
                </c:pt>
              </c:strCache>
            </c:strRef>
          </c:cat>
          <c:val>
            <c:numRef>
              <c:f>Φύλλο1!$B$2:$B$5</c:f>
              <c:numCache>
                <c:formatCode>General</c:formatCode>
                <c:ptCount val="4"/>
                <c:pt idx="0">
                  <c:v>14</c:v>
                </c:pt>
                <c:pt idx="1">
                  <c:v>5</c:v>
                </c:pt>
                <c:pt idx="2">
                  <c:v>13</c:v>
                </c:pt>
                <c:pt idx="3">
                  <c:v>2</c:v>
                </c:pt>
              </c:numCache>
            </c:numRef>
          </c:val>
        </c:ser>
        <c:dLbls>
          <c:showCatName val="1"/>
          <c:showPercent val="1"/>
        </c:dLbls>
      </c:pie3DChart>
    </c:plotArea>
    <c:plotVisOnly val="1"/>
  </c:chart>
  <c:txPr>
    <a:bodyPr/>
    <a:lstStyle/>
    <a:p>
      <a:pPr>
        <a:defRPr sz="1800"/>
      </a:pPr>
      <a:endParaRPr lang="el-G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a:pPr>
            <a:r>
              <a:rPr lang="el-GR" sz="2000" dirty="0" smtClean="0"/>
              <a:t>Προϋπολογισμός Δ/νσης</a:t>
            </a:r>
          </a:p>
          <a:p>
            <a:pPr>
              <a:defRPr/>
            </a:pPr>
            <a:r>
              <a:rPr lang="el-GR" sz="2000" dirty="0" smtClean="0"/>
              <a:t>(εκ. €)</a:t>
            </a:r>
          </a:p>
          <a:p>
            <a:pPr>
              <a:defRPr/>
            </a:pPr>
            <a:endParaRPr lang="el-GR" sz="2000" dirty="0"/>
          </a:p>
        </c:rich>
      </c:tx>
      <c:layout/>
    </c:title>
    <c:view3D>
      <c:rAngAx val="1"/>
    </c:view3D>
    <c:plotArea>
      <c:layout/>
      <c:bar3DChart>
        <c:barDir val="col"/>
        <c:grouping val="clustered"/>
        <c:ser>
          <c:idx val="0"/>
          <c:order val="0"/>
          <c:tx>
            <c:strRef>
              <c:f>Φύλλο1!$B$1</c:f>
              <c:strCache>
                <c:ptCount val="1"/>
                <c:pt idx="0">
                  <c:v>Σειρά 1</c:v>
                </c:pt>
              </c:strCache>
            </c:strRef>
          </c:tx>
          <c:dLbls>
            <c:dLbl>
              <c:idx val="0"/>
              <c:layout>
                <c:manualLayout>
                  <c:x val="3.4424692444248922E-2"/>
                  <c:y val="-1.8195602729340409E-2"/>
                </c:manualLayout>
              </c:layout>
              <c:showVal val="1"/>
            </c:dLbl>
            <c:dLbl>
              <c:idx val="1"/>
              <c:layout>
                <c:manualLayout>
                  <c:x val="2.7087790864311203E-2"/>
                  <c:y val="-3.0326004548900679E-2"/>
                </c:manualLayout>
              </c:layout>
              <c:showVal val="1"/>
            </c:dLbl>
            <c:dLbl>
              <c:idx val="2"/>
              <c:layout>
                <c:manualLayout>
                  <c:x val="3.5129454475972099E-2"/>
                  <c:y val="-1.2130401819560323E-2"/>
                </c:manualLayout>
              </c:layout>
              <c:showVal val="1"/>
            </c:dLbl>
            <c:showVal val="1"/>
          </c:dLbls>
          <c:cat>
            <c:numRef>
              <c:f>Φύλλο1!$A$2:$A$4</c:f>
              <c:numCache>
                <c:formatCode>General</c:formatCode>
                <c:ptCount val="3"/>
                <c:pt idx="0">
                  <c:v>2017</c:v>
                </c:pt>
                <c:pt idx="1">
                  <c:v>2018</c:v>
                </c:pt>
                <c:pt idx="2">
                  <c:v>2019</c:v>
                </c:pt>
              </c:numCache>
            </c:numRef>
          </c:cat>
          <c:val>
            <c:numRef>
              <c:f>Φύλλο1!$B$2:$B$4</c:f>
              <c:numCache>
                <c:formatCode>General</c:formatCode>
                <c:ptCount val="3"/>
                <c:pt idx="0">
                  <c:v>1.8</c:v>
                </c:pt>
                <c:pt idx="1">
                  <c:v>1.5</c:v>
                </c:pt>
                <c:pt idx="2">
                  <c:v>1.9000000000000001</c:v>
                </c:pt>
              </c:numCache>
            </c:numRef>
          </c:val>
        </c:ser>
        <c:shape val="box"/>
        <c:axId val="146851328"/>
        <c:axId val="146852864"/>
        <c:axId val="0"/>
      </c:bar3DChart>
      <c:catAx>
        <c:axId val="146851328"/>
        <c:scaling>
          <c:orientation val="minMax"/>
        </c:scaling>
        <c:axPos val="b"/>
        <c:numFmt formatCode="General" sourceLinked="1"/>
        <c:tickLblPos val="nextTo"/>
        <c:txPr>
          <a:bodyPr/>
          <a:lstStyle/>
          <a:p>
            <a:pPr>
              <a:defRPr b="1"/>
            </a:pPr>
            <a:endParaRPr lang="el-GR"/>
          </a:p>
        </c:txPr>
        <c:crossAx val="146852864"/>
        <c:crosses val="autoZero"/>
        <c:auto val="1"/>
        <c:lblAlgn val="ctr"/>
        <c:lblOffset val="100"/>
      </c:catAx>
      <c:valAx>
        <c:axId val="146852864"/>
        <c:scaling>
          <c:orientation val="minMax"/>
        </c:scaling>
        <c:axPos val="l"/>
        <c:majorGridlines/>
        <c:numFmt formatCode="General" sourceLinked="1"/>
        <c:tickLblPos val="nextTo"/>
        <c:crossAx val="146851328"/>
        <c:crosses val="autoZero"/>
        <c:crossBetween val="between"/>
      </c:valAx>
    </c:plotArea>
    <c:plotVisOnly val="1"/>
  </c:chart>
  <c:txPr>
    <a:bodyPr/>
    <a:lstStyle/>
    <a:p>
      <a:pPr>
        <a:defRPr sz="1800"/>
      </a:pPr>
      <a:endParaRPr lang="el-G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a:pPr>
            <a:r>
              <a:rPr lang="el-GR" sz="2000" dirty="0" smtClean="0"/>
              <a:t>Πόροι </a:t>
            </a:r>
          </a:p>
          <a:p>
            <a:pPr>
              <a:defRPr/>
            </a:pPr>
            <a:r>
              <a:rPr lang="el-GR" sz="1800" dirty="0" smtClean="0"/>
              <a:t>(έτος 2019)</a:t>
            </a:r>
            <a:endParaRPr lang="el-GR" sz="1800" dirty="0"/>
          </a:p>
        </c:rich>
      </c:tx>
      <c:layout>
        <c:manualLayout>
          <c:xMode val="edge"/>
          <c:yMode val="edge"/>
          <c:x val="0.56589860036516004"/>
          <c:y val="0"/>
        </c:manualLayout>
      </c:layout>
    </c:title>
    <c:plotArea>
      <c:layout>
        <c:manualLayout>
          <c:layoutTarget val="inner"/>
          <c:xMode val="edge"/>
          <c:yMode val="edge"/>
          <c:x val="0.15221002697813446"/>
          <c:y val="0.15213640792048749"/>
          <c:w val="0.80179036710805762"/>
          <c:h val="0.66398264776135951"/>
        </c:manualLayout>
      </c:layout>
      <c:doughnutChart>
        <c:varyColors val="1"/>
        <c:ser>
          <c:idx val="0"/>
          <c:order val="0"/>
          <c:tx>
            <c:strRef>
              <c:f>Φύλλο1!$B$1</c:f>
              <c:strCache>
                <c:ptCount val="1"/>
                <c:pt idx="0">
                  <c:v>Πόροι</c:v>
                </c:pt>
              </c:strCache>
            </c:strRef>
          </c:tx>
          <c:dLbls>
            <c:dLbl>
              <c:idx val="0"/>
              <c:layout>
                <c:manualLayout>
                  <c:x val="8.6094469587237168E-2"/>
                  <c:y val="1.6958585798159235E-2"/>
                </c:manualLayout>
              </c:layout>
              <c:showCatName val="1"/>
              <c:showPercent val="1"/>
            </c:dLbl>
            <c:dLbl>
              <c:idx val="1"/>
              <c:layout>
                <c:manualLayout>
                  <c:x val="3.6604947458668192E-2"/>
                  <c:y val="0.13906040354490545"/>
                </c:manualLayout>
              </c:layout>
              <c:showCatName val="1"/>
              <c:showPercent val="1"/>
            </c:dLbl>
            <c:dLbl>
              <c:idx val="2"/>
              <c:layout>
                <c:manualLayout>
                  <c:x val="-0.1597306798196427"/>
                  <c:y val="-9.8359797629323231E-2"/>
                </c:manualLayout>
              </c:layout>
              <c:showCatName val="1"/>
              <c:showPercent val="1"/>
            </c:dLbl>
            <c:txPr>
              <a:bodyPr/>
              <a:lstStyle/>
              <a:p>
                <a:pPr>
                  <a:defRPr sz="1400" b="1"/>
                </a:pPr>
                <a:endParaRPr lang="el-GR"/>
              </a:p>
            </c:txPr>
            <c:showCatName val="1"/>
            <c:showPercent val="1"/>
            <c:showLeaderLines val="1"/>
          </c:dLbls>
          <c:cat>
            <c:strRef>
              <c:f>Φύλλο1!$A$2:$A$4</c:f>
              <c:strCache>
                <c:ptCount val="3"/>
                <c:pt idx="0">
                  <c:v>Ίδιοι Πόροι</c:v>
                </c:pt>
                <c:pt idx="1">
                  <c:v>ΕΣΠΑ</c:v>
                </c:pt>
                <c:pt idx="2">
                  <c:v>Ευρ. Προγρ</c:v>
                </c:pt>
              </c:strCache>
            </c:strRef>
          </c:cat>
          <c:val>
            <c:numRef>
              <c:f>Φύλλο1!$B$2:$B$4</c:f>
              <c:numCache>
                <c:formatCode>General</c:formatCode>
                <c:ptCount val="3"/>
                <c:pt idx="0">
                  <c:v>683150</c:v>
                </c:pt>
                <c:pt idx="1">
                  <c:v>493500</c:v>
                </c:pt>
                <c:pt idx="2">
                  <c:v>676408</c:v>
                </c:pt>
              </c:numCache>
            </c:numRef>
          </c:val>
        </c:ser>
        <c:dLbls>
          <c:showCatName val="1"/>
          <c:showPercent val="1"/>
        </c:dLbls>
        <c:firstSliceAng val="0"/>
        <c:holeSize val="50"/>
      </c:doughnutChart>
    </c:plotArea>
    <c:plotVisOnly val="1"/>
  </c:chart>
  <c:txPr>
    <a:bodyPr/>
    <a:lstStyle/>
    <a:p>
      <a:pPr>
        <a:defRPr sz="1800"/>
      </a:pPr>
      <a:endParaRPr lang="el-GR"/>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664356-5BB0-4B88-9096-91BB4156BD46}"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l-GR"/>
        </a:p>
      </dgm:t>
    </dgm:pt>
    <dgm:pt modelId="{7E2015C4-DEBB-49A3-B41C-D6F79EEC8FC7}">
      <dgm:prSet phldrT="[Κείμενο]" custT="1"/>
      <dgm:spPr/>
      <dgm:t>
        <a:bodyPr/>
        <a:lstStyle/>
        <a:p>
          <a:r>
            <a:rPr lang="el-GR" sz="1200" b="1" dirty="0" smtClean="0">
              <a:solidFill>
                <a:schemeClr val="tx1"/>
              </a:solidFill>
              <a:latin typeface="Calibri" pitchFamily="34" charset="0"/>
            </a:rPr>
            <a:t>Επιχειρησιακό Πρόγραμμα &amp; Ετήσιο Πρόγραμμα Δράσης</a:t>
          </a:r>
          <a:endParaRPr lang="el-GR" sz="1200" b="1" dirty="0">
            <a:solidFill>
              <a:schemeClr val="tx1"/>
            </a:solidFill>
            <a:latin typeface="Calibri" pitchFamily="34" charset="0"/>
          </a:endParaRPr>
        </a:p>
      </dgm:t>
    </dgm:pt>
    <dgm:pt modelId="{7142E335-9AC6-48FA-996A-89AC9B161478}" type="parTrans" cxnId="{F5C970E1-FF02-45FF-81B2-8F57321FAF0D}">
      <dgm:prSet/>
      <dgm:spPr/>
      <dgm:t>
        <a:bodyPr/>
        <a:lstStyle/>
        <a:p>
          <a:endParaRPr lang="el-GR" sz="1200">
            <a:latin typeface="Calibri" pitchFamily="34" charset="0"/>
          </a:endParaRPr>
        </a:p>
      </dgm:t>
    </dgm:pt>
    <dgm:pt modelId="{E2F72F57-7C4F-44B7-B6F7-6168C24C9A99}" type="sibTrans" cxnId="{F5C970E1-FF02-45FF-81B2-8F57321FAF0D}">
      <dgm:prSet/>
      <dgm:spPr/>
      <dgm:t>
        <a:bodyPr/>
        <a:lstStyle/>
        <a:p>
          <a:endParaRPr lang="el-GR" sz="1200">
            <a:latin typeface="Calibri" pitchFamily="34" charset="0"/>
          </a:endParaRPr>
        </a:p>
      </dgm:t>
    </dgm:pt>
    <dgm:pt modelId="{D5B0C2B7-D61C-4D40-93CA-3359B0D4B623}">
      <dgm:prSet phldrT="[Κείμενο]" custT="1"/>
      <dgm:spPr/>
      <dgm:t>
        <a:bodyPr/>
        <a:lstStyle/>
        <a:p>
          <a:r>
            <a:rPr lang="el-GR" sz="1200" b="1" dirty="0" smtClean="0">
              <a:solidFill>
                <a:schemeClr val="tx1"/>
              </a:solidFill>
              <a:latin typeface="Calibri" pitchFamily="34" charset="0"/>
            </a:rPr>
            <a:t>Παρακολούθηση Απόδοσης Υπηρεσιών  (Περιοδικοί Στόχοι</a:t>
          </a:r>
          <a:r>
            <a:rPr lang="el-GR" sz="1200" dirty="0" smtClean="0">
              <a:solidFill>
                <a:schemeClr val="tx1"/>
              </a:solidFill>
              <a:latin typeface="Calibri" pitchFamily="34" charset="0"/>
            </a:rPr>
            <a:t>)</a:t>
          </a:r>
          <a:endParaRPr lang="el-GR" sz="1200" dirty="0">
            <a:solidFill>
              <a:schemeClr val="tx1"/>
            </a:solidFill>
            <a:latin typeface="Calibri" pitchFamily="34" charset="0"/>
          </a:endParaRPr>
        </a:p>
      </dgm:t>
    </dgm:pt>
    <dgm:pt modelId="{57010B3D-4849-42D4-A3B8-C6383E770C92}" type="parTrans" cxnId="{BABDD2C7-869D-4BB4-AC7A-E59D8D89E69E}">
      <dgm:prSet/>
      <dgm:spPr/>
      <dgm:t>
        <a:bodyPr/>
        <a:lstStyle/>
        <a:p>
          <a:endParaRPr lang="el-GR" sz="1200">
            <a:latin typeface="Calibri" pitchFamily="34" charset="0"/>
          </a:endParaRPr>
        </a:p>
      </dgm:t>
    </dgm:pt>
    <dgm:pt modelId="{8520BEA8-632A-4D08-8E08-E7AAE92FB10E}" type="sibTrans" cxnId="{BABDD2C7-869D-4BB4-AC7A-E59D8D89E69E}">
      <dgm:prSet/>
      <dgm:spPr/>
      <dgm:t>
        <a:bodyPr/>
        <a:lstStyle/>
        <a:p>
          <a:endParaRPr lang="el-GR" sz="1200">
            <a:latin typeface="Calibri" pitchFamily="34" charset="0"/>
          </a:endParaRPr>
        </a:p>
      </dgm:t>
    </dgm:pt>
    <dgm:pt modelId="{2781D5DB-F028-4C8D-8B55-212361783409}">
      <dgm:prSet phldrT="[Κείμενο]" custT="1"/>
      <dgm:spPr/>
      <dgm:t>
        <a:bodyPr/>
        <a:lstStyle/>
        <a:p>
          <a:r>
            <a:rPr lang="el-GR" sz="1200" b="1" dirty="0" smtClean="0">
              <a:solidFill>
                <a:schemeClr val="tx1"/>
              </a:solidFill>
              <a:latin typeface="Calibri" pitchFamily="34" charset="0"/>
            </a:rPr>
            <a:t>Υποβολή Προτάσεων Χρηματοδότησης (συνεργασία με Υπηρεσίες)</a:t>
          </a:r>
          <a:endParaRPr lang="el-GR" sz="1200" b="1" dirty="0">
            <a:solidFill>
              <a:schemeClr val="tx1"/>
            </a:solidFill>
            <a:latin typeface="Calibri" pitchFamily="34" charset="0"/>
          </a:endParaRPr>
        </a:p>
      </dgm:t>
    </dgm:pt>
    <dgm:pt modelId="{C30FE324-626A-4178-A7E4-EB2306E9BAA3}" type="parTrans" cxnId="{A631DE6A-8A20-4702-99D5-F1894D7B69C8}">
      <dgm:prSet/>
      <dgm:spPr/>
      <dgm:t>
        <a:bodyPr/>
        <a:lstStyle/>
        <a:p>
          <a:endParaRPr lang="el-GR" sz="1200">
            <a:latin typeface="Calibri" pitchFamily="34" charset="0"/>
          </a:endParaRPr>
        </a:p>
      </dgm:t>
    </dgm:pt>
    <dgm:pt modelId="{7900426B-CCAB-47CD-8CA0-2D93ACA776A3}" type="sibTrans" cxnId="{A631DE6A-8A20-4702-99D5-F1894D7B69C8}">
      <dgm:prSet/>
      <dgm:spPr/>
      <dgm:t>
        <a:bodyPr/>
        <a:lstStyle/>
        <a:p>
          <a:endParaRPr lang="el-GR" sz="1200">
            <a:latin typeface="Calibri" pitchFamily="34" charset="0"/>
          </a:endParaRPr>
        </a:p>
      </dgm:t>
    </dgm:pt>
    <dgm:pt modelId="{EBD03B9C-8F5A-4CED-B10F-19C02B860F7B}">
      <dgm:prSet phldrT="[Κείμενο]" custT="1"/>
      <dgm:spPr/>
      <dgm:t>
        <a:bodyPr/>
        <a:lstStyle/>
        <a:p>
          <a:r>
            <a:rPr lang="el-GR" sz="1200" b="1" dirty="0" smtClean="0">
              <a:solidFill>
                <a:schemeClr val="tx1"/>
              </a:solidFill>
              <a:latin typeface="Calibri" pitchFamily="34" charset="0"/>
            </a:rPr>
            <a:t>Εγκατάσταση &amp; Συντήρηση Υπολογιστικών Συστημάτων</a:t>
          </a:r>
          <a:endParaRPr lang="el-GR" sz="1200" b="1" dirty="0">
            <a:solidFill>
              <a:schemeClr val="tx1"/>
            </a:solidFill>
            <a:latin typeface="Calibri" pitchFamily="34" charset="0"/>
          </a:endParaRPr>
        </a:p>
      </dgm:t>
    </dgm:pt>
    <dgm:pt modelId="{B1493BFE-6CE4-4796-A6B6-C24710E9E097}" type="parTrans" cxnId="{08291C64-78A3-4EF3-813D-248410E24B6A}">
      <dgm:prSet/>
      <dgm:spPr/>
      <dgm:t>
        <a:bodyPr/>
        <a:lstStyle/>
        <a:p>
          <a:endParaRPr lang="el-GR" sz="1200">
            <a:latin typeface="Calibri" pitchFamily="34" charset="0"/>
          </a:endParaRPr>
        </a:p>
      </dgm:t>
    </dgm:pt>
    <dgm:pt modelId="{D7E280F8-0194-4492-A66B-5837A262ED78}" type="sibTrans" cxnId="{08291C64-78A3-4EF3-813D-248410E24B6A}">
      <dgm:prSet/>
      <dgm:spPr/>
      <dgm:t>
        <a:bodyPr/>
        <a:lstStyle/>
        <a:p>
          <a:endParaRPr lang="el-GR" sz="1200">
            <a:latin typeface="Calibri" pitchFamily="34" charset="0"/>
          </a:endParaRPr>
        </a:p>
      </dgm:t>
    </dgm:pt>
    <dgm:pt modelId="{F2967D99-F694-45D7-AC7D-B50F80C7127A}">
      <dgm:prSet phldrT="[Κείμενο]" custT="1"/>
      <dgm:spPr/>
      <dgm:t>
        <a:bodyPr/>
        <a:lstStyle/>
        <a:p>
          <a:r>
            <a:rPr lang="el-GR" sz="1200" b="1" dirty="0" smtClean="0">
              <a:solidFill>
                <a:schemeClr val="tx1"/>
              </a:solidFill>
              <a:latin typeface="Calibri" pitchFamily="34" charset="0"/>
            </a:rPr>
            <a:t>Επίβλεψη Δικτύου Οπτικών Ινών (ΜΑΝ) &amp; Τηλεπικοινωνιών</a:t>
          </a:r>
          <a:endParaRPr lang="el-GR" sz="1200" b="1" dirty="0">
            <a:solidFill>
              <a:schemeClr val="tx1"/>
            </a:solidFill>
            <a:latin typeface="Calibri" pitchFamily="34" charset="0"/>
          </a:endParaRPr>
        </a:p>
      </dgm:t>
    </dgm:pt>
    <dgm:pt modelId="{B0790578-B057-4F89-9FCB-2520DEAFA994}" type="parTrans" cxnId="{6AAF871F-77F6-434A-BF1A-38BDC484E7EF}">
      <dgm:prSet/>
      <dgm:spPr/>
      <dgm:t>
        <a:bodyPr/>
        <a:lstStyle/>
        <a:p>
          <a:endParaRPr lang="el-GR" sz="1200">
            <a:latin typeface="Calibri" pitchFamily="34" charset="0"/>
          </a:endParaRPr>
        </a:p>
      </dgm:t>
    </dgm:pt>
    <dgm:pt modelId="{09237C83-1B1D-4366-B57C-B1E6F32B36F8}" type="sibTrans" cxnId="{6AAF871F-77F6-434A-BF1A-38BDC484E7EF}">
      <dgm:prSet/>
      <dgm:spPr/>
      <dgm:t>
        <a:bodyPr/>
        <a:lstStyle/>
        <a:p>
          <a:endParaRPr lang="el-GR" sz="1200">
            <a:latin typeface="Calibri" pitchFamily="34" charset="0"/>
          </a:endParaRPr>
        </a:p>
      </dgm:t>
    </dgm:pt>
    <dgm:pt modelId="{61B672C6-4EA7-4B18-80C4-F03062C90A54}">
      <dgm:prSet custT="1"/>
      <dgm:spPr/>
      <dgm:t>
        <a:bodyPr/>
        <a:lstStyle/>
        <a:p>
          <a:r>
            <a:rPr lang="el-GR" sz="1200" b="1" dirty="0" smtClean="0">
              <a:solidFill>
                <a:schemeClr val="tx1"/>
              </a:solidFill>
              <a:latin typeface="Calibri" pitchFamily="34" charset="0"/>
            </a:rPr>
            <a:t>Εύρεση Πηγών Χρηματοδότησης Αναπτυξιακών Προγραμμάτων</a:t>
          </a:r>
          <a:endParaRPr lang="el-GR" sz="1200" b="1" dirty="0">
            <a:solidFill>
              <a:schemeClr val="tx1"/>
            </a:solidFill>
            <a:latin typeface="Calibri" pitchFamily="34" charset="0"/>
          </a:endParaRPr>
        </a:p>
      </dgm:t>
    </dgm:pt>
    <dgm:pt modelId="{8C7A76BF-3886-4F4F-9F0B-667590D8B4DF}" type="parTrans" cxnId="{E856DD02-EBD8-447A-BB6C-91425D6B7867}">
      <dgm:prSet/>
      <dgm:spPr/>
      <dgm:t>
        <a:bodyPr/>
        <a:lstStyle/>
        <a:p>
          <a:endParaRPr lang="el-GR" sz="1200">
            <a:latin typeface="Calibri" pitchFamily="34" charset="0"/>
          </a:endParaRPr>
        </a:p>
      </dgm:t>
    </dgm:pt>
    <dgm:pt modelId="{3B133304-33F3-4129-8E67-0410ED7077C2}" type="sibTrans" cxnId="{E856DD02-EBD8-447A-BB6C-91425D6B7867}">
      <dgm:prSet/>
      <dgm:spPr/>
      <dgm:t>
        <a:bodyPr/>
        <a:lstStyle/>
        <a:p>
          <a:endParaRPr lang="el-GR" sz="1200">
            <a:latin typeface="Calibri" pitchFamily="34" charset="0"/>
          </a:endParaRPr>
        </a:p>
      </dgm:t>
    </dgm:pt>
    <dgm:pt modelId="{4B3DFEE3-97A8-4B4D-AE16-2E95E39F5366}">
      <dgm:prSet custT="1"/>
      <dgm:spPr/>
      <dgm:t>
        <a:bodyPr/>
        <a:lstStyle/>
        <a:p>
          <a:r>
            <a:rPr lang="el-GR" sz="1200" b="1" dirty="0" smtClean="0">
              <a:solidFill>
                <a:schemeClr val="tx1"/>
              </a:solidFill>
              <a:latin typeface="Calibri" pitchFamily="34" charset="0"/>
            </a:rPr>
            <a:t>Εσωτερικά Οργανωτικά Συστήματα (πχ Κανονισμοί)</a:t>
          </a:r>
          <a:endParaRPr lang="el-GR" sz="1200" b="1" dirty="0">
            <a:solidFill>
              <a:schemeClr val="tx1"/>
            </a:solidFill>
            <a:latin typeface="Calibri" pitchFamily="34" charset="0"/>
          </a:endParaRPr>
        </a:p>
      </dgm:t>
    </dgm:pt>
    <dgm:pt modelId="{7EE12566-C1E5-436E-A33B-162E61EB423D}" type="parTrans" cxnId="{A8DA5F23-5B72-4B22-882E-CF05143C85C9}">
      <dgm:prSet/>
      <dgm:spPr/>
      <dgm:t>
        <a:bodyPr/>
        <a:lstStyle/>
        <a:p>
          <a:endParaRPr lang="el-GR" sz="1200">
            <a:latin typeface="Calibri" pitchFamily="34" charset="0"/>
          </a:endParaRPr>
        </a:p>
      </dgm:t>
    </dgm:pt>
    <dgm:pt modelId="{01114FFD-B86C-4A02-83A3-02D1ADE25685}" type="sibTrans" cxnId="{A8DA5F23-5B72-4B22-882E-CF05143C85C9}">
      <dgm:prSet/>
      <dgm:spPr/>
      <dgm:t>
        <a:bodyPr/>
        <a:lstStyle/>
        <a:p>
          <a:endParaRPr lang="el-GR" sz="1200">
            <a:latin typeface="Calibri" pitchFamily="34" charset="0"/>
          </a:endParaRPr>
        </a:p>
      </dgm:t>
    </dgm:pt>
    <dgm:pt modelId="{01EEE63F-E64B-44AE-BF42-4331D991DC44}">
      <dgm:prSet custT="1"/>
      <dgm:spPr/>
      <dgm:t>
        <a:bodyPr/>
        <a:lstStyle/>
        <a:p>
          <a:r>
            <a:rPr lang="el-GR" sz="1200" b="1" dirty="0" smtClean="0">
              <a:solidFill>
                <a:schemeClr val="tx1"/>
              </a:solidFill>
              <a:latin typeface="Calibri" pitchFamily="34" charset="0"/>
            </a:rPr>
            <a:t>Υποστήριξη Εφαρμογών Πληροφορικής (</a:t>
          </a:r>
          <a:r>
            <a:rPr lang="en-US" sz="1200" b="1" dirty="0" smtClean="0">
              <a:solidFill>
                <a:schemeClr val="tx1"/>
              </a:solidFill>
              <a:latin typeface="Calibri" pitchFamily="34" charset="0"/>
            </a:rPr>
            <a:t>Computer room)</a:t>
          </a:r>
          <a:endParaRPr lang="el-GR" sz="1200" b="1" dirty="0">
            <a:solidFill>
              <a:schemeClr val="tx1"/>
            </a:solidFill>
            <a:latin typeface="Calibri" pitchFamily="34" charset="0"/>
          </a:endParaRPr>
        </a:p>
      </dgm:t>
    </dgm:pt>
    <dgm:pt modelId="{888B9F5E-754B-4D33-BD3F-619E4D170CD4}" type="parTrans" cxnId="{E8325103-72C4-40FB-8A9D-B3BE3C4CA0C7}">
      <dgm:prSet/>
      <dgm:spPr/>
      <dgm:t>
        <a:bodyPr/>
        <a:lstStyle/>
        <a:p>
          <a:endParaRPr lang="el-GR"/>
        </a:p>
      </dgm:t>
    </dgm:pt>
    <dgm:pt modelId="{B83642BF-075D-4A20-85B2-E6462583F3C2}" type="sibTrans" cxnId="{E8325103-72C4-40FB-8A9D-B3BE3C4CA0C7}">
      <dgm:prSet/>
      <dgm:spPr/>
      <dgm:t>
        <a:bodyPr/>
        <a:lstStyle/>
        <a:p>
          <a:endParaRPr lang="el-GR"/>
        </a:p>
      </dgm:t>
    </dgm:pt>
    <dgm:pt modelId="{0C21C681-CAC0-4C5F-A617-EBD9E2AF54A2}">
      <dgm:prSet custT="1"/>
      <dgm:spPr/>
      <dgm:t>
        <a:bodyPr/>
        <a:lstStyle/>
        <a:p>
          <a:r>
            <a:rPr lang="el-GR" sz="1200" b="1" dirty="0" smtClean="0">
              <a:solidFill>
                <a:schemeClr val="tx1"/>
              </a:solidFill>
              <a:latin typeface="Calibri" pitchFamily="34" charset="0"/>
            </a:rPr>
            <a:t>Υλοποίηση συναφών χρηματοδοτούμενων Πράξεων</a:t>
          </a:r>
          <a:endParaRPr lang="el-GR" sz="1200" b="1" dirty="0">
            <a:solidFill>
              <a:schemeClr val="tx1"/>
            </a:solidFill>
            <a:latin typeface="Calibri" pitchFamily="34" charset="0"/>
          </a:endParaRPr>
        </a:p>
      </dgm:t>
    </dgm:pt>
    <dgm:pt modelId="{CABE7BC0-08BD-4025-89F2-2DEA36571396}" type="parTrans" cxnId="{DD6D2667-5C27-4CD6-9715-B2D296E26C01}">
      <dgm:prSet/>
      <dgm:spPr/>
      <dgm:t>
        <a:bodyPr/>
        <a:lstStyle/>
        <a:p>
          <a:endParaRPr lang="el-GR"/>
        </a:p>
      </dgm:t>
    </dgm:pt>
    <dgm:pt modelId="{973B47B8-1D2D-49AD-87CD-10D127517E28}" type="sibTrans" cxnId="{DD6D2667-5C27-4CD6-9715-B2D296E26C01}">
      <dgm:prSet/>
      <dgm:spPr/>
      <dgm:t>
        <a:bodyPr/>
        <a:lstStyle/>
        <a:p>
          <a:endParaRPr lang="el-GR"/>
        </a:p>
      </dgm:t>
    </dgm:pt>
    <dgm:pt modelId="{A1EDCEA9-95FB-4798-BC28-647BBBFB4E25}" type="pres">
      <dgm:prSet presAssocID="{37664356-5BB0-4B88-9096-91BB4156BD46}" presName="cycle" presStyleCnt="0">
        <dgm:presLayoutVars>
          <dgm:dir/>
          <dgm:resizeHandles val="exact"/>
        </dgm:presLayoutVars>
      </dgm:prSet>
      <dgm:spPr/>
      <dgm:t>
        <a:bodyPr/>
        <a:lstStyle/>
        <a:p>
          <a:endParaRPr lang="el-GR"/>
        </a:p>
      </dgm:t>
    </dgm:pt>
    <dgm:pt modelId="{3F053BA9-3F19-4950-A4A8-00F55E2A9540}" type="pres">
      <dgm:prSet presAssocID="{7E2015C4-DEBB-49A3-B41C-D6F79EEC8FC7}" presName="node" presStyleLbl="node1" presStyleIdx="0" presStyleCnt="9" custScaleX="124121" custScaleY="137248">
        <dgm:presLayoutVars>
          <dgm:bulletEnabled val="1"/>
        </dgm:presLayoutVars>
      </dgm:prSet>
      <dgm:spPr/>
      <dgm:t>
        <a:bodyPr/>
        <a:lstStyle/>
        <a:p>
          <a:endParaRPr lang="el-GR"/>
        </a:p>
      </dgm:t>
    </dgm:pt>
    <dgm:pt modelId="{B3997F16-E941-43F5-B437-04D98F344690}" type="pres">
      <dgm:prSet presAssocID="{7E2015C4-DEBB-49A3-B41C-D6F79EEC8FC7}" presName="spNode" presStyleCnt="0"/>
      <dgm:spPr/>
    </dgm:pt>
    <dgm:pt modelId="{4A50AC85-4945-4C17-AE51-06CE5835A6D3}" type="pres">
      <dgm:prSet presAssocID="{E2F72F57-7C4F-44B7-B6F7-6168C24C9A99}" presName="sibTrans" presStyleLbl="sibTrans1D1" presStyleIdx="0" presStyleCnt="9"/>
      <dgm:spPr/>
      <dgm:t>
        <a:bodyPr/>
        <a:lstStyle/>
        <a:p>
          <a:endParaRPr lang="el-GR"/>
        </a:p>
      </dgm:t>
    </dgm:pt>
    <dgm:pt modelId="{D47F6DC3-0217-467B-9D60-211F099AF59D}" type="pres">
      <dgm:prSet presAssocID="{D5B0C2B7-D61C-4D40-93CA-3359B0D4B623}" presName="node" presStyleLbl="node1" presStyleIdx="1" presStyleCnt="9" custScaleX="132553" custScaleY="142373">
        <dgm:presLayoutVars>
          <dgm:bulletEnabled val="1"/>
        </dgm:presLayoutVars>
      </dgm:prSet>
      <dgm:spPr/>
      <dgm:t>
        <a:bodyPr/>
        <a:lstStyle/>
        <a:p>
          <a:endParaRPr lang="el-GR"/>
        </a:p>
      </dgm:t>
    </dgm:pt>
    <dgm:pt modelId="{30B25DE6-A4DD-4DBF-BADE-0835D519CFF1}" type="pres">
      <dgm:prSet presAssocID="{D5B0C2B7-D61C-4D40-93CA-3359B0D4B623}" presName="spNode" presStyleCnt="0"/>
      <dgm:spPr/>
    </dgm:pt>
    <dgm:pt modelId="{09513B0D-CDD9-4E05-A61A-FBF2B2AFEAA1}" type="pres">
      <dgm:prSet presAssocID="{8520BEA8-632A-4D08-8E08-E7AAE92FB10E}" presName="sibTrans" presStyleLbl="sibTrans1D1" presStyleIdx="1" presStyleCnt="9"/>
      <dgm:spPr/>
      <dgm:t>
        <a:bodyPr/>
        <a:lstStyle/>
        <a:p>
          <a:endParaRPr lang="el-GR"/>
        </a:p>
      </dgm:t>
    </dgm:pt>
    <dgm:pt modelId="{87B87ED9-46DC-41E0-A03C-597582FBBB46}" type="pres">
      <dgm:prSet presAssocID="{4B3DFEE3-97A8-4B4D-AE16-2E95E39F5366}" presName="node" presStyleLbl="node1" presStyleIdx="2" presStyleCnt="9" custScaleX="126780" custScaleY="129575">
        <dgm:presLayoutVars>
          <dgm:bulletEnabled val="1"/>
        </dgm:presLayoutVars>
      </dgm:prSet>
      <dgm:spPr/>
      <dgm:t>
        <a:bodyPr/>
        <a:lstStyle/>
        <a:p>
          <a:endParaRPr lang="el-GR"/>
        </a:p>
      </dgm:t>
    </dgm:pt>
    <dgm:pt modelId="{F42439B3-1F4D-4CD3-8400-017EE643A410}" type="pres">
      <dgm:prSet presAssocID="{4B3DFEE3-97A8-4B4D-AE16-2E95E39F5366}" presName="spNode" presStyleCnt="0"/>
      <dgm:spPr/>
    </dgm:pt>
    <dgm:pt modelId="{DDC64472-F515-4E68-9A5A-B9B155F6E67D}" type="pres">
      <dgm:prSet presAssocID="{01114FFD-B86C-4A02-83A3-02D1ADE25685}" presName="sibTrans" presStyleLbl="sibTrans1D1" presStyleIdx="2" presStyleCnt="9"/>
      <dgm:spPr/>
      <dgm:t>
        <a:bodyPr/>
        <a:lstStyle/>
        <a:p>
          <a:endParaRPr lang="el-GR"/>
        </a:p>
      </dgm:t>
    </dgm:pt>
    <dgm:pt modelId="{B540C413-966B-4DD6-B498-44CD4B6F65C6}" type="pres">
      <dgm:prSet presAssocID="{61B672C6-4EA7-4B18-80C4-F03062C90A54}" presName="node" presStyleLbl="node1" presStyleIdx="3" presStyleCnt="9" custScaleX="139672" custScaleY="145429">
        <dgm:presLayoutVars>
          <dgm:bulletEnabled val="1"/>
        </dgm:presLayoutVars>
      </dgm:prSet>
      <dgm:spPr/>
      <dgm:t>
        <a:bodyPr/>
        <a:lstStyle/>
        <a:p>
          <a:endParaRPr lang="el-GR"/>
        </a:p>
      </dgm:t>
    </dgm:pt>
    <dgm:pt modelId="{8D6EFD73-15B6-4672-AC31-42758B881C93}" type="pres">
      <dgm:prSet presAssocID="{61B672C6-4EA7-4B18-80C4-F03062C90A54}" presName="spNode" presStyleCnt="0"/>
      <dgm:spPr/>
    </dgm:pt>
    <dgm:pt modelId="{D1D507DF-D5F9-4D48-97A8-DCCE70F641D8}" type="pres">
      <dgm:prSet presAssocID="{3B133304-33F3-4129-8E67-0410ED7077C2}" presName="sibTrans" presStyleLbl="sibTrans1D1" presStyleIdx="3" presStyleCnt="9"/>
      <dgm:spPr/>
      <dgm:t>
        <a:bodyPr/>
        <a:lstStyle/>
        <a:p>
          <a:endParaRPr lang="el-GR"/>
        </a:p>
      </dgm:t>
    </dgm:pt>
    <dgm:pt modelId="{ED7F3211-72C4-426D-894E-D4F318E91C0C}" type="pres">
      <dgm:prSet presAssocID="{2781D5DB-F028-4C8D-8B55-212361783409}" presName="node" presStyleLbl="node1" presStyleIdx="4" presStyleCnt="9" custScaleX="134559" custScaleY="132062">
        <dgm:presLayoutVars>
          <dgm:bulletEnabled val="1"/>
        </dgm:presLayoutVars>
      </dgm:prSet>
      <dgm:spPr/>
      <dgm:t>
        <a:bodyPr/>
        <a:lstStyle/>
        <a:p>
          <a:endParaRPr lang="el-GR"/>
        </a:p>
      </dgm:t>
    </dgm:pt>
    <dgm:pt modelId="{50BADB5E-1C26-4844-899F-6C82A78751F3}" type="pres">
      <dgm:prSet presAssocID="{2781D5DB-F028-4C8D-8B55-212361783409}" presName="spNode" presStyleCnt="0"/>
      <dgm:spPr/>
    </dgm:pt>
    <dgm:pt modelId="{83583825-5A01-4DAF-984D-1C3ABA5F425E}" type="pres">
      <dgm:prSet presAssocID="{7900426B-CCAB-47CD-8CA0-2D93ACA776A3}" presName="sibTrans" presStyleLbl="sibTrans1D1" presStyleIdx="4" presStyleCnt="9"/>
      <dgm:spPr/>
      <dgm:t>
        <a:bodyPr/>
        <a:lstStyle/>
        <a:p>
          <a:endParaRPr lang="el-GR"/>
        </a:p>
      </dgm:t>
    </dgm:pt>
    <dgm:pt modelId="{980D1D88-A498-4741-80A2-3505AA51BE06}" type="pres">
      <dgm:prSet presAssocID="{0C21C681-CAC0-4C5F-A617-EBD9E2AF54A2}" presName="node" presStyleLbl="node1" presStyleIdx="5" presStyleCnt="9" custScaleX="160781" custScaleY="120677">
        <dgm:presLayoutVars>
          <dgm:bulletEnabled val="1"/>
        </dgm:presLayoutVars>
      </dgm:prSet>
      <dgm:spPr/>
      <dgm:t>
        <a:bodyPr/>
        <a:lstStyle/>
        <a:p>
          <a:endParaRPr lang="el-GR"/>
        </a:p>
      </dgm:t>
    </dgm:pt>
    <dgm:pt modelId="{1475B6D4-0625-4B21-91D7-2FA69B67AF6D}" type="pres">
      <dgm:prSet presAssocID="{0C21C681-CAC0-4C5F-A617-EBD9E2AF54A2}" presName="spNode" presStyleCnt="0"/>
      <dgm:spPr/>
    </dgm:pt>
    <dgm:pt modelId="{B8092B17-E9C8-4EFD-A59F-DEB85D98EA5A}" type="pres">
      <dgm:prSet presAssocID="{973B47B8-1D2D-49AD-87CD-10D127517E28}" presName="sibTrans" presStyleLbl="sibTrans1D1" presStyleIdx="5" presStyleCnt="9"/>
      <dgm:spPr/>
      <dgm:t>
        <a:bodyPr/>
        <a:lstStyle/>
        <a:p>
          <a:endParaRPr lang="el-GR"/>
        </a:p>
      </dgm:t>
    </dgm:pt>
    <dgm:pt modelId="{67B92C17-C313-418F-8C69-0DE876B962F5}" type="pres">
      <dgm:prSet presAssocID="{EBD03B9C-8F5A-4CED-B10F-19C02B860F7B}" presName="node" presStyleLbl="node1" presStyleIdx="6" presStyleCnt="9" custScaleX="123425" custScaleY="128102">
        <dgm:presLayoutVars>
          <dgm:bulletEnabled val="1"/>
        </dgm:presLayoutVars>
      </dgm:prSet>
      <dgm:spPr/>
      <dgm:t>
        <a:bodyPr/>
        <a:lstStyle/>
        <a:p>
          <a:endParaRPr lang="el-GR"/>
        </a:p>
      </dgm:t>
    </dgm:pt>
    <dgm:pt modelId="{8789CE46-5C8F-428B-AAD4-99459C37B2F9}" type="pres">
      <dgm:prSet presAssocID="{EBD03B9C-8F5A-4CED-B10F-19C02B860F7B}" presName="spNode" presStyleCnt="0"/>
      <dgm:spPr/>
    </dgm:pt>
    <dgm:pt modelId="{5906E2DD-B432-4F56-A6D4-EA56B41CF9CA}" type="pres">
      <dgm:prSet presAssocID="{D7E280F8-0194-4492-A66B-5837A262ED78}" presName="sibTrans" presStyleLbl="sibTrans1D1" presStyleIdx="6" presStyleCnt="9"/>
      <dgm:spPr/>
      <dgm:t>
        <a:bodyPr/>
        <a:lstStyle/>
        <a:p>
          <a:endParaRPr lang="el-GR"/>
        </a:p>
      </dgm:t>
    </dgm:pt>
    <dgm:pt modelId="{D7D60997-B772-436C-A26B-88642DC7F7A2}" type="pres">
      <dgm:prSet presAssocID="{01EEE63F-E64B-44AE-BF42-4331D991DC44}" presName="node" presStyleLbl="node1" presStyleIdx="7" presStyleCnt="9" custScaleX="116514" custScaleY="141433">
        <dgm:presLayoutVars>
          <dgm:bulletEnabled val="1"/>
        </dgm:presLayoutVars>
      </dgm:prSet>
      <dgm:spPr/>
      <dgm:t>
        <a:bodyPr/>
        <a:lstStyle/>
        <a:p>
          <a:endParaRPr lang="el-GR"/>
        </a:p>
      </dgm:t>
    </dgm:pt>
    <dgm:pt modelId="{2109A989-74D6-4369-8E99-B5C7BB7E5B34}" type="pres">
      <dgm:prSet presAssocID="{01EEE63F-E64B-44AE-BF42-4331D991DC44}" presName="spNode" presStyleCnt="0"/>
      <dgm:spPr/>
    </dgm:pt>
    <dgm:pt modelId="{7611E56C-718A-4D94-86F9-47B323564988}" type="pres">
      <dgm:prSet presAssocID="{B83642BF-075D-4A20-85B2-E6462583F3C2}" presName="sibTrans" presStyleLbl="sibTrans1D1" presStyleIdx="7" presStyleCnt="9"/>
      <dgm:spPr/>
      <dgm:t>
        <a:bodyPr/>
        <a:lstStyle/>
        <a:p>
          <a:endParaRPr lang="el-GR"/>
        </a:p>
      </dgm:t>
    </dgm:pt>
    <dgm:pt modelId="{58B0B87F-449B-4BDD-9704-6BB41C46E47C}" type="pres">
      <dgm:prSet presAssocID="{F2967D99-F694-45D7-AC7D-B50F80C7127A}" presName="node" presStyleLbl="node1" presStyleIdx="8" presStyleCnt="9" custScaleX="131917" custScaleY="109818">
        <dgm:presLayoutVars>
          <dgm:bulletEnabled val="1"/>
        </dgm:presLayoutVars>
      </dgm:prSet>
      <dgm:spPr/>
      <dgm:t>
        <a:bodyPr/>
        <a:lstStyle/>
        <a:p>
          <a:endParaRPr lang="el-GR"/>
        </a:p>
      </dgm:t>
    </dgm:pt>
    <dgm:pt modelId="{3E6DE366-D0C9-4271-BF42-6166455C6CD1}" type="pres">
      <dgm:prSet presAssocID="{F2967D99-F694-45D7-AC7D-B50F80C7127A}" presName="spNode" presStyleCnt="0"/>
      <dgm:spPr/>
    </dgm:pt>
    <dgm:pt modelId="{525921A8-F6B8-4462-9CD6-B4E2231FE082}" type="pres">
      <dgm:prSet presAssocID="{09237C83-1B1D-4366-B57C-B1E6F32B36F8}" presName="sibTrans" presStyleLbl="sibTrans1D1" presStyleIdx="8" presStyleCnt="9"/>
      <dgm:spPr/>
      <dgm:t>
        <a:bodyPr/>
        <a:lstStyle/>
        <a:p>
          <a:endParaRPr lang="el-GR"/>
        </a:p>
      </dgm:t>
    </dgm:pt>
  </dgm:ptLst>
  <dgm:cxnLst>
    <dgm:cxn modelId="{3C75B096-CE0A-426A-B777-B7285D95124F}" type="presOf" srcId="{E2F72F57-7C4F-44B7-B6F7-6168C24C9A99}" destId="{4A50AC85-4945-4C17-AE51-06CE5835A6D3}" srcOrd="0" destOrd="0" presId="urn:microsoft.com/office/officeart/2005/8/layout/cycle6"/>
    <dgm:cxn modelId="{8D16C6BC-B672-4F05-B043-BE810B6FCB25}" type="presOf" srcId="{D5B0C2B7-D61C-4D40-93CA-3359B0D4B623}" destId="{D47F6DC3-0217-467B-9D60-211F099AF59D}" srcOrd="0" destOrd="0" presId="urn:microsoft.com/office/officeart/2005/8/layout/cycle6"/>
    <dgm:cxn modelId="{E8325103-72C4-40FB-8A9D-B3BE3C4CA0C7}" srcId="{37664356-5BB0-4B88-9096-91BB4156BD46}" destId="{01EEE63F-E64B-44AE-BF42-4331D991DC44}" srcOrd="7" destOrd="0" parTransId="{888B9F5E-754B-4D33-BD3F-619E4D170CD4}" sibTransId="{B83642BF-075D-4A20-85B2-E6462583F3C2}"/>
    <dgm:cxn modelId="{7170AEE0-C4F8-4222-B3BB-03E8FA01058B}" type="presOf" srcId="{B83642BF-075D-4A20-85B2-E6462583F3C2}" destId="{7611E56C-718A-4D94-86F9-47B323564988}" srcOrd="0" destOrd="0" presId="urn:microsoft.com/office/officeart/2005/8/layout/cycle6"/>
    <dgm:cxn modelId="{002222F6-AEA1-4B39-ACB8-AC09402F0CA5}" type="presOf" srcId="{09237C83-1B1D-4366-B57C-B1E6F32B36F8}" destId="{525921A8-F6B8-4462-9CD6-B4E2231FE082}" srcOrd="0" destOrd="0" presId="urn:microsoft.com/office/officeart/2005/8/layout/cycle6"/>
    <dgm:cxn modelId="{BABDD2C7-869D-4BB4-AC7A-E59D8D89E69E}" srcId="{37664356-5BB0-4B88-9096-91BB4156BD46}" destId="{D5B0C2B7-D61C-4D40-93CA-3359B0D4B623}" srcOrd="1" destOrd="0" parTransId="{57010B3D-4849-42D4-A3B8-C6383E770C92}" sibTransId="{8520BEA8-632A-4D08-8E08-E7AAE92FB10E}"/>
    <dgm:cxn modelId="{60E6AD17-8B79-4570-8F90-0E5EE74D8003}" type="presOf" srcId="{D7E280F8-0194-4492-A66B-5837A262ED78}" destId="{5906E2DD-B432-4F56-A6D4-EA56B41CF9CA}" srcOrd="0" destOrd="0" presId="urn:microsoft.com/office/officeart/2005/8/layout/cycle6"/>
    <dgm:cxn modelId="{A5BB32D9-BF28-4A5A-B456-328D9DE38CAF}" type="presOf" srcId="{01EEE63F-E64B-44AE-BF42-4331D991DC44}" destId="{D7D60997-B772-436C-A26B-88642DC7F7A2}" srcOrd="0" destOrd="0" presId="urn:microsoft.com/office/officeart/2005/8/layout/cycle6"/>
    <dgm:cxn modelId="{92DC03F8-A08B-4551-9C2B-6A350F1E19C6}" type="presOf" srcId="{8520BEA8-632A-4D08-8E08-E7AAE92FB10E}" destId="{09513B0D-CDD9-4E05-A61A-FBF2B2AFEAA1}" srcOrd="0" destOrd="0" presId="urn:microsoft.com/office/officeart/2005/8/layout/cycle6"/>
    <dgm:cxn modelId="{D48699C1-E3AB-4F71-98F6-C57ACDE909FE}" type="presOf" srcId="{7E2015C4-DEBB-49A3-B41C-D6F79EEC8FC7}" destId="{3F053BA9-3F19-4950-A4A8-00F55E2A9540}" srcOrd="0" destOrd="0" presId="urn:microsoft.com/office/officeart/2005/8/layout/cycle6"/>
    <dgm:cxn modelId="{0C6474B1-6D52-4082-83ED-568FE59AEDB1}" type="presOf" srcId="{0C21C681-CAC0-4C5F-A617-EBD9E2AF54A2}" destId="{980D1D88-A498-4741-80A2-3505AA51BE06}" srcOrd="0" destOrd="0" presId="urn:microsoft.com/office/officeart/2005/8/layout/cycle6"/>
    <dgm:cxn modelId="{9AADE596-2FB3-436C-A4FF-77686A7A553F}" type="presOf" srcId="{37664356-5BB0-4B88-9096-91BB4156BD46}" destId="{A1EDCEA9-95FB-4798-BC28-647BBBFB4E25}" srcOrd="0" destOrd="0" presId="urn:microsoft.com/office/officeart/2005/8/layout/cycle6"/>
    <dgm:cxn modelId="{ABE521C0-C50B-4A86-A6F5-93D1C7050462}" type="presOf" srcId="{973B47B8-1D2D-49AD-87CD-10D127517E28}" destId="{B8092B17-E9C8-4EFD-A59F-DEB85D98EA5A}" srcOrd="0" destOrd="0" presId="urn:microsoft.com/office/officeart/2005/8/layout/cycle6"/>
    <dgm:cxn modelId="{A8DA5F23-5B72-4B22-882E-CF05143C85C9}" srcId="{37664356-5BB0-4B88-9096-91BB4156BD46}" destId="{4B3DFEE3-97A8-4B4D-AE16-2E95E39F5366}" srcOrd="2" destOrd="0" parTransId="{7EE12566-C1E5-436E-A33B-162E61EB423D}" sibTransId="{01114FFD-B86C-4A02-83A3-02D1ADE25685}"/>
    <dgm:cxn modelId="{DB279AB2-1787-4171-A377-3012C2491CF5}" type="presOf" srcId="{F2967D99-F694-45D7-AC7D-B50F80C7127A}" destId="{58B0B87F-449B-4BDD-9704-6BB41C46E47C}" srcOrd="0" destOrd="0" presId="urn:microsoft.com/office/officeart/2005/8/layout/cycle6"/>
    <dgm:cxn modelId="{87F2DE96-9E4B-44B4-9659-C33C79DB1C54}" type="presOf" srcId="{61B672C6-4EA7-4B18-80C4-F03062C90A54}" destId="{B540C413-966B-4DD6-B498-44CD4B6F65C6}" srcOrd="0" destOrd="0" presId="urn:microsoft.com/office/officeart/2005/8/layout/cycle6"/>
    <dgm:cxn modelId="{10F09AA4-614E-44EF-8811-6B31A34E6039}" type="presOf" srcId="{3B133304-33F3-4129-8E67-0410ED7077C2}" destId="{D1D507DF-D5F9-4D48-97A8-DCCE70F641D8}" srcOrd="0" destOrd="0" presId="urn:microsoft.com/office/officeart/2005/8/layout/cycle6"/>
    <dgm:cxn modelId="{6AAF871F-77F6-434A-BF1A-38BDC484E7EF}" srcId="{37664356-5BB0-4B88-9096-91BB4156BD46}" destId="{F2967D99-F694-45D7-AC7D-B50F80C7127A}" srcOrd="8" destOrd="0" parTransId="{B0790578-B057-4F89-9FCB-2520DEAFA994}" sibTransId="{09237C83-1B1D-4366-B57C-B1E6F32B36F8}"/>
    <dgm:cxn modelId="{E856DD02-EBD8-447A-BB6C-91425D6B7867}" srcId="{37664356-5BB0-4B88-9096-91BB4156BD46}" destId="{61B672C6-4EA7-4B18-80C4-F03062C90A54}" srcOrd="3" destOrd="0" parTransId="{8C7A76BF-3886-4F4F-9F0B-667590D8B4DF}" sibTransId="{3B133304-33F3-4129-8E67-0410ED7077C2}"/>
    <dgm:cxn modelId="{213B392E-E0C4-49FC-A3F9-5696DE8021BD}" type="presOf" srcId="{01114FFD-B86C-4A02-83A3-02D1ADE25685}" destId="{DDC64472-F515-4E68-9A5A-B9B155F6E67D}" srcOrd="0" destOrd="0" presId="urn:microsoft.com/office/officeart/2005/8/layout/cycle6"/>
    <dgm:cxn modelId="{DD6D2667-5C27-4CD6-9715-B2D296E26C01}" srcId="{37664356-5BB0-4B88-9096-91BB4156BD46}" destId="{0C21C681-CAC0-4C5F-A617-EBD9E2AF54A2}" srcOrd="5" destOrd="0" parTransId="{CABE7BC0-08BD-4025-89F2-2DEA36571396}" sibTransId="{973B47B8-1D2D-49AD-87CD-10D127517E28}"/>
    <dgm:cxn modelId="{A631DE6A-8A20-4702-99D5-F1894D7B69C8}" srcId="{37664356-5BB0-4B88-9096-91BB4156BD46}" destId="{2781D5DB-F028-4C8D-8B55-212361783409}" srcOrd="4" destOrd="0" parTransId="{C30FE324-626A-4178-A7E4-EB2306E9BAA3}" sibTransId="{7900426B-CCAB-47CD-8CA0-2D93ACA776A3}"/>
    <dgm:cxn modelId="{BA53B129-0AE6-4F21-86FB-7377DE20866F}" type="presOf" srcId="{7900426B-CCAB-47CD-8CA0-2D93ACA776A3}" destId="{83583825-5A01-4DAF-984D-1C3ABA5F425E}" srcOrd="0" destOrd="0" presId="urn:microsoft.com/office/officeart/2005/8/layout/cycle6"/>
    <dgm:cxn modelId="{224014AB-7AE6-4E5B-9B0F-9F507D6342A9}" type="presOf" srcId="{EBD03B9C-8F5A-4CED-B10F-19C02B860F7B}" destId="{67B92C17-C313-418F-8C69-0DE876B962F5}" srcOrd="0" destOrd="0" presId="urn:microsoft.com/office/officeart/2005/8/layout/cycle6"/>
    <dgm:cxn modelId="{74439BBE-EABB-41AF-B311-978F8BB940D1}" type="presOf" srcId="{4B3DFEE3-97A8-4B4D-AE16-2E95E39F5366}" destId="{87B87ED9-46DC-41E0-A03C-597582FBBB46}" srcOrd="0" destOrd="0" presId="urn:microsoft.com/office/officeart/2005/8/layout/cycle6"/>
    <dgm:cxn modelId="{F5C970E1-FF02-45FF-81B2-8F57321FAF0D}" srcId="{37664356-5BB0-4B88-9096-91BB4156BD46}" destId="{7E2015C4-DEBB-49A3-B41C-D6F79EEC8FC7}" srcOrd="0" destOrd="0" parTransId="{7142E335-9AC6-48FA-996A-89AC9B161478}" sibTransId="{E2F72F57-7C4F-44B7-B6F7-6168C24C9A99}"/>
    <dgm:cxn modelId="{08291C64-78A3-4EF3-813D-248410E24B6A}" srcId="{37664356-5BB0-4B88-9096-91BB4156BD46}" destId="{EBD03B9C-8F5A-4CED-B10F-19C02B860F7B}" srcOrd="6" destOrd="0" parTransId="{B1493BFE-6CE4-4796-A6B6-C24710E9E097}" sibTransId="{D7E280F8-0194-4492-A66B-5837A262ED78}"/>
    <dgm:cxn modelId="{2F4EF932-1E8D-4182-8278-E5985EB0B197}" type="presOf" srcId="{2781D5DB-F028-4C8D-8B55-212361783409}" destId="{ED7F3211-72C4-426D-894E-D4F318E91C0C}" srcOrd="0" destOrd="0" presId="urn:microsoft.com/office/officeart/2005/8/layout/cycle6"/>
    <dgm:cxn modelId="{D34464D8-983C-4BF9-ABAF-1128FCF02436}" type="presParOf" srcId="{A1EDCEA9-95FB-4798-BC28-647BBBFB4E25}" destId="{3F053BA9-3F19-4950-A4A8-00F55E2A9540}" srcOrd="0" destOrd="0" presId="urn:microsoft.com/office/officeart/2005/8/layout/cycle6"/>
    <dgm:cxn modelId="{A6FF44C6-91D9-4AAA-9622-CC0C30352B8E}" type="presParOf" srcId="{A1EDCEA9-95FB-4798-BC28-647BBBFB4E25}" destId="{B3997F16-E941-43F5-B437-04D98F344690}" srcOrd="1" destOrd="0" presId="urn:microsoft.com/office/officeart/2005/8/layout/cycle6"/>
    <dgm:cxn modelId="{43E9920A-C14F-410E-9CE5-1A5BEFE88EE3}" type="presParOf" srcId="{A1EDCEA9-95FB-4798-BC28-647BBBFB4E25}" destId="{4A50AC85-4945-4C17-AE51-06CE5835A6D3}" srcOrd="2" destOrd="0" presId="urn:microsoft.com/office/officeart/2005/8/layout/cycle6"/>
    <dgm:cxn modelId="{1E49DA7A-8BCF-42D4-AC09-823920F40435}" type="presParOf" srcId="{A1EDCEA9-95FB-4798-BC28-647BBBFB4E25}" destId="{D47F6DC3-0217-467B-9D60-211F099AF59D}" srcOrd="3" destOrd="0" presId="urn:microsoft.com/office/officeart/2005/8/layout/cycle6"/>
    <dgm:cxn modelId="{B897A023-90FF-4F6C-AB22-B454CBB17F39}" type="presParOf" srcId="{A1EDCEA9-95FB-4798-BC28-647BBBFB4E25}" destId="{30B25DE6-A4DD-4DBF-BADE-0835D519CFF1}" srcOrd="4" destOrd="0" presId="urn:microsoft.com/office/officeart/2005/8/layout/cycle6"/>
    <dgm:cxn modelId="{2E0B96CD-2CC1-4BE7-A06B-7D724EE69175}" type="presParOf" srcId="{A1EDCEA9-95FB-4798-BC28-647BBBFB4E25}" destId="{09513B0D-CDD9-4E05-A61A-FBF2B2AFEAA1}" srcOrd="5" destOrd="0" presId="urn:microsoft.com/office/officeart/2005/8/layout/cycle6"/>
    <dgm:cxn modelId="{5C32EF94-8CD1-4708-91F6-6DA1CE064CCF}" type="presParOf" srcId="{A1EDCEA9-95FB-4798-BC28-647BBBFB4E25}" destId="{87B87ED9-46DC-41E0-A03C-597582FBBB46}" srcOrd="6" destOrd="0" presId="urn:microsoft.com/office/officeart/2005/8/layout/cycle6"/>
    <dgm:cxn modelId="{88BDF98A-D66B-4D2E-B540-611E2B1E5868}" type="presParOf" srcId="{A1EDCEA9-95FB-4798-BC28-647BBBFB4E25}" destId="{F42439B3-1F4D-4CD3-8400-017EE643A410}" srcOrd="7" destOrd="0" presId="urn:microsoft.com/office/officeart/2005/8/layout/cycle6"/>
    <dgm:cxn modelId="{250C68A0-A3DC-46CD-B0AA-0CA1A011C818}" type="presParOf" srcId="{A1EDCEA9-95FB-4798-BC28-647BBBFB4E25}" destId="{DDC64472-F515-4E68-9A5A-B9B155F6E67D}" srcOrd="8" destOrd="0" presId="urn:microsoft.com/office/officeart/2005/8/layout/cycle6"/>
    <dgm:cxn modelId="{1D494034-F7F0-495D-9BC8-D97FF7A5B397}" type="presParOf" srcId="{A1EDCEA9-95FB-4798-BC28-647BBBFB4E25}" destId="{B540C413-966B-4DD6-B498-44CD4B6F65C6}" srcOrd="9" destOrd="0" presId="urn:microsoft.com/office/officeart/2005/8/layout/cycle6"/>
    <dgm:cxn modelId="{9B0094B6-18AE-4724-A721-A4A1BAB2020E}" type="presParOf" srcId="{A1EDCEA9-95FB-4798-BC28-647BBBFB4E25}" destId="{8D6EFD73-15B6-4672-AC31-42758B881C93}" srcOrd="10" destOrd="0" presId="urn:microsoft.com/office/officeart/2005/8/layout/cycle6"/>
    <dgm:cxn modelId="{26B6A151-192A-4962-B1E7-DC81B71C7443}" type="presParOf" srcId="{A1EDCEA9-95FB-4798-BC28-647BBBFB4E25}" destId="{D1D507DF-D5F9-4D48-97A8-DCCE70F641D8}" srcOrd="11" destOrd="0" presId="urn:microsoft.com/office/officeart/2005/8/layout/cycle6"/>
    <dgm:cxn modelId="{9D8CF91F-FBB5-46F0-8EEB-8D78BF62057D}" type="presParOf" srcId="{A1EDCEA9-95FB-4798-BC28-647BBBFB4E25}" destId="{ED7F3211-72C4-426D-894E-D4F318E91C0C}" srcOrd="12" destOrd="0" presId="urn:microsoft.com/office/officeart/2005/8/layout/cycle6"/>
    <dgm:cxn modelId="{E21C4311-A0F9-40F8-9C5A-B6F763BA60ED}" type="presParOf" srcId="{A1EDCEA9-95FB-4798-BC28-647BBBFB4E25}" destId="{50BADB5E-1C26-4844-899F-6C82A78751F3}" srcOrd="13" destOrd="0" presId="urn:microsoft.com/office/officeart/2005/8/layout/cycle6"/>
    <dgm:cxn modelId="{0A89E7B4-FBD2-4B0C-A449-FD94F01FB4ED}" type="presParOf" srcId="{A1EDCEA9-95FB-4798-BC28-647BBBFB4E25}" destId="{83583825-5A01-4DAF-984D-1C3ABA5F425E}" srcOrd="14" destOrd="0" presId="urn:microsoft.com/office/officeart/2005/8/layout/cycle6"/>
    <dgm:cxn modelId="{7AF1B8F6-1475-40CD-8D1A-0F74BDB5D1CB}" type="presParOf" srcId="{A1EDCEA9-95FB-4798-BC28-647BBBFB4E25}" destId="{980D1D88-A498-4741-80A2-3505AA51BE06}" srcOrd="15" destOrd="0" presId="urn:microsoft.com/office/officeart/2005/8/layout/cycle6"/>
    <dgm:cxn modelId="{E2FA0E0D-FAB6-4A22-AFB4-23DCC39CA5B3}" type="presParOf" srcId="{A1EDCEA9-95FB-4798-BC28-647BBBFB4E25}" destId="{1475B6D4-0625-4B21-91D7-2FA69B67AF6D}" srcOrd="16" destOrd="0" presId="urn:microsoft.com/office/officeart/2005/8/layout/cycle6"/>
    <dgm:cxn modelId="{93248C8C-EEF2-48FC-8773-DAF3810AE444}" type="presParOf" srcId="{A1EDCEA9-95FB-4798-BC28-647BBBFB4E25}" destId="{B8092B17-E9C8-4EFD-A59F-DEB85D98EA5A}" srcOrd="17" destOrd="0" presId="urn:microsoft.com/office/officeart/2005/8/layout/cycle6"/>
    <dgm:cxn modelId="{39E89A3D-6038-41C3-A4BE-D2946CAE8B8F}" type="presParOf" srcId="{A1EDCEA9-95FB-4798-BC28-647BBBFB4E25}" destId="{67B92C17-C313-418F-8C69-0DE876B962F5}" srcOrd="18" destOrd="0" presId="urn:microsoft.com/office/officeart/2005/8/layout/cycle6"/>
    <dgm:cxn modelId="{0C690E63-148E-4548-97A1-9655E8A7B797}" type="presParOf" srcId="{A1EDCEA9-95FB-4798-BC28-647BBBFB4E25}" destId="{8789CE46-5C8F-428B-AAD4-99459C37B2F9}" srcOrd="19" destOrd="0" presId="urn:microsoft.com/office/officeart/2005/8/layout/cycle6"/>
    <dgm:cxn modelId="{809E219C-A203-43B9-98AA-587D917D0EE6}" type="presParOf" srcId="{A1EDCEA9-95FB-4798-BC28-647BBBFB4E25}" destId="{5906E2DD-B432-4F56-A6D4-EA56B41CF9CA}" srcOrd="20" destOrd="0" presId="urn:microsoft.com/office/officeart/2005/8/layout/cycle6"/>
    <dgm:cxn modelId="{27CD9F12-D199-4A8E-9354-CFD98F7F63A5}" type="presParOf" srcId="{A1EDCEA9-95FB-4798-BC28-647BBBFB4E25}" destId="{D7D60997-B772-436C-A26B-88642DC7F7A2}" srcOrd="21" destOrd="0" presId="urn:microsoft.com/office/officeart/2005/8/layout/cycle6"/>
    <dgm:cxn modelId="{6CF956DA-7DE5-42A3-AAE3-BC73CB3F9F62}" type="presParOf" srcId="{A1EDCEA9-95FB-4798-BC28-647BBBFB4E25}" destId="{2109A989-74D6-4369-8E99-B5C7BB7E5B34}" srcOrd="22" destOrd="0" presId="urn:microsoft.com/office/officeart/2005/8/layout/cycle6"/>
    <dgm:cxn modelId="{9E0DD080-C646-4E2F-8137-A086A3323DE3}" type="presParOf" srcId="{A1EDCEA9-95FB-4798-BC28-647BBBFB4E25}" destId="{7611E56C-718A-4D94-86F9-47B323564988}" srcOrd="23" destOrd="0" presId="urn:microsoft.com/office/officeart/2005/8/layout/cycle6"/>
    <dgm:cxn modelId="{530845F8-10EC-445A-BF83-A0A6BE32B068}" type="presParOf" srcId="{A1EDCEA9-95FB-4798-BC28-647BBBFB4E25}" destId="{58B0B87F-449B-4BDD-9704-6BB41C46E47C}" srcOrd="24" destOrd="0" presId="urn:microsoft.com/office/officeart/2005/8/layout/cycle6"/>
    <dgm:cxn modelId="{B53BE655-E85A-4FDF-9C12-06AF4937A72B}" type="presParOf" srcId="{A1EDCEA9-95FB-4798-BC28-647BBBFB4E25}" destId="{3E6DE366-D0C9-4271-BF42-6166455C6CD1}" srcOrd="25" destOrd="0" presId="urn:microsoft.com/office/officeart/2005/8/layout/cycle6"/>
    <dgm:cxn modelId="{62FDF843-E730-478F-A70B-E605F70B6107}" type="presParOf" srcId="{A1EDCEA9-95FB-4798-BC28-647BBBFB4E25}" destId="{525921A8-F6B8-4462-9CD6-B4E2231FE082}" srcOrd="26"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3368F7-A6F8-4DF8-B893-01363C14C49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l-GR"/>
        </a:p>
      </dgm:t>
    </dgm:pt>
    <dgm:pt modelId="{78670B41-DF82-4020-B1D5-096CB8F33682}">
      <dgm:prSet phldrT="[Κείμενο]" custT="1"/>
      <dgm:spPr/>
      <dgm:t>
        <a:bodyPr/>
        <a:lstStyle/>
        <a:p>
          <a:r>
            <a:rPr lang="el-GR" sz="1400" b="1" u="sng" dirty="0" smtClean="0">
              <a:solidFill>
                <a:schemeClr val="accent2">
                  <a:lumMod val="50000"/>
                </a:schemeClr>
              </a:solidFill>
            </a:rPr>
            <a:t>Τίτλος έργου</a:t>
          </a:r>
        </a:p>
        <a:p>
          <a:r>
            <a:rPr lang="el-GR" sz="1400" b="1" dirty="0" smtClean="0">
              <a:solidFill>
                <a:schemeClr val="accent2">
                  <a:lumMod val="50000"/>
                </a:schemeClr>
              </a:solidFill>
            </a:rPr>
            <a:t>Λειτουργία δομών και υπηρεσιών της Τοπικής Αυτοδιοίκησης προς όφελος των γυναικών και για την καταπολέμηση της βίας -Λειτουργία ξενώνων φιλοξενίας</a:t>
          </a:r>
        </a:p>
        <a:p>
          <a:r>
            <a:rPr lang="el-GR" sz="1400" b="1" dirty="0" smtClean="0">
              <a:solidFill>
                <a:schemeClr val="accent2">
                  <a:lumMod val="50000"/>
                </a:schemeClr>
              </a:solidFill>
            </a:rPr>
            <a:t>Έναρξη: Νοέμβριος 2013</a:t>
          </a:r>
          <a:endParaRPr lang="el-GR" sz="1400" b="1" dirty="0">
            <a:solidFill>
              <a:schemeClr val="accent2">
                <a:lumMod val="50000"/>
              </a:schemeClr>
            </a:solidFill>
          </a:endParaRPr>
        </a:p>
      </dgm:t>
    </dgm:pt>
    <dgm:pt modelId="{56BA0FBF-20FD-42F8-8D2E-679160EDDC48}" type="parTrans" cxnId="{17AFE37A-9F95-43E2-B962-1670D9C96830}">
      <dgm:prSet/>
      <dgm:spPr/>
      <dgm:t>
        <a:bodyPr/>
        <a:lstStyle/>
        <a:p>
          <a:endParaRPr lang="el-GR"/>
        </a:p>
      </dgm:t>
    </dgm:pt>
    <dgm:pt modelId="{8BA8CF55-EC6D-426F-A183-9C6EE0E1ACFF}" type="sibTrans" cxnId="{17AFE37A-9F95-43E2-B962-1670D9C96830}">
      <dgm:prSet/>
      <dgm:spPr/>
      <dgm:t>
        <a:bodyPr/>
        <a:lstStyle/>
        <a:p>
          <a:endParaRPr lang="el-GR"/>
        </a:p>
      </dgm:t>
    </dgm:pt>
    <dgm:pt modelId="{7E5E9A62-192F-430E-BCA5-64E803C7B4B9}">
      <dgm:prSet phldrT="[Κείμενο]"/>
      <dgm:spPr/>
      <dgm:t>
        <a:bodyPr/>
        <a:lstStyle/>
        <a:p>
          <a:r>
            <a:rPr lang="el-GR" b="1" u="sng" dirty="0" smtClean="0">
              <a:solidFill>
                <a:schemeClr val="accent2">
                  <a:lumMod val="50000"/>
                </a:schemeClr>
              </a:solidFill>
            </a:rPr>
            <a:t>Διαρθρωτικό Ταμείο- </a:t>
          </a:r>
          <a:r>
            <a:rPr lang="el-GR" b="1" u="sng" dirty="0" err="1" smtClean="0">
              <a:solidFill>
                <a:schemeClr val="accent2">
                  <a:lumMod val="50000"/>
                </a:schemeClr>
              </a:solidFill>
            </a:rPr>
            <a:t>Επιχειρ</a:t>
          </a:r>
          <a:r>
            <a:rPr lang="el-GR" b="1" u="sng" dirty="0" smtClean="0">
              <a:solidFill>
                <a:schemeClr val="accent2">
                  <a:lumMod val="50000"/>
                </a:schemeClr>
              </a:solidFill>
            </a:rPr>
            <a:t>. Πρόγραμμα- Προϋπολογισμός</a:t>
          </a:r>
        </a:p>
        <a:p>
          <a:r>
            <a:rPr lang="el-GR" b="1" dirty="0" smtClean="0">
              <a:solidFill>
                <a:schemeClr val="accent2">
                  <a:lumMod val="50000"/>
                </a:schemeClr>
              </a:solidFill>
            </a:rPr>
            <a:t>Ευρωπαϊκό Κοινωνικό Ταμείο</a:t>
          </a:r>
        </a:p>
        <a:p>
          <a:r>
            <a:rPr lang="el-GR" b="1" dirty="0" smtClean="0">
              <a:solidFill>
                <a:schemeClr val="accent2">
                  <a:lumMod val="50000"/>
                </a:schemeClr>
              </a:solidFill>
            </a:rPr>
            <a:t>Επιχειρησιακό Πρόγραμμα «Δυτική Ελλάδα 2014-2020»</a:t>
          </a:r>
        </a:p>
        <a:p>
          <a:r>
            <a:rPr lang="el-GR" b="1" dirty="0" smtClean="0">
              <a:solidFill>
                <a:schemeClr val="accent2">
                  <a:lumMod val="50000"/>
                </a:schemeClr>
              </a:solidFill>
            </a:rPr>
            <a:t>642.472,92€ για 3 έτη</a:t>
          </a:r>
        </a:p>
        <a:p>
          <a:r>
            <a:rPr lang="el-GR" dirty="0" smtClean="0"/>
            <a:t> </a:t>
          </a:r>
          <a:endParaRPr lang="el-GR" dirty="0"/>
        </a:p>
      </dgm:t>
    </dgm:pt>
    <dgm:pt modelId="{F11AE97B-9465-4D30-8F9D-513C19395AD1}" type="parTrans" cxnId="{563E0074-AF2F-472D-AD4B-258133117CE2}">
      <dgm:prSet/>
      <dgm:spPr/>
      <dgm:t>
        <a:bodyPr/>
        <a:lstStyle/>
        <a:p>
          <a:endParaRPr lang="el-GR"/>
        </a:p>
      </dgm:t>
    </dgm:pt>
    <dgm:pt modelId="{37D31ED0-9FB4-4653-A1EB-C5C804A91EBE}" type="sibTrans" cxnId="{563E0074-AF2F-472D-AD4B-258133117CE2}">
      <dgm:prSet/>
      <dgm:spPr/>
      <dgm:t>
        <a:bodyPr/>
        <a:lstStyle/>
        <a:p>
          <a:endParaRPr lang="el-GR"/>
        </a:p>
      </dgm:t>
    </dgm:pt>
    <dgm:pt modelId="{D9A1F88A-3EA7-4B45-9185-38E8254ED0D0}">
      <dgm:prSet phldrT="[Κείμενο]"/>
      <dgm:spPr/>
      <dgm:t>
        <a:bodyPr/>
        <a:lstStyle/>
        <a:p>
          <a:r>
            <a:rPr lang="el-GR" b="1" u="sng" dirty="0" smtClean="0">
              <a:solidFill>
                <a:schemeClr val="accent2">
                  <a:lumMod val="50000"/>
                </a:schemeClr>
              </a:solidFill>
            </a:rPr>
            <a:t>Φορέας Υλοποίησης- Διευθύνουσα Υπηρεσία </a:t>
          </a:r>
        </a:p>
        <a:p>
          <a:r>
            <a:rPr lang="el-GR" b="1" dirty="0" smtClean="0">
              <a:solidFill>
                <a:schemeClr val="accent2">
                  <a:lumMod val="50000"/>
                </a:schemeClr>
              </a:solidFill>
            </a:rPr>
            <a:t>Δήμος </a:t>
          </a:r>
          <a:r>
            <a:rPr lang="el-GR" b="1" dirty="0" err="1" smtClean="0">
              <a:solidFill>
                <a:schemeClr val="accent2">
                  <a:lumMod val="50000"/>
                </a:schemeClr>
              </a:solidFill>
            </a:rPr>
            <a:t>Πατρέων</a:t>
          </a:r>
          <a:endParaRPr lang="el-GR" b="1" dirty="0" smtClean="0">
            <a:solidFill>
              <a:schemeClr val="accent2">
                <a:lumMod val="50000"/>
              </a:schemeClr>
            </a:solidFill>
          </a:endParaRPr>
        </a:p>
        <a:p>
          <a:r>
            <a:rPr lang="el-GR" b="1" dirty="0" smtClean="0">
              <a:solidFill>
                <a:schemeClr val="accent2">
                  <a:lumMod val="50000"/>
                </a:schemeClr>
              </a:solidFill>
            </a:rPr>
            <a:t>Δ/</a:t>
          </a:r>
          <a:r>
            <a:rPr lang="el-GR" b="1" dirty="0" err="1" smtClean="0">
              <a:solidFill>
                <a:schemeClr val="accent2">
                  <a:lumMod val="50000"/>
                </a:schemeClr>
              </a:solidFill>
            </a:rPr>
            <a:t>νση </a:t>
          </a:r>
          <a:r>
            <a:rPr lang="el-GR" b="1" dirty="0" smtClean="0">
              <a:solidFill>
                <a:schemeClr val="accent2">
                  <a:lumMod val="50000"/>
                </a:schemeClr>
              </a:solidFill>
            </a:rPr>
            <a:t>Προγραμματισμού, Οργάνωσης &amp; Πληροφορικής</a:t>
          </a:r>
        </a:p>
        <a:p>
          <a:r>
            <a:rPr lang="el-GR" b="1" dirty="0" smtClean="0">
              <a:solidFill>
                <a:schemeClr val="accent2">
                  <a:lumMod val="50000"/>
                </a:schemeClr>
              </a:solidFill>
              <a:effectLst/>
            </a:rPr>
            <a:t>Υπεύθυνη Έργου: κα </a:t>
          </a:r>
          <a:r>
            <a:rPr lang="el-GR" b="1" dirty="0" err="1" smtClean="0">
              <a:solidFill>
                <a:schemeClr val="accent2">
                  <a:lumMod val="50000"/>
                </a:schemeClr>
              </a:solidFill>
              <a:effectLst/>
            </a:rPr>
            <a:t>Αραβαντινού</a:t>
          </a:r>
          <a:r>
            <a:rPr lang="el-GR" b="1" dirty="0" smtClean="0">
              <a:solidFill>
                <a:schemeClr val="accent2">
                  <a:lumMod val="50000"/>
                </a:schemeClr>
              </a:solidFill>
              <a:effectLst/>
            </a:rPr>
            <a:t> </a:t>
          </a:r>
          <a:r>
            <a:rPr lang="el-GR" b="1" dirty="0" err="1" smtClean="0">
              <a:solidFill>
                <a:schemeClr val="accent2">
                  <a:lumMod val="50000"/>
                </a:schemeClr>
              </a:solidFill>
              <a:effectLst/>
            </a:rPr>
            <a:t>Μάριαν</a:t>
          </a:r>
          <a:endParaRPr lang="el-GR" b="1" dirty="0">
            <a:solidFill>
              <a:schemeClr val="accent2">
                <a:lumMod val="50000"/>
              </a:schemeClr>
            </a:solidFill>
            <a:effectLst/>
          </a:endParaRPr>
        </a:p>
      </dgm:t>
    </dgm:pt>
    <dgm:pt modelId="{8A384B6A-2D0B-4E55-BA4A-D4D6B04DCBE4}" type="parTrans" cxnId="{D53FF565-AA0F-4D96-A87A-9388A4F37FCB}">
      <dgm:prSet/>
      <dgm:spPr/>
      <dgm:t>
        <a:bodyPr/>
        <a:lstStyle/>
        <a:p>
          <a:endParaRPr lang="el-GR"/>
        </a:p>
      </dgm:t>
    </dgm:pt>
    <dgm:pt modelId="{CECEC0C3-36B2-4C5C-8B2C-A36E6AE60C20}" type="sibTrans" cxnId="{D53FF565-AA0F-4D96-A87A-9388A4F37FCB}">
      <dgm:prSet/>
      <dgm:spPr/>
      <dgm:t>
        <a:bodyPr/>
        <a:lstStyle/>
        <a:p>
          <a:endParaRPr lang="el-GR"/>
        </a:p>
      </dgm:t>
    </dgm:pt>
    <dgm:pt modelId="{63AA14A8-05CD-465D-BFE3-1D40B27C1439}" type="pres">
      <dgm:prSet presAssocID="{1D3368F7-A6F8-4DF8-B893-01363C14C491}" presName="linear" presStyleCnt="0">
        <dgm:presLayoutVars>
          <dgm:dir/>
          <dgm:animLvl val="lvl"/>
          <dgm:resizeHandles val="exact"/>
        </dgm:presLayoutVars>
      </dgm:prSet>
      <dgm:spPr/>
      <dgm:t>
        <a:bodyPr/>
        <a:lstStyle/>
        <a:p>
          <a:endParaRPr lang="el-GR"/>
        </a:p>
      </dgm:t>
    </dgm:pt>
    <dgm:pt modelId="{173D83E2-98D5-42CE-B2AA-218DEA81A781}" type="pres">
      <dgm:prSet presAssocID="{78670B41-DF82-4020-B1D5-096CB8F33682}" presName="parentLin" presStyleCnt="0"/>
      <dgm:spPr/>
    </dgm:pt>
    <dgm:pt modelId="{4356B449-3CC1-42B0-BBB0-8369A5FF59F2}" type="pres">
      <dgm:prSet presAssocID="{78670B41-DF82-4020-B1D5-096CB8F33682}" presName="parentLeftMargin" presStyleLbl="node1" presStyleIdx="0" presStyleCnt="3"/>
      <dgm:spPr/>
      <dgm:t>
        <a:bodyPr/>
        <a:lstStyle/>
        <a:p>
          <a:endParaRPr lang="el-GR"/>
        </a:p>
      </dgm:t>
    </dgm:pt>
    <dgm:pt modelId="{2F153454-7FF9-43D0-9142-F899819C6CB8}" type="pres">
      <dgm:prSet presAssocID="{78670B41-DF82-4020-B1D5-096CB8F33682}" presName="parentText" presStyleLbl="node1" presStyleIdx="0" presStyleCnt="3" custScaleX="117616" custScaleY="326931">
        <dgm:presLayoutVars>
          <dgm:chMax val="0"/>
          <dgm:bulletEnabled val="1"/>
        </dgm:presLayoutVars>
      </dgm:prSet>
      <dgm:spPr/>
      <dgm:t>
        <a:bodyPr/>
        <a:lstStyle/>
        <a:p>
          <a:endParaRPr lang="el-GR"/>
        </a:p>
      </dgm:t>
    </dgm:pt>
    <dgm:pt modelId="{EE6F6A35-0364-409E-80CB-78CA79C331D0}" type="pres">
      <dgm:prSet presAssocID="{78670B41-DF82-4020-B1D5-096CB8F33682}" presName="negativeSpace" presStyleCnt="0"/>
      <dgm:spPr/>
    </dgm:pt>
    <dgm:pt modelId="{86E8F458-9380-4A6F-8D94-C7AA76EAD91A}" type="pres">
      <dgm:prSet presAssocID="{78670B41-DF82-4020-B1D5-096CB8F33682}" presName="childText" presStyleLbl="conFgAcc1" presStyleIdx="0" presStyleCnt="3">
        <dgm:presLayoutVars>
          <dgm:bulletEnabled val="1"/>
        </dgm:presLayoutVars>
      </dgm:prSet>
      <dgm:spPr/>
    </dgm:pt>
    <dgm:pt modelId="{9F47941E-2EA4-42E4-B1A0-F883547A64E2}" type="pres">
      <dgm:prSet presAssocID="{8BA8CF55-EC6D-426F-A183-9C6EE0E1ACFF}" presName="spaceBetweenRectangles" presStyleCnt="0"/>
      <dgm:spPr/>
    </dgm:pt>
    <dgm:pt modelId="{08C95C75-EB5A-46E2-AB27-50A1563DC414}" type="pres">
      <dgm:prSet presAssocID="{7E5E9A62-192F-430E-BCA5-64E803C7B4B9}" presName="parentLin" presStyleCnt="0"/>
      <dgm:spPr/>
    </dgm:pt>
    <dgm:pt modelId="{32FE0CD0-1F6F-496B-B436-EC46EF700B17}" type="pres">
      <dgm:prSet presAssocID="{7E5E9A62-192F-430E-BCA5-64E803C7B4B9}" presName="parentLeftMargin" presStyleLbl="node1" presStyleIdx="0" presStyleCnt="3"/>
      <dgm:spPr/>
      <dgm:t>
        <a:bodyPr/>
        <a:lstStyle/>
        <a:p>
          <a:endParaRPr lang="el-GR"/>
        </a:p>
      </dgm:t>
    </dgm:pt>
    <dgm:pt modelId="{071DBF1D-3AA1-4A14-AFAD-FDC5FC927B6C}" type="pres">
      <dgm:prSet presAssocID="{7E5E9A62-192F-430E-BCA5-64E803C7B4B9}" presName="parentText" presStyleLbl="node1" presStyleIdx="1" presStyleCnt="3" custScaleX="117616" custScaleY="407039">
        <dgm:presLayoutVars>
          <dgm:chMax val="0"/>
          <dgm:bulletEnabled val="1"/>
        </dgm:presLayoutVars>
      </dgm:prSet>
      <dgm:spPr/>
      <dgm:t>
        <a:bodyPr/>
        <a:lstStyle/>
        <a:p>
          <a:endParaRPr lang="el-GR"/>
        </a:p>
      </dgm:t>
    </dgm:pt>
    <dgm:pt modelId="{55E146C0-82E4-4676-AE9C-DBBEBCD4C971}" type="pres">
      <dgm:prSet presAssocID="{7E5E9A62-192F-430E-BCA5-64E803C7B4B9}" presName="negativeSpace" presStyleCnt="0"/>
      <dgm:spPr/>
    </dgm:pt>
    <dgm:pt modelId="{D888808C-5E7E-4A8A-8EFC-459B2787944F}" type="pres">
      <dgm:prSet presAssocID="{7E5E9A62-192F-430E-BCA5-64E803C7B4B9}" presName="childText" presStyleLbl="conFgAcc1" presStyleIdx="1" presStyleCnt="3">
        <dgm:presLayoutVars>
          <dgm:bulletEnabled val="1"/>
        </dgm:presLayoutVars>
      </dgm:prSet>
      <dgm:spPr/>
    </dgm:pt>
    <dgm:pt modelId="{DC469F21-B4FD-446A-A9E1-F092512D9C67}" type="pres">
      <dgm:prSet presAssocID="{37D31ED0-9FB4-4653-A1EB-C5C804A91EBE}" presName="spaceBetweenRectangles" presStyleCnt="0"/>
      <dgm:spPr/>
    </dgm:pt>
    <dgm:pt modelId="{0CFC222B-5CB4-474E-AA79-83053D04A5EA}" type="pres">
      <dgm:prSet presAssocID="{D9A1F88A-3EA7-4B45-9185-38E8254ED0D0}" presName="parentLin" presStyleCnt="0"/>
      <dgm:spPr/>
    </dgm:pt>
    <dgm:pt modelId="{1012A797-AEA0-4844-940B-2FFC7FA9597B}" type="pres">
      <dgm:prSet presAssocID="{D9A1F88A-3EA7-4B45-9185-38E8254ED0D0}" presName="parentLeftMargin" presStyleLbl="node1" presStyleIdx="1" presStyleCnt="3"/>
      <dgm:spPr/>
      <dgm:t>
        <a:bodyPr/>
        <a:lstStyle/>
        <a:p>
          <a:endParaRPr lang="el-GR"/>
        </a:p>
      </dgm:t>
    </dgm:pt>
    <dgm:pt modelId="{5AD891A7-2EDF-4D6D-82A2-B9915FA1E1A1}" type="pres">
      <dgm:prSet presAssocID="{D9A1F88A-3EA7-4B45-9185-38E8254ED0D0}" presName="parentText" presStyleLbl="node1" presStyleIdx="2" presStyleCnt="3" custScaleX="117838" custScaleY="303681">
        <dgm:presLayoutVars>
          <dgm:chMax val="0"/>
          <dgm:bulletEnabled val="1"/>
        </dgm:presLayoutVars>
      </dgm:prSet>
      <dgm:spPr/>
      <dgm:t>
        <a:bodyPr/>
        <a:lstStyle/>
        <a:p>
          <a:endParaRPr lang="el-GR"/>
        </a:p>
      </dgm:t>
    </dgm:pt>
    <dgm:pt modelId="{1A644F26-5DDE-4676-9BD1-D678576E7166}" type="pres">
      <dgm:prSet presAssocID="{D9A1F88A-3EA7-4B45-9185-38E8254ED0D0}" presName="negativeSpace" presStyleCnt="0"/>
      <dgm:spPr/>
    </dgm:pt>
    <dgm:pt modelId="{8FFA561C-E01B-4C97-9888-337C2ADB761C}" type="pres">
      <dgm:prSet presAssocID="{D9A1F88A-3EA7-4B45-9185-38E8254ED0D0}" presName="childText" presStyleLbl="conFgAcc1" presStyleIdx="2" presStyleCnt="3">
        <dgm:presLayoutVars>
          <dgm:bulletEnabled val="1"/>
        </dgm:presLayoutVars>
      </dgm:prSet>
      <dgm:spPr/>
    </dgm:pt>
  </dgm:ptLst>
  <dgm:cxnLst>
    <dgm:cxn modelId="{D53FF565-AA0F-4D96-A87A-9388A4F37FCB}" srcId="{1D3368F7-A6F8-4DF8-B893-01363C14C491}" destId="{D9A1F88A-3EA7-4B45-9185-38E8254ED0D0}" srcOrd="2" destOrd="0" parTransId="{8A384B6A-2D0B-4E55-BA4A-D4D6B04DCBE4}" sibTransId="{CECEC0C3-36B2-4C5C-8B2C-A36E6AE60C20}"/>
    <dgm:cxn modelId="{7B4B5207-3942-4DD6-BAAB-C67C791B1D26}" type="presOf" srcId="{7E5E9A62-192F-430E-BCA5-64E803C7B4B9}" destId="{32FE0CD0-1F6F-496B-B436-EC46EF700B17}" srcOrd="0" destOrd="0" presId="urn:microsoft.com/office/officeart/2005/8/layout/list1"/>
    <dgm:cxn modelId="{17AFE37A-9F95-43E2-B962-1670D9C96830}" srcId="{1D3368F7-A6F8-4DF8-B893-01363C14C491}" destId="{78670B41-DF82-4020-B1D5-096CB8F33682}" srcOrd="0" destOrd="0" parTransId="{56BA0FBF-20FD-42F8-8D2E-679160EDDC48}" sibTransId="{8BA8CF55-EC6D-426F-A183-9C6EE0E1ACFF}"/>
    <dgm:cxn modelId="{D0326609-B1ED-4C69-B723-30F054C36F77}" type="presOf" srcId="{D9A1F88A-3EA7-4B45-9185-38E8254ED0D0}" destId="{1012A797-AEA0-4844-940B-2FFC7FA9597B}" srcOrd="0" destOrd="0" presId="urn:microsoft.com/office/officeart/2005/8/layout/list1"/>
    <dgm:cxn modelId="{CF84127F-A483-46DB-BA7A-485322A83D5A}" type="presOf" srcId="{D9A1F88A-3EA7-4B45-9185-38E8254ED0D0}" destId="{5AD891A7-2EDF-4D6D-82A2-B9915FA1E1A1}" srcOrd="1" destOrd="0" presId="urn:microsoft.com/office/officeart/2005/8/layout/list1"/>
    <dgm:cxn modelId="{62F59F4F-FD2E-41A7-A52D-575213DFFD10}" type="presOf" srcId="{78670B41-DF82-4020-B1D5-096CB8F33682}" destId="{4356B449-3CC1-42B0-BBB0-8369A5FF59F2}" srcOrd="0" destOrd="0" presId="urn:microsoft.com/office/officeart/2005/8/layout/list1"/>
    <dgm:cxn modelId="{563E0074-AF2F-472D-AD4B-258133117CE2}" srcId="{1D3368F7-A6F8-4DF8-B893-01363C14C491}" destId="{7E5E9A62-192F-430E-BCA5-64E803C7B4B9}" srcOrd="1" destOrd="0" parTransId="{F11AE97B-9465-4D30-8F9D-513C19395AD1}" sibTransId="{37D31ED0-9FB4-4653-A1EB-C5C804A91EBE}"/>
    <dgm:cxn modelId="{47056D58-1C4D-47F7-A39F-5DD49914B421}" type="presOf" srcId="{7E5E9A62-192F-430E-BCA5-64E803C7B4B9}" destId="{071DBF1D-3AA1-4A14-AFAD-FDC5FC927B6C}" srcOrd="1" destOrd="0" presId="urn:microsoft.com/office/officeart/2005/8/layout/list1"/>
    <dgm:cxn modelId="{94A327C9-F54C-4F4E-B652-A3E3514ADD8D}" type="presOf" srcId="{78670B41-DF82-4020-B1D5-096CB8F33682}" destId="{2F153454-7FF9-43D0-9142-F899819C6CB8}" srcOrd="1" destOrd="0" presId="urn:microsoft.com/office/officeart/2005/8/layout/list1"/>
    <dgm:cxn modelId="{54A284EE-A07B-45FC-BB7C-1DB7F7828B00}" type="presOf" srcId="{1D3368F7-A6F8-4DF8-B893-01363C14C491}" destId="{63AA14A8-05CD-465D-BFE3-1D40B27C1439}" srcOrd="0" destOrd="0" presId="urn:microsoft.com/office/officeart/2005/8/layout/list1"/>
    <dgm:cxn modelId="{7C316593-07BE-4383-B702-049D9E95770F}" type="presParOf" srcId="{63AA14A8-05CD-465D-BFE3-1D40B27C1439}" destId="{173D83E2-98D5-42CE-B2AA-218DEA81A781}" srcOrd="0" destOrd="0" presId="urn:microsoft.com/office/officeart/2005/8/layout/list1"/>
    <dgm:cxn modelId="{F1783A28-F264-4C4F-95D5-DE160651AE0F}" type="presParOf" srcId="{173D83E2-98D5-42CE-B2AA-218DEA81A781}" destId="{4356B449-3CC1-42B0-BBB0-8369A5FF59F2}" srcOrd="0" destOrd="0" presId="urn:microsoft.com/office/officeart/2005/8/layout/list1"/>
    <dgm:cxn modelId="{E0C422EC-72E8-4DA1-A841-441A9373467C}" type="presParOf" srcId="{173D83E2-98D5-42CE-B2AA-218DEA81A781}" destId="{2F153454-7FF9-43D0-9142-F899819C6CB8}" srcOrd="1" destOrd="0" presId="urn:microsoft.com/office/officeart/2005/8/layout/list1"/>
    <dgm:cxn modelId="{71394EF6-4285-485A-BE13-6F5A624A29B4}" type="presParOf" srcId="{63AA14A8-05CD-465D-BFE3-1D40B27C1439}" destId="{EE6F6A35-0364-409E-80CB-78CA79C331D0}" srcOrd="1" destOrd="0" presId="urn:microsoft.com/office/officeart/2005/8/layout/list1"/>
    <dgm:cxn modelId="{E7ED5D81-FA5E-4B6A-8FBD-1B2C3B42709A}" type="presParOf" srcId="{63AA14A8-05CD-465D-BFE3-1D40B27C1439}" destId="{86E8F458-9380-4A6F-8D94-C7AA76EAD91A}" srcOrd="2" destOrd="0" presId="urn:microsoft.com/office/officeart/2005/8/layout/list1"/>
    <dgm:cxn modelId="{B3C692F2-45F2-48F9-B2D5-B7CA292AC1EC}" type="presParOf" srcId="{63AA14A8-05CD-465D-BFE3-1D40B27C1439}" destId="{9F47941E-2EA4-42E4-B1A0-F883547A64E2}" srcOrd="3" destOrd="0" presId="urn:microsoft.com/office/officeart/2005/8/layout/list1"/>
    <dgm:cxn modelId="{156604BD-ABA5-4F40-A1F4-A7C27DA504D4}" type="presParOf" srcId="{63AA14A8-05CD-465D-BFE3-1D40B27C1439}" destId="{08C95C75-EB5A-46E2-AB27-50A1563DC414}" srcOrd="4" destOrd="0" presId="urn:microsoft.com/office/officeart/2005/8/layout/list1"/>
    <dgm:cxn modelId="{35720BE4-FDC3-4F40-8FD7-37D2A07DABC6}" type="presParOf" srcId="{08C95C75-EB5A-46E2-AB27-50A1563DC414}" destId="{32FE0CD0-1F6F-496B-B436-EC46EF700B17}" srcOrd="0" destOrd="0" presId="urn:microsoft.com/office/officeart/2005/8/layout/list1"/>
    <dgm:cxn modelId="{C032D78F-4082-46DC-9FF9-ACE042E0B5F1}" type="presParOf" srcId="{08C95C75-EB5A-46E2-AB27-50A1563DC414}" destId="{071DBF1D-3AA1-4A14-AFAD-FDC5FC927B6C}" srcOrd="1" destOrd="0" presId="urn:microsoft.com/office/officeart/2005/8/layout/list1"/>
    <dgm:cxn modelId="{17BFD399-801C-44B8-87F3-50FF4C4062BC}" type="presParOf" srcId="{63AA14A8-05CD-465D-BFE3-1D40B27C1439}" destId="{55E146C0-82E4-4676-AE9C-DBBEBCD4C971}" srcOrd="5" destOrd="0" presId="urn:microsoft.com/office/officeart/2005/8/layout/list1"/>
    <dgm:cxn modelId="{1B9DA7B6-1487-42E1-8682-C1A3E1E9711E}" type="presParOf" srcId="{63AA14A8-05CD-465D-BFE3-1D40B27C1439}" destId="{D888808C-5E7E-4A8A-8EFC-459B2787944F}" srcOrd="6" destOrd="0" presId="urn:microsoft.com/office/officeart/2005/8/layout/list1"/>
    <dgm:cxn modelId="{441D9963-1DD4-4BF3-9F10-D7E0580965AA}" type="presParOf" srcId="{63AA14A8-05CD-465D-BFE3-1D40B27C1439}" destId="{DC469F21-B4FD-446A-A9E1-F092512D9C67}" srcOrd="7" destOrd="0" presId="urn:microsoft.com/office/officeart/2005/8/layout/list1"/>
    <dgm:cxn modelId="{B86FCC23-55BE-4AE4-B17E-F4F5AC9EAA16}" type="presParOf" srcId="{63AA14A8-05CD-465D-BFE3-1D40B27C1439}" destId="{0CFC222B-5CB4-474E-AA79-83053D04A5EA}" srcOrd="8" destOrd="0" presId="urn:microsoft.com/office/officeart/2005/8/layout/list1"/>
    <dgm:cxn modelId="{C2555594-8A82-41E8-9EA5-3059DD955E01}" type="presParOf" srcId="{0CFC222B-5CB4-474E-AA79-83053D04A5EA}" destId="{1012A797-AEA0-4844-940B-2FFC7FA9597B}" srcOrd="0" destOrd="0" presId="urn:microsoft.com/office/officeart/2005/8/layout/list1"/>
    <dgm:cxn modelId="{48C88C05-EB2D-487B-9F24-F1A93B8B5896}" type="presParOf" srcId="{0CFC222B-5CB4-474E-AA79-83053D04A5EA}" destId="{5AD891A7-2EDF-4D6D-82A2-B9915FA1E1A1}" srcOrd="1" destOrd="0" presId="urn:microsoft.com/office/officeart/2005/8/layout/list1"/>
    <dgm:cxn modelId="{3F3D0517-3BBD-4C35-A00F-A3E5880B8A64}" type="presParOf" srcId="{63AA14A8-05CD-465D-BFE3-1D40B27C1439}" destId="{1A644F26-5DDE-4676-9BD1-D678576E7166}" srcOrd="9" destOrd="0" presId="urn:microsoft.com/office/officeart/2005/8/layout/list1"/>
    <dgm:cxn modelId="{06F1EC9E-3EDE-43E9-BA34-7196DAD1BAB9}" type="presParOf" srcId="{63AA14A8-05CD-465D-BFE3-1D40B27C1439}" destId="{8FFA561C-E01B-4C97-9888-337C2ADB761C}"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6FDF89-EC9E-47C5-9932-DD8EE6397F20}" type="doc">
      <dgm:prSet loTypeId="urn:microsoft.com/office/officeart/2005/8/layout/hierarchy2" loCatId="hierarchy" qsTypeId="urn:microsoft.com/office/officeart/2005/8/quickstyle/simple1" qsCatId="simple" csTypeId="urn:microsoft.com/office/officeart/2005/8/colors/accent2_1" csCatId="accent2" phldr="1"/>
      <dgm:spPr/>
      <dgm:t>
        <a:bodyPr/>
        <a:lstStyle/>
        <a:p>
          <a:endParaRPr lang="el-GR"/>
        </a:p>
      </dgm:t>
    </dgm:pt>
    <dgm:pt modelId="{AB6F4B53-C22C-4823-AC75-769B3F1F6D8D}">
      <dgm:prSet phldrT="[Κείμενο]"/>
      <dgm:spPr>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dgm:spPr>
      <dgm:t>
        <a:bodyPr/>
        <a:lstStyle/>
        <a:p>
          <a:r>
            <a:rPr lang="el-GR" b="1" dirty="0" smtClean="0"/>
            <a:t>Φυσικό Πρόσωπο</a:t>
          </a:r>
        </a:p>
        <a:p>
          <a:r>
            <a:rPr lang="el-GR" b="1" dirty="0" smtClean="0"/>
            <a:t>(θύμα)</a:t>
          </a:r>
          <a:endParaRPr lang="el-GR" dirty="0"/>
        </a:p>
      </dgm:t>
    </dgm:pt>
    <dgm:pt modelId="{E7C25FA8-DAF3-476B-ADE7-6A92978E2D9C}" type="parTrans" cxnId="{D04AB712-5BB1-4E1A-AF64-8929F0D90437}">
      <dgm:prSet/>
      <dgm:spPr/>
      <dgm:t>
        <a:bodyPr/>
        <a:lstStyle/>
        <a:p>
          <a:endParaRPr lang="el-GR"/>
        </a:p>
      </dgm:t>
    </dgm:pt>
    <dgm:pt modelId="{F1E08E7F-8B18-4734-B0B8-A88CB68D0246}" type="sibTrans" cxnId="{D04AB712-5BB1-4E1A-AF64-8929F0D90437}">
      <dgm:prSet/>
      <dgm:spPr/>
      <dgm:t>
        <a:bodyPr/>
        <a:lstStyle/>
        <a:p>
          <a:endParaRPr lang="el-GR"/>
        </a:p>
      </dgm:t>
    </dgm:pt>
    <dgm:pt modelId="{92BF2C81-B117-46B6-89F7-7C3E6B3E7D95}">
      <dgm:prSet phldrT="[Κείμενο]"/>
      <dgm:spPr/>
      <dgm:t>
        <a:bodyPr/>
        <a:lstStyle/>
        <a:p>
          <a:r>
            <a:rPr lang="el-GR" b="1" dirty="0" err="1" smtClean="0"/>
            <a:t>Συμβ</a:t>
          </a:r>
          <a:r>
            <a:rPr lang="el-GR" b="1" dirty="0" smtClean="0"/>
            <a:t>. Κέντρο</a:t>
          </a:r>
        </a:p>
        <a:p>
          <a:r>
            <a:rPr lang="el-GR" b="1" dirty="0" smtClean="0"/>
            <a:t>Γεν. </a:t>
          </a:r>
          <a:r>
            <a:rPr lang="el-GR" b="1" dirty="0" err="1" smtClean="0"/>
            <a:t>Γραμ</a:t>
          </a:r>
          <a:r>
            <a:rPr lang="el-GR" b="1" dirty="0" smtClean="0"/>
            <a:t>. </a:t>
          </a:r>
          <a:r>
            <a:rPr lang="el-GR" b="1" dirty="0" err="1" smtClean="0"/>
            <a:t>Ισότ</a:t>
          </a:r>
          <a:r>
            <a:rPr lang="el-GR" b="1" dirty="0" smtClean="0"/>
            <a:t>.</a:t>
          </a:r>
        </a:p>
        <a:p>
          <a:r>
            <a:rPr lang="el-GR" b="1" dirty="0" smtClean="0"/>
            <a:t>Φύλων</a:t>
          </a:r>
          <a:endParaRPr lang="el-GR" dirty="0"/>
        </a:p>
      </dgm:t>
    </dgm:pt>
    <dgm:pt modelId="{AE73C345-219E-4AC3-B2A7-9903CFCBB0FB}" type="parTrans" cxnId="{65A64EF8-48D2-48C3-804A-CC53D0B76C75}">
      <dgm:prSet/>
      <dgm:spPr>
        <a:ln>
          <a:solidFill>
            <a:schemeClr val="accent1">
              <a:lumMod val="50000"/>
            </a:schemeClr>
          </a:solidFill>
          <a:tailEnd type="triangle" w="med" len="lg"/>
        </a:ln>
      </dgm:spPr>
      <dgm:t>
        <a:bodyPr/>
        <a:lstStyle/>
        <a:p>
          <a:endParaRPr lang="el-GR"/>
        </a:p>
      </dgm:t>
    </dgm:pt>
    <dgm:pt modelId="{88C756CA-519E-4CB0-B9BB-4F67D9C5BFF3}" type="sibTrans" cxnId="{65A64EF8-48D2-48C3-804A-CC53D0B76C75}">
      <dgm:prSet/>
      <dgm:spPr/>
      <dgm:t>
        <a:bodyPr/>
        <a:lstStyle/>
        <a:p>
          <a:endParaRPr lang="el-GR"/>
        </a:p>
      </dgm:t>
    </dgm:pt>
    <dgm:pt modelId="{58AA7E0E-E9E4-484A-A4E2-ED07B92FF81D}">
      <dgm:prSet phldrT="[Κείμενο]"/>
      <dgm:spPr/>
      <dgm:t>
        <a:bodyPr/>
        <a:lstStyle/>
        <a:p>
          <a:r>
            <a:rPr lang="el-GR" b="1" dirty="0" err="1" smtClean="0"/>
            <a:t>Συμβ</a:t>
          </a:r>
          <a:r>
            <a:rPr lang="el-GR" b="1" dirty="0" smtClean="0"/>
            <a:t>. Κέντρο</a:t>
          </a:r>
        </a:p>
        <a:p>
          <a:r>
            <a:rPr lang="el-GR" b="1" dirty="0" smtClean="0"/>
            <a:t>ΟΤΑ</a:t>
          </a:r>
          <a:endParaRPr lang="el-GR" dirty="0"/>
        </a:p>
      </dgm:t>
    </dgm:pt>
    <dgm:pt modelId="{9360CDA3-CEE1-4973-A878-7B38BCC88883}" type="parTrans" cxnId="{E9BB4CB7-6318-42E6-B964-6AC91E545514}">
      <dgm:prSet/>
      <dgm:spPr>
        <a:ln>
          <a:solidFill>
            <a:schemeClr val="accent1">
              <a:lumMod val="50000"/>
            </a:schemeClr>
          </a:solidFill>
          <a:tailEnd type="triangle" w="med" len="lg"/>
        </a:ln>
      </dgm:spPr>
      <dgm:t>
        <a:bodyPr/>
        <a:lstStyle/>
        <a:p>
          <a:endParaRPr lang="el-GR"/>
        </a:p>
      </dgm:t>
    </dgm:pt>
    <dgm:pt modelId="{C60E4067-BDC9-4563-9AF4-692E500A5355}" type="sibTrans" cxnId="{E9BB4CB7-6318-42E6-B964-6AC91E545514}">
      <dgm:prSet/>
      <dgm:spPr/>
      <dgm:t>
        <a:bodyPr/>
        <a:lstStyle/>
        <a:p>
          <a:endParaRPr lang="el-GR"/>
        </a:p>
      </dgm:t>
    </dgm:pt>
    <dgm:pt modelId="{F00C0B12-42DF-45BE-8405-F4A249BA4F5B}">
      <dgm:prSet/>
      <dgm:spPr/>
      <dgm:t>
        <a:bodyPr/>
        <a:lstStyle/>
        <a:p>
          <a:r>
            <a:rPr lang="el-GR" b="1" dirty="0" smtClean="0"/>
            <a:t>Αστυνομία</a:t>
          </a:r>
          <a:endParaRPr lang="el-GR" dirty="0"/>
        </a:p>
      </dgm:t>
    </dgm:pt>
    <dgm:pt modelId="{DA9DC90A-3289-4A4F-8E10-FCCADCDDA0D5}" type="parTrans" cxnId="{B2C820AF-DA3A-4ED2-9284-CC74F88C2B41}">
      <dgm:prSet/>
      <dgm:spPr>
        <a:ln>
          <a:solidFill>
            <a:schemeClr val="accent1">
              <a:lumMod val="50000"/>
            </a:schemeClr>
          </a:solidFill>
          <a:tailEnd type="triangle" w="med" len="lg"/>
        </a:ln>
      </dgm:spPr>
      <dgm:t>
        <a:bodyPr/>
        <a:lstStyle/>
        <a:p>
          <a:endParaRPr lang="el-GR"/>
        </a:p>
      </dgm:t>
    </dgm:pt>
    <dgm:pt modelId="{EA6C68BE-30B1-4930-A6FE-6F9588304863}" type="sibTrans" cxnId="{B2C820AF-DA3A-4ED2-9284-CC74F88C2B41}">
      <dgm:prSet/>
      <dgm:spPr/>
      <dgm:t>
        <a:bodyPr/>
        <a:lstStyle/>
        <a:p>
          <a:endParaRPr lang="el-GR"/>
        </a:p>
      </dgm:t>
    </dgm:pt>
    <dgm:pt modelId="{7E25C450-A067-4767-B996-5C5AEC2464FD}">
      <dgm:prSet/>
      <dgm:spPr/>
      <dgm:t>
        <a:bodyPr/>
        <a:lstStyle/>
        <a:p>
          <a:r>
            <a:rPr lang="el-GR" b="1" dirty="0" smtClean="0"/>
            <a:t>Γραμμή </a:t>
          </a:r>
          <a:r>
            <a:rPr lang="en-US" b="1" dirty="0" smtClean="0"/>
            <a:t>SOS</a:t>
          </a:r>
        </a:p>
        <a:p>
          <a:r>
            <a:rPr lang="en-US" b="1" dirty="0" smtClean="0"/>
            <a:t>15900</a:t>
          </a:r>
          <a:endParaRPr lang="el-GR" dirty="0"/>
        </a:p>
      </dgm:t>
    </dgm:pt>
    <dgm:pt modelId="{DAFCA2A8-D6BF-43E7-B099-9D2CB1D71A68}" type="parTrans" cxnId="{2786AD36-3598-4587-80D9-C1C6DFBD147B}">
      <dgm:prSet/>
      <dgm:spPr>
        <a:ln>
          <a:solidFill>
            <a:schemeClr val="accent1">
              <a:lumMod val="50000"/>
            </a:schemeClr>
          </a:solidFill>
          <a:tailEnd type="triangle" w="med" len="lg"/>
        </a:ln>
      </dgm:spPr>
      <dgm:t>
        <a:bodyPr/>
        <a:lstStyle/>
        <a:p>
          <a:endParaRPr lang="el-GR"/>
        </a:p>
      </dgm:t>
    </dgm:pt>
    <dgm:pt modelId="{1D4139D9-9C7A-4E28-993F-86E570F9215B}" type="sibTrans" cxnId="{2786AD36-3598-4587-80D9-C1C6DFBD147B}">
      <dgm:prSet/>
      <dgm:spPr/>
      <dgm:t>
        <a:bodyPr/>
        <a:lstStyle/>
        <a:p>
          <a:endParaRPr lang="el-GR"/>
        </a:p>
      </dgm:t>
    </dgm:pt>
    <dgm:pt modelId="{99C42199-D0D0-4517-9721-035B4060055A}" type="pres">
      <dgm:prSet presAssocID="{E86FDF89-EC9E-47C5-9932-DD8EE6397F20}" presName="diagram" presStyleCnt="0">
        <dgm:presLayoutVars>
          <dgm:chPref val="1"/>
          <dgm:dir/>
          <dgm:animOne val="branch"/>
          <dgm:animLvl val="lvl"/>
          <dgm:resizeHandles val="exact"/>
        </dgm:presLayoutVars>
      </dgm:prSet>
      <dgm:spPr/>
      <dgm:t>
        <a:bodyPr/>
        <a:lstStyle/>
        <a:p>
          <a:endParaRPr lang="el-GR"/>
        </a:p>
      </dgm:t>
    </dgm:pt>
    <dgm:pt modelId="{64D8A97F-C8AF-41AE-8CC1-6B0BA5AB1319}" type="pres">
      <dgm:prSet presAssocID="{AB6F4B53-C22C-4823-AC75-769B3F1F6D8D}" presName="root1" presStyleCnt="0"/>
      <dgm:spPr/>
    </dgm:pt>
    <dgm:pt modelId="{FE76D94E-DEA8-4D3C-9918-D0BC845EF3A2}" type="pres">
      <dgm:prSet presAssocID="{AB6F4B53-C22C-4823-AC75-769B3F1F6D8D}" presName="LevelOneTextNode" presStyleLbl="node0" presStyleIdx="0" presStyleCnt="1">
        <dgm:presLayoutVars>
          <dgm:chPref val="3"/>
        </dgm:presLayoutVars>
      </dgm:prSet>
      <dgm:spPr/>
      <dgm:t>
        <a:bodyPr/>
        <a:lstStyle/>
        <a:p>
          <a:endParaRPr lang="el-GR"/>
        </a:p>
      </dgm:t>
    </dgm:pt>
    <dgm:pt modelId="{A59218F5-C3A9-4DAF-9F33-2DB7335A540D}" type="pres">
      <dgm:prSet presAssocID="{AB6F4B53-C22C-4823-AC75-769B3F1F6D8D}" presName="level2hierChild" presStyleCnt="0"/>
      <dgm:spPr/>
    </dgm:pt>
    <dgm:pt modelId="{CF90BFC6-D436-4AEF-86B0-19FD88FE8481}" type="pres">
      <dgm:prSet presAssocID="{DAFCA2A8-D6BF-43E7-B099-9D2CB1D71A68}" presName="conn2-1" presStyleLbl="parChTrans1D2" presStyleIdx="0" presStyleCnt="4"/>
      <dgm:spPr/>
      <dgm:t>
        <a:bodyPr/>
        <a:lstStyle/>
        <a:p>
          <a:endParaRPr lang="el-GR"/>
        </a:p>
      </dgm:t>
    </dgm:pt>
    <dgm:pt modelId="{E4C514B3-EC4C-4E6B-A2CF-2341DE143898}" type="pres">
      <dgm:prSet presAssocID="{DAFCA2A8-D6BF-43E7-B099-9D2CB1D71A68}" presName="connTx" presStyleLbl="parChTrans1D2" presStyleIdx="0" presStyleCnt="4"/>
      <dgm:spPr/>
      <dgm:t>
        <a:bodyPr/>
        <a:lstStyle/>
        <a:p>
          <a:endParaRPr lang="el-GR"/>
        </a:p>
      </dgm:t>
    </dgm:pt>
    <dgm:pt modelId="{5F05A4EB-79C7-41C0-83B2-813435027DB2}" type="pres">
      <dgm:prSet presAssocID="{7E25C450-A067-4767-B996-5C5AEC2464FD}" presName="root2" presStyleCnt="0"/>
      <dgm:spPr/>
    </dgm:pt>
    <dgm:pt modelId="{AF92F5F1-DE4F-4DA3-8FC0-43B803AD60A6}" type="pres">
      <dgm:prSet presAssocID="{7E25C450-A067-4767-B996-5C5AEC2464FD}" presName="LevelTwoTextNode" presStyleLbl="node2" presStyleIdx="0" presStyleCnt="4">
        <dgm:presLayoutVars>
          <dgm:chPref val="3"/>
        </dgm:presLayoutVars>
      </dgm:prSet>
      <dgm:spPr/>
      <dgm:t>
        <a:bodyPr/>
        <a:lstStyle/>
        <a:p>
          <a:endParaRPr lang="el-GR"/>
        </a:p>
      </dgm:t>
    </dgm:pt>
    <dgm:pt modelId="{2233012E-F182-4798-BAB2-B7A9D40C690E}" type="pres">
      <dgm:prSet presAssocID="{7E25C450-A067-4767-B996-5C5AEC2464FD}" presName="level3hierChild" presStyleCnt="0"/>
      <dgm:spPr/>
    </dgm:pt>
    <dgm:pt modelId="{237665CB-85AA-44DD-9732-697880A403AA}" type="pres">
      <dgm:prSet presAssocID="{DA9DC90A-3289-4A4F-8E10-FCCADCDDA0D5}" presName="conn2-1" presStyleLbl="parChTrans1D2" presStyleIdx="1" presStyleCnt="4"/>
      <dgm:spPr/>
      <dgm:t>
        <a:bodyPr/>
        <a:lstStyle/>
        <a:p>
          <a:endParaRPr lang="el-GR"/>
        </a:p>
      </dgm:t>
    </dgm:pt>
    <dgm:pt modelId="{BA8C49A4-24E0-4ED6-9DA0-F2E0DB228169}" type="pres">
      <dgm:prSet presAssocID="{DA9DC90A-3289-4A4F-8E10-FCCADCDDA0D5}" presName="connTx" presStyleLbl="parChTrans1D2" presStyleIdx="1" presStyleCnt="4"/>
      <dgm:spPr/>
      <dgm:t>
        <a:bodyPr/>
        <a:lstStyle/>
        <a:p>
          <a:endParaRPr lang="el-GR"/>
        </a:p>
      </dgm:t>
    </dgm:pt>
    <dgm:pt modelId="{900E1970-64A5-45F3-9538-C86B85247E98}" type="pres">
      <dgm:prSet presAssocID="{F00C0B12-42DF-45BE-8405-F4A249BA4F5B}" presName="root2" presStyleCnt="0"/>
      <dgm:spPr/>
    </dgm:pt>
    <dgm:pt modelId="{5D20CBC5-893B-43E9-A45B-943888BEF27D}" type="pres">
      <dgm:prSet presAssocID="{F00C0B12-42DF-45BE-8405-F4A249BA4F5B}" presName="LevelTwoTextNode" presStyleLbl="node2" presStyleIdx="1" presStyleCnt="4">
        <dgm:presLayoutVars>
          <dgm:chPref val="3"/>
        </dgm:presLayoutVars>
      </dgm:prSet>
      <dgm:spPr/>
      <dgm:t>
        <a:bodyPr/>
        <a:lstStyle/>
        <a:p>
          <a:endParaRPr lang="el-GR"/>
        </a:p>
      </dgm:t>
    </dgm:pt>
    <dgm:pt modelId="{FE069DE0-7073-4518-A11F-6DE09DE2AD10}" type="pres">
      <dgm:prSet presAssocID="{F00C0B12-42DF-45BE-8405-F4A249BA4F5B}" presName="level3hierChild" presStyleCnt="0"/>
      <dgm:spPr/>
    </dgm:pt>
    <dgm:pt modelId="{A61163FD-F181-4C23-AAB0-30EACB125BAD}" type="pres">
      <dgm:prSet presAssocID="{AE73C345-219E-4AC3-B2A7-9903CFCBB0FB}" presName="conn2-1" presStyleLbl="parChTrans1D2" presStyleIdx="2" presStyleCnt="4"/>
      <dgm:spPr/>
      <dgm:t>
        <a:bodyPr/>
        <a:lstStyle/>
        <a:p>
          <a:endParaRPr lang="el-GR"/>
        </a:p>
      </dgm:t>
    </dgm:pt>
    <dgm:pt modelId="{953DDF77-29F6-4298-BCBE-EE61DC4D719D}" type="pres">
      <dgm:prSet presAssocID="{AE73C345-219E-4AC3-B2A7-9903CFCBB0FB}" presName="connTx" presStyleLbl="parChTrans1D2" presStyleIdx="2" presStyleCnt="4"/>
      <dgm:spPr/>
      <dgm:t>
        <a:bodyPr/>
        <a:lstStyle/>
        <a:p>
          <a:endParaRPr lang="el-GR"/>
        </a:p>
      </dgm:t>
    </dgm:pt>
    <dgm:pt modelId="{2ADDB7DF-8591-401A-B7A5-6377B9C212FE}" type="pres">
      <dgm:prSet presAssocID="{92BF2C81-B117-46B6-89F7-7C3E6B3E7D95}" presName="root2" presStyleCnt="0"/>
      <dgm:spPr/>
    </dgm:pt>
    <dgm:pt modelId="{CECB8840-4E6A-4FC1-A42D-7DF94D46CC60}" type="pres">
      <dgm:prSet presAssocID="{92BF2C81-B117-46B6-89F7-7C3E6B3E7D95}" presName="LevelTwoTextNode" presStyleLbl="node2" presStyleIdx="2" presStyleCnt="4">
        <dgm:presLayoutVars>
          <dgm:chPref val="3"/>
        </dgm:presLayoutVars>
      </dgm:prSet>
      <dgm:spPr/>
      <dgm:t>
        <a:bodyPr/>
        <a:lstStyle/>
        <a:p>
          <a:endParaRPr lang="el-GR"/>
        </a:p>
      </dgm:t>
    </dgm:pt>
    <dgm:pt modelId="{2D7E4A6A-6741-4A81-B855-CEAE60279429}" type="pres">
      <dgm:prSet presAssocID="{92BF2C81-B117-46B6-89F7-7C3E6B3E7D95}" presName="level3hierChild" presStyleCnt="0"/>
      <dgm:spPr/>
    </dgm:pt>
    <dgm:pt modelId="{9246E4EC-68D7-4B7D-ADE5-C542B582907B}" type="pres">
      <dgm:prSet presAssocID="{9360CDA3-CEE1-4973-A878-7B38BCC88883}" presName="conn2-1" presStyleLbl="parChTrans1D2" presStyleIdx="3" presStyleCnt="4"/>
      <dgm:spPr/>
      <dgm:t>
        <a:bodyPr/>
        <a:lstStyle/>
        <a:p>
          <a:endParaRPr lang="el-GR"/>
        </a:p>
      </dgm:t>
    </dgm:pt>
    <dgm:pt modelId="{7B6F69A3-82F0-41B0-813A-D6E6E4C3834F}" type="pres">
      <dgm:prSet presAssocID="{9360CDA3-CEE1-4973-A878-7B38BCC88883}" presName="connTx" presStyleLbl="parChTrans1D2" presStyleIdx="3" presStyleCnt="4"/>
      <dgm:spPr/>
      <dgm:t>
        <a:bodyPr/>
        <a:lstStyle/>
        <a:p>
          <a:endParaRPr lang="el-GR"/>
        </a:p>
      </dgm:t>
    </dgm:pt>
    <dgm:pt modelId="{2E2AA48A-34F6-420B-A8B6-59B2D35CA98E}" type="pres">
      <dgm:prSet presAssocID="{58AA7E0E-E9E4-484A-A4E2-ED07B92FF81D}" presName="root2" presStyleCnt="0"/>
      <dgm:spPr/>
    </dgm:pt>
    <dgm:pt modelId="{580A6D87-0050-41BA-861E-B53AF9D9DE82}" type="pres">
      <dgm:prSet presAssocID="{58AA7E0E-E9E4-484A-A4E2-ED07B92FF81D}" presName="LevelTwoTextNode" presStyleLbl="node2" presStyleIdx="3" presStyleCnt="4">
        <dgm:presLayoutVars>
          <dgm:chPref val="3"/>
        </dgm:presLayoutVars>
      </dgm:prSet>
      <dgm:spPr/>
      <dgm:t>
        <a:bodyPr/>
        <a:lstStyle/>
        <a:p>
          <a:endParaRPr lang="el-GR"/>
        </a:p>
      </dgm:t>
    </dgm:pt>
    <dgm:pt modelId="{10CAE84C-7980-4866-87E0-08ACE14A5ADD}" type="pres">
      <dgm:prSet presAssocID="{58AA7E0E-E9E4-484A-A4E2-ED07B92FF81D}" presName="level3hierChild" presStyleCnt="0"/>
      <dgm:spPr/>
    </dgm:pt>
  </dgm:ptLst>
  <dgm:cxnLst>
    <dgm:cxn modelId="{E9BB4CB7-6318-42E6-B964-6AC91E545514}" srcId="{AB6F4B53-C22C-4823-AC75-769B3F1F6D8D}" destId="{58AA7E0E-E9E4-484A-A4E2-ED07B92FF81D}" srcOrd="3" destOrd="0" parTransId="{9360CDA3-CEE1-4973-A878-7B38BCC88883}" sibTransId="{C60E4067-BDC9-4563-9AF4-692E500A5355}"/>
    <dgm:cxn modelId="{30E8B536-B231-4B11-B845-D4EE88B090ED}" type="presOf" srcId="{E86FDF89-EC9E-47C5-9932-DD8EE6397F20}" destId="{99C42199-D0D0-4517-9721-035B4060055A}" srcOrd="0" destOrd="0" presId="urn:microsoft.com/office/officeart/2005/8/layout/hierarchy2"/>
    <dgm:cxn modelId="{62C0D37D-09CD-478F-8A67-970BBE6CF745}" type="presOf" srcId="{DAFCA2A8-D6BF-43E7-B099-9D2CB1D71A68}" destId="{CF90BFC6-D436-4AEF-86B0-19FD88FE8481}" srcOrd="0" destOrd="0" presId="urn:microsoft.com/office/officeart/2005/8/layout/hierarchy2"/>
    <dgm:cxn modelId="{93CB1208-261C-42C2-90EB-E0A351BC4B72}" type="presOf" srcId="{DAFCA2A8-D6BF-43E7-B099-9D2CB1D71A68}" destId="{E4C514B3-EC4C-4E6B-A2CF-2341DE143898}" srcOrd="1" destOrd="0" presId="urn:microsoft.com/office/officeart/2005/8/layout/hierarchy2"/>
    <dgm:cxn modelId="{6831C084-ED8A-4B0A-8071-5D13F82ADFB8}" type="presOf" srcId="{DA9DC90A-3289-4A4F-8E10-FCCADCDDA0D5}" destId="{BA8C49A4-24E0-4ED6-9DA0-F2E0DB228169}" srcOrd="1" destOrd="0" presId="urn:microsoft.com/office/officeart/2005/8/layout/hierarchy2"/>
    <dgm:cxn modelId="{1E8ADF8E-ABC0-43BC-AA4D-4889CF2823F6}" type="presOf" srcId="{AE73C345-219E-4AC3-B2A7-9903CFCBB0FB}" destId="{A61163FD-F181-4C23-AAB0-30EACB125BAD}" srcOrd="0" destOrd="0" presId="urn:microsoft.com/office/officeart/2005/8/layout/hierarchy2"/>
    <dgm:cxn modelId="{0FFD96C1-4D8C-4366-8434-B7E4D6CB50DC}" type="presOf" srcId="{58AA7E0E-E9E4-484A-A4E2-ED07B92FF81D}" destId="{580A6D87-0050-41BA-861E-B53AF9D9DE82}" srcOrd="0" destOrd="0" presId="urn:microsoft.com/office/officeart/2005/8/layout/hierarchy2"/>
    <dgm:cxn modelId="{38BF6D27-A8C2-4E60-AFD4-0939D23E0996}" type="presOf" srcId="{DA9DC90A-3289-4A4F-8E10-FCCADCDDA0D5}" destId="{237665CB-85AA-44DD-9732-697880A403AA}" srcOrd="0" destOrd="0" presId="urn:microsoft.com/office/officeart/2005/8/layout/hierarchy2"/>
    <dgm:cxn modelId="{B2C820AF-DA3A-4ED2-9284-CC74F88C2B41}" srcId="{AB6F4B53-C22C-4823-AC75-769B3F1F6D8D}" destId="{F00C0B12-42DF-45BE-8405-F4A249BA4F5B}" srcOrd="1" destOrd="0" parTransId="{DA9DC90A-3289-4A4F-8E10-FCCADCDDA0D5}" sibTransId="{EA6C68BE-30B1-4930-A6FE-6F9588304863}"/>
    <dgm:cxn modelId="{65A64EF8-48D2-48C3-804A-CC53D0B76C75}" srcId="{AB6F4B53-C22C-4823-AC75-769B3F1F6D8D}" destId="{92BF2C81-B117-46B6-89F7-7C3E6B3E7D95}" srcOrd="2" destOrd="0" parTransId="{AE73C345-219E-4AC3-B2A7-9903CFCBB0FB}" sibTransId="{88C756CA-519E-4CB0-B9BB-4F67D9C5BFF3}"/>
    <dgm:cxn modelId="{C84557C6-59C4-4DDA-83DA-B636ED012AD6}" type="presOf" srcId="{AE73C345-219E-4AC3-B2A7-9903CFCBB0FB}" destId="{953DDF77-29F6-4298-BCBE-EE61DC4D719D}" srcOrd="1" destOrd="0" presId="urn:microsoft.com/office/officeart/2005/8/layout/hierarchy2"/>
    <dgm:cxn modelId="{3306FA4F-6BD7-4CF4-A639-899B14E021E7}" type="presOf" srcId="{92BF2C81-B117-46B6-89F7-7C3E6B3E7D95}" destId="{CECB8840-4E6A-4FC1-A42D-7DF94D46CC60}" srcOrd="0" destOrd="0" presId="urn:microsoft.com/office/officeart/2005/8/layout/hierarchy2"/>
    <dgm:cxn modelId="{2786AD36-3598-4587-80D9-C1C6DFBD147B}" srcId="{AB6F4B53-C22C-4823-AC75-769B3F1F6D8D}" destId="{7E25C450-A067-4767-B996-5C5AEC2464FD}" srcOrd="0" destOrd="0" parTransId="{DAFCA2A8-D6BF-43E7-B099-9D2CB1D71A68}" sibTransId="{1D4139D9-9C7A-4E28-993F-86E570F9215B}"/>
    <dgm:cxn modelId="{D04AB712-5BB1-4E1A-AF64-8929F0D90437}" srcId="{E86FDF89-EC9E-47C5-9932-DD8EE6397F20}" destId="{AB6F4B53-C22C-4823-AC75-769B3F1F6D8D}" srcOrd="0" destOrd="0" parTransId="{E7C25FA8-DAF3-476B-ADE7-6A92978E2D9C}" sibTransId="{F1E08E7F-8B18-4734-B0B8-A88CB68D0246}"/>
    <dgm:cxn modelId="{26339A79-0115-4DBB-9D22-D2C68573AD61}" type="presOf" srcId="{F00C0B12-42DF-45BE-8405-F4A249BA4F5B}" destId="{5D20CBC5-893B-43E9-A45B-943888BEF27D}" srcOrd="0" destOrd="0" presId="urn:microsoft.com/office/officeart/2005/8/layout/hierarchy2"/>
    <dgm:cxn modelId="{BB261007-ECA8-4286-A700-56FD92B77C3E}" type="presOf" srcId="{AB6F4B53-C22C-4823-AC75-769B3F1F6D8D}" destId="{FE76D94E-DEA8-4D3C-9918-D0BC845EF3A2}" srcOrd="0" destOrd="0" presId="urn:microsoft.com/office/officeart/2005/8/layout/hierarchy2"/>
    <dgm:cxn modelId="{A3EF609C-60E2-44C9-918B-3C2771DDE245}" type="presOf" srcId="{9360CDA3-CEE1-4973-A878-7B38BCC88883}" destId="{7B6F69A3-82F0-41B0-813A-D6E6E4C3834F}" srcOrd="1" destOrd="0" presId="urn:microsoft.com/office/officeart/2005/8/layout/hierarchy2"/>
    <dgm:cxn modelId="{8C4145F1-470A-4382-AA6F-C956C70DB77C}" type="presOf" srcId="{7E25C450-A067-4767-B996-5C5AEC2464FD}" destId="{AF92F5F1-DE4F-4DA3-8FC0-43B803AD60A6}" srcOrd="0" destOrd="0" presId="urn:microsoft.com/office/officeart/2005/8/layout/hierarchy2"/>
    <dgm:cxn modelId="{24DBC5BF-C7A4-492F-B81B-1F1184EEF1E1}" type="presOf" srcId="{9360CDA3-CEE1-4973-A878-7B38BCC88883}" destId="{9246E4EC-68D7-4B7D-ADE5-C542B582907B}" srcOrd="0" destOrd="0" presId="urn:microsoft.com/office/officeart/2005/8/layout/hierarchy2"/>
    <dgm:cxn modelId="{7FE59109-5691-4EFE-A70C-063551181767}" type="presParOf" srcId="{99C42199-D0D0-4517-9721-035B4060055A}" destId="{64D8A97F-C8AF-41AE-8CC1-6B0BA5AB1319}" srcOrd="0" destOrd="0" presId="urn:microsoft.com/office/officeart/2005/8/layout/hierarchy2"/>
    <dgm:cxn modelId="{66D312BA-3FE4-485D-B795-FC0FA099B2D7}" type="presParOf" srcId="{64D8A97F-C8AF-41AE-8CC1-6B0BA5AB1319}" destId="{FE76D94E-DEA8-4D3C-9918-D0BC845EF3A2}" srcOrd="0" destOrd="0" presId="urn:microsoft.com/office/officeart/2005/8/layout/hierarchy2"/>
    <dgm:cxn modelId="{03D3CB8B-3E2D-49B4-AE24-732095637279}" type="presParOf" srcId="{64D8A97F-C8AF-41AE-8CC1-6B0BA5AB1319}" destId="{A59218F5-C3A9-4DAF-9F33-2DB7335A540D}" srcOrd="1" destOrd="0" presId="urn:microsoft.com/office/officeart/2005/8/layout/hierarchy2"/>
    <dgm:cxn modelId="{AA12DA18-C822-4C51-8C1B-481700454C67}" type="presParOf" srcId="{A59218F5-C3A9-4DAF-9F33-2DB7335A540D}" destId="{CF90BFC6-D436-4AEF-86B0-19FD88FE8481}" srcOrd="0" destOrd="0" presId="urn:microsoft.com/office/officeart/2005/8/layout/hierarchy2"/>
    <dgm:cxn modelId="{60A2D0A2-1478-4384-82A4-79D3B43A8950}" type="presParOf" srcId="{CF90BFC6-D436-4AEF-86B0-19FD88FE8481}" destId="{E4C514B3-EC4C-4E6B-A2CF-2341DE143898}" srcOrd="0" destOrd="0" presId="urn:microsoft.com/office/officeart/2005/8/layout/hierarchy2"/>
    <dgm:cxn modelId="{FD6CF91D-0DBA-4E09-97FE-F685139E3158}" type="presParOf" srcId="{A59218F5-C3A9-4DAF-9F33-2DB7335A540D}" destId="{5F05A4EB-79C7-41C0-83B2-813435027DB2}" srcOrd="1" destOrd="0" presId="urn:microsoft.com/office/officeart/2005/8/layout/hierarchy2"/>
    <dgm:cxn modelId="{698A636E-C01B-454D-B2E0-516958073D19}" type="presParOf" srcId="{5F05A4EB-79C7-41C0-83B2-813435027DB2}" destId="{AF92F5F1-DE4F-4DA3-8FC0-43B803AD60A6}" srcOrd="0" destOrd="0" presId="urn:microsoft.com/office/officeart/2005/8/layout/hierarchy2"/>
    <dgm:cxn modelId="{004AAE5F-89B7-4C35-9217-D24C2BAFFB4B}" type="presParOf" srcId="{5F05A4EB-79C7-41C0-83B2-813435027DB2}" destId="{2233012E-F182-4798-BAB2-B7A9D40C690E}" srcOrd="1" destOrd="0" presId="urn:microsoft.com/office/officeart/2005/8/layout/hierarchy2"/>
    <dgm:cxn modelId="{40941553-6E25-422E-979B-6EDDAEA87BDE}" type="presParOf" srcId="{A59218F5-C3A9-4DAF-9F33-2DB7335A540D}" destId="{237665CB-85AA-44DD-9732-697880A403AA}" srcOrd="2" destOrd="0" presId="urn:microsoft.com/office/officeart/2005/8/layout/hierarchy2"/>
    <dgm:cxn modelId="{FAB7FAB1-1107-458A-AF04-658E0A6CF57A}" type="presParOf" srcId="{237665CB-85AA-44DD-9732-697880A403AA}" destId="{BA8C49A4-24E0-4ED6-9DA0-F2E0DB228169}" srcOrd="0" destOrd="0" presId="urn:microsoft.com/office/officeart/2005/8/layout/hierarchy2"/>
    <dgm:cxn modelId="{CC4B07B7-A81C-493E-A284-538BEEEC86A1}" type="presParOf" srcId="{A59218F5-C3A9-4DAF-9F33-2DB7335A540D}" destId="{900E1970-64A5-45F3-9538-C86B85247E98}" srcOrd="3" destOrd="0" presId="urn:microsoft.com/office/officeart/2005/8/layout/hierarchy2"/>
    <dgm:cxn modelId="{EBE1FAE4-E0BE-4C3C-BD2A-4AD6C18CEADF}" type="presParOf" srcId="{900E1970-64A5-45F3-9538-C86B85247E98}" destId="{5D20CBC5-893B-43E9-A45B-943888BEF27D}" srcOrd="0" destOrd="0" presId="urn:microsoft.com/office/officeart/2005/8/layout/hierarchy2"/>
    <dgm:cxn modelId="{CCE4F879-843A-45ED-A394-BDE7B8028C2B}" type="presParOf" srcId="{900E1970-64A5-45F3-9538-C86B85247E98}" destId="{FE069DE0-7073-4518-A11F-6DE09DE2AD10}" srcOrd="1" destOrd="0" presId="urn:microsoft.com/office/officeart/2005/8/layout/hierarchy2"/>
    <dgm:cxn modelId="{31E270B9-6782-4167-A001-41F59651492E}" type="presParOf" srcId="{A59218F5-C3A9-4DAF-9F33-2DB7335A540D}" destId="{A61163FD-F181-4C23-AAB0-30EACB125BAD}" srcOrd="4" destOrd="0" presId="urn:microsoft.com/office/officeart/2005/8/layout/hierarchy2"/>
    <dgm:cxn modelId="{DB50AF8F-BFB0-4663-A66D-DE8F8D77204F}" type="presParOf" srcId="{A61163FD-F181-4C23-AAB0-30EACB125BAD}" destId="{953DDF77-29F6-4298-BCBE-EE61DC4D719D}" srcOrd="0" destOrd="0" presId="urn:microsoft.com/office/officeart/2005/8/layout/hierarchy2"/>
    <dgm:cxn modelId="{4E87E4EC-00DF-4726-AC24-3AA5048FC742}" type="presParOf" srcId="{A59218F5-C3A9-4DAF-9F33-2DB7335A540D}" destId="{2ADDB7DF-8591-401A-B7A5-6377B9C212FE}" srcOrd="5" destOrd="0" presId="urn:microsoft.com/office/officeart/2005/8/layout/hierarchy2"/>
    <dgm:cxn modelId="{F87022A2-B8D3-4896-B193-79C473A66439}" type="presParOf" srcId="{2ADDB7DF-8591-401A-B7A5-6377B9C212FE}" destId="{CECB8840-4E6A-4FC1-A42D-7DF94D46CC60}" srcOrd="0" destOrd="0" presId="urn:microsoft.com/office/officeart/2005/8/layout/hierarchy2"/>
    <dgm:cxn modelId="{C6178F9D-1ED3-44C8-9A9E-3B280283D971}" type="presParOf" srcId="{2ADDB7DF-8591-401A-B7A5-6377B9C212FE}" destId="{2D7E4A6A-6741-4A81-B855-CEAE60279429}" srcOrd="1" destOrd="0" presId="urn:microsoft.com/office/officeart/2005/8/layout/hierarchy2"/>
    <dgm:cxn modelId="{EB746EC6-6790-4D53-B901-28D2E5F9B827}" type="presParOf" srcId="{A59218F5-C3A9-4DAF-9F33-2DB7335A540D}" destId="{9246E4EC-68D7-4B7D-ADE5-C542B582907B}" srcOrd="6" destOrd="0" presId="urn:microsoft.com/office/officeart/2005/8/layout/hierarchy2"/>
    <dgm:cxn modelId="{9A2B304F-E26A-461D-8E6F-C671CDE22AFD}" type="presParOf" srcId="{9246E4EC-68D7-4B7D-ADE5-C542B582907B}" destId="{7B6F69A3-82F0-41B0-813A-D6E6E4C3834F}" srcOrd="0" destOrd="0" presId="urn:microsoft.com/office/officeart/2005/8/layout/hierarchy2"/>
    <dgm:cxn modelId="{5669AE37-8685-485F-AF30-EE15E5B46CBA}" type="presParOf" srcId="{A59218F5-C3A9-4DAF-9F33-2DB7335A540D}" destId="{2E2AA48A-34F6-420B-A8B6-59B2D35CA98E}" srcOrd="7" destOrd="0" presId="urn:microsoft.com/office/officeart/2005/8/layout/hierarchy2"/>
    <dgm:cxn modelId="{A763FBFE-2A7F-4C9C-8FE6-977A1121B3F3}" type="presParOf" srcId="{2E2AA48A-34F6-420B-A8B6-59B2D35CA98E}" destId="{580A6D87-0050-41BA-861E-B53AF9D9DE82}" srcOrd="0" destOrd="0" presId="urn:microsoft.com/office/officeart/2005/8/layout/hierarchy2"/>
    <dgm:cxn modelId="{80A147E1-EF6F-4F41-985F-27A6932A173B}" type="presParOf" srcId="{2E2AA48A-34F6-420B-A8B6-59B2D35CA98E}" destId="{10CAE84C-7980-4866-87E0-08ACE14A5ADD}"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F47DF02-D1DF-4B58-89F2-0BA840CD00EA}"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l-GR"/>
        </a:p>
      </dgm:t>
    </dgm:pt>
    <dgm:pt modelId="{C7166684-8498-469B-922D-552CFA123788}">
      <dgm:prSet phldrT="[Κείμενο]" custT="1"/>
      <dgm:spPr/>
      <dgm:t>
        <a:bodyPr/>
        <a:lstStyle/>
        <a:p>
          <a:r>
            <a:rPr lang="el-GR" sz="2000" b="1" dirty="0" smtClean="0">
              <a:solidFill>
                <a:schemeClr val="tx1"/>
              </a:solidFill>
            </a:rPr>
            <a:t>ΞΕΝΩΝΑΣ ΔΗΜΟΥ</a:t>
          </a:r>
          <a:endParaRPr lang="el-GR" sz="2000" b="1" dirty="0">
            <a:solidFill>
              <a:schemeClr val="tx1"/>
            </a:solidFill>
          </a:endParaRPr>
        </a:p>
      </dgm:t>
    </dgm:pt>
    <dgm:pt modelId="{1D7A24CE-1C2F-4EE4-8985-371D31538DD0}" type="parTrans" cxnId="{2946D22B-2AB3-4354-8916-A949A30BCA95}">
      <dgm:prSet/>
      <dgm:spPr/>
      <dgm:t>
        <a:bodyPr/>
        <a:lstStyle/>
        <a:p>
          <a:endParaRPr lang="el-GR"/>
        </a:p>
      </dgm:t>
    </dgm:pt>
    <dgm:pt modelId="{01F75933-BE6A-46E1-9560-8EF1E8ADE103}" type="sibTrans" cxnId="{2946D22B-2AB3-4354-8916-A949A30BCA95}">
      <dgm:prSet/>
      <dgm:spPr/>
      <dgm:t>
        <a:bodyPr/>
        <a:lstStyle/>
        <a:p>
          <a:endParaRPr lang="el-GR"/>
        </a:p>
      </dgm:t>
    </dgm:pt>
    <dgm:pt modelId="{FAC152B2-98AC-437A-AABF-4379B86806B4}" type="pres">
      <dgm:prSet presAssocID="{1F47DF02-D1DF-4B58-89F2-0BA840CD00EA}" presName="diagram" presStyleCnt="0">
        <dgm:presLayoutVars>
          <dgm:chPref val="1"/>
          <dgm:dir/>
          <dgm:animOne val="branch"/>
          <dgm:animLvl val="lvl"/>
          <dgm:resizeHandles val="exact"/>
        </dgm:presLayoutVars>
      </dgm:prSet>
      <dgm:spPr/>
      <dgm:t>
        <a:bodyPr/>
        <a:lstStyle/>
        <a:p>
          <a:endParaRPr lang="el-GR"/>
        </a:p>
      </dgm:t>
    </dgm:pt>
    <dgm:pt modelId="{D94D1E21-F625-4C0F-A5E2-802960F5B3DB}" type="pres">
      <dgm:prSet presAssocID="{C7166684-8498-469B-922D-552CFA123788}" presName="root1" presStyleCnt="0"/>
      <dgm:spPr/>
    </dgm:pt>
    <dgm:pt modelId="{6358B1F6-AB0B-4BD4-B5F8-44A16660B86A}" type="pres">
      <dgm:prSet presAssocID="{C7166684-8498-469B-922D-552CFA123788}" presName="LevelOneTextNode" presStyleLbl="node0" presStyleIdx="0" presStyleCnt="1" custLinFactNeighborX="-3624" custLinFactNeighborY="-17923">
        <dgm:presLayoutVars>
          <dgm:chPref val="3"/>
        </dgm:presLayoutVars>
      </dgm:prSet>
      <dgm:spPr/>
      <dgm:t>
        <a:bodyPr/>
        <a:lstStyle/>
        <a:p>
          <a:endParaRPr lang="el-GR"/>
        </a:p>
      </dgm:t>
    </dgm:pt>
    <dgm:pt modelId="{2397741C-0DC1-49B1-B2CA-802F3CC3C2C0}" type="pres">
      <dgm:prSet presAssocID="{C7166684-8498-469B-922D-552CFA123788}" presName="level2hierChild" presStyleCnt="0"/>
      <dgm:spPr/>
    </dgm:pt>
  </dgm:ptLst>
  <dgm:cxnLst>
    <dgm:cxn modelId="{2946D22B-2AB3-4354-8916-A949A30BCA95}" srcId="{1F47DF02-D1DF-4B58-89F2-0BA840CD00EA}" destId="{C7166684-8498-469B-922D-552CFA123788}" srcOrd="0" destOrd="0" parTransId="{1D7A24CE-1C2F-4EE4-8985-371D31538DD0}" sibTransId="{01F75933-BE6A-46E1-9560-8EF1E8ADE103}"/>
    <dgm:cxn modelId="{7E35C344-0AF4-45D5-9762-4FF799A1F3A7}" type="presOf" srcId="{C7166684-8498-469B-922D-552CFA123788}" destId="{6358B1F6-AB0B-4BD4-B5F8-44A16660B86A}" srcOrd="0" destOrd="0" presId="urn:microsoft.com/office/officeart/2005/8/layout/hierarchy2"/>
    <dgm:cxn modelId="{4CA6BE0D-AE6E-4BD7-8F1D-C3B9853D2076}" type="presOf" srcId="{1F47DF02-D1DF-4B58-89F2-0BA840CD00EA}" destId="{FAC152B2-98AC-437A-AABF-4379B86806B4}" srcOrd="0" destOrd="0" presId="urn:microsoft.com/office/officeart/2005/8/layout/hierarchy2"/>
    <dgm:cxn modelId="{A6A39E86-C1FB-4F2E-A837-AD9AACDDD0E8}" type="presParOf" srcId="{FAC152B2-98AC-437A-AABF-4379B86806B4}" destId="{D94D1E21-F625-4C0F-A5E2-802960F5B3DB}" srcOrd="0" destOrd="0" presId="urn:microsoft.com/office/officeart/2005/8/layout/hierarchy2"/>
    <dgm:cxn modelId="{651E01B9-F0BF-48B3-9E49-F97B4AB40F0B}" type="presParOf" srcId="{D94D1E21-F625-4C0F-A5E2-802960F5B3DB}" destId="{6358B1F6-AB0B-4BD4-B5F8-44A16660B86A}" srcOrd="0" destOrd="0" presId="urn:microsoft.com/office/officeart/2005/8/layout/hierarchy2"/>
    <dgm:cxn modelId="{5D00C726-5167-45CE-8223-EBD0B686960B}" type="presParOf" srcId="{D94D1E21-F625-4C0F-A5E2-802960F5B3DB}" destId="{2397741C-0DC1-49B1-B2CA-802F3CC3C2C0}" srcOrd="1" destOrd="0" presId="urn:microsoft.com/office/officeart/2005/8/layout/hierarchy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D3368F7-A6F8-4DF8-B893-01363C14C49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l-GR"/>
        </a:p>
      </dgm:t>
    </dgm:pt>
    <dgm:pt modelId="{78670B41-DF82-4020-B1D5-096CB8F33682}">
      <dgm:prSet phldrT="[Κείμενο]" custT="1"/>
      <dgm:spPr/>
      <dgm:t>
        <a:bodyPr/>
        <a:lstStyle/>
        <a:p>
          <a:r>
            <a:rPr lang="el-GR" sz="1400" b="1" u="sng" dirty="0" smtClean="0">
              <a:solidFill>
                <a:schemeClr val="accent2">
                  <a:lumMod val="50000"/>
                </a:schemeClr>
              </a:solidFill>
            </a:rPr>
            <a:t>Περιγραφή Δράσης</a:t>
          </a:r>
          <a:r>
            <a:rPr lang="en-US" sz="1400" b="1" u="sng" dirty="0" smtClean="0">
              <a:solidFill>
                <a:schemeClr val="accent2">
                  <a:lumMod val="50000"/>
                </a:schemeClr>
              </a:solidFill>
            </a:rPr>
            <a:t>- </a:t>
          </a:r>
          <a:r>
            <a:rPr lang="el-GR" sz="1400" b="1" u="sng" dirty="0" smtClean="0">
              <a:solidFill>
                <a:schemeClr val="accent2">
                  <a:lumMod val="50000"/>
                </a:schemeClr>
              </a:solidFill>
            </a:rPr>
            <a:t>Αποτελέσματα</a:t>
          </a:r>
        </a:p>
        <a:p>
          <a:r>
            <a:rPr lang="el-GR" sz="1400" b="1" dirty="0" smtClean="0">
              <a:solidFill>
                <a:schemeClr val="accent2">
                  <a:lumMod val="50000"/>
                </a:schemeClr>
              </a:solidFill>
            </a:rPr>
            <a:t>Φιλοξενία των Γυναικών και των παιδιών τους</a:t>
          </a:r>
        </a:p>
        <a:p>
          <a:r>
            <a:rPr lang="el-GR" sz="1400" b="1" dirty="0" smtClean="0">
              <a:solidFill>
                <a:schemeClr val="accent2">
                  <a:lumMod val="50000"/>
                </a:schemeClr>
              </a:solidFill>
            </a:rPr>
            <a:t>Ψυχολογική Στήριξη</a:t>
          </a:r>
        </a:p>
        <a:p>
          <a:r>
            <a:rPr lang="el-GR" sz="1400" b="1" dirty="0" smtClean="0">
              <a:solidFill>
                <a:schemeClr val="accent2">
                  <a:lumMod val="50000"/>
                </a:schemeClr>
              </a:solidFill>
            </a:rPr>
            <a:t>Κοινωνική Στήριξη</a:t>
          </a:r>
        </a:p>
        <a:p>
          <a:r>
            <a:rPr lang="el-GR" sz="1400" b="1" dirty="0" smtClean="0">
              <a:solidFill>
                <a:schemeClr val="accent2">
                  <a:lumMod val="50000"/>
                </a:schemeClr>
              </a:solidFill>
            </a:rPr>
            <a:t>Υπηρεσίες προώθησης στην απασχόληση</a:t>
          </a:r>
        </a:p>
        <a:p>
          <a:r>
            <a:rPr lang="el-GR" sz="1400" b="1" dirty="0" smtClean="0">
              <a:solidFill>
                <a:schemeClr val="accent2">
                  <a:lumMod val="50000"/>
                </a:schemeClr>
              </a:solidFill>
            </a:rPr>
            <a:t>Δράσεις δικτύωσης</a:t>
          </a:r>
        </a:p>
        <a:p>
          <a:r>
            <a:rPr lang="el-GR" sz="1400" b="1" dirty="0" smtClean="0">
              <a:solidFill>
                <a:schemeClr val="accent2">
                  <a:lumMod val="50000"/>
                </a:schemeClr>
              </a:solidFill>
            </a:rPr>
            <a:t>Ωφελούμενες από την παρέμβαση είναι οι γυναίκες που έχουν υποστεί και υφίστανται βία σε όλες τις μορφές ή / και πολλαπλές διακρίσεις (π.χ. μετανάστριες, πρόσφυγες, </a:t>
          </a:r>
          <a:r>
            <a:rPr lang="el-GR" sz="1400" b="1" dirty="0" err="1" smtClean="0">
              <a:solidFill>
                <a:schemeClr val="accent2">
                  <a:lumMod val="50000"/>
                </a:schemeClr>
              </a:solidFill>
            </a:rPr>
            <a:t>μονογονείς</a:t>
          </a:r>
          <a:r>
            <a:rPr lang="el-GR" sz="1400" b="1" dirty="0" smtClean="0">
              <a:solidFill>
                <a:schemeClr val="accent2">
                  <a:lumMod val="50000"/>
                </a:schemeClr>
              </a:solidFill>
            </a:rPr>
            <a:t>, </a:t>
          </a:r>
          <a:r>
            <a:rPr lang="el-GR" sz="1400" b="1" dirty="0" err="1" smtClean="0">
              <a:solidFill>
                <a:schemeClr val="accent2">
                  <a:lumMod val="50000"/>
                </a:schemeClr>
              </a:solidFill>
            </a:rPr>
            <a:t>ΑμΕΑ</a:t>
          </a:r>
          <a:r>
            <a:rPr lang="el-GR" sz="1400" b="1" dirty="0" smtClean="0">
              <a:solidFill>
                <a:schemeClr val="accent2">
                  <a:lumMod val="50000"/>
                </a:schemeClr>
              </a:solidFill>
            </a:rPr>
            <a:t>, άνεργες κ.λπ.) με τα παιδιά τους οι οποίες χρήζουν φιλοξενίας στους Ξενώνες.</a:t>
          </a:r>
        </a:p>
        <a:p>
          <a:r>
            <a:rPr lang="el-GR" sz="1400" b="1" dirty="0" smtClean="0">
              <a:solidFill>
                <a:schemeClr val="accent2">
                  <a:lumMod val="50000"/>
                </a:schemeClr>
              </a:solidFill>
            </a:rPr>
            <a:t>Έχουν φιλοξενηθεί συνολικά 101 άτομα</a:t>
          </a:r>
          <a:endParaRPr lang="el-GR" sz="1400" b="1" dirty="0">
            <a:solidFill>
              <a:schemeClr val="accent2">
                <a:lumMod val="50000"/>
              </a:schemeClr>
            </a:solidFill>
          </a:endParaRPr>
        </a:p>
      </dgm:t>
    </dgm:pt>
    <dgm:pt modelId="{56BA0FBF-20FD-42F8-8D2E-679160EDDC48}" type="parTrans" cxnId="{17AFE37A-9F95-43E2-B962-1670D9C96830}">
      <dgm:prSet/>
      <dgm:spPr/>
      <dgm:t>
        <a:bodyPr/>
        <a:lstStyle/>
        <a:p>
          <a:endParaRPr lang="el-GR"/>
        </a:p>
      </dgm:t>
    </dgm:pt>
    <dgm:pt modelId="{8BA8CF55-EC6D-426F-A183-9C6EE0E1ACFF}" type="sibTrans" cxnId="{17AFE37A-9F95-43E2-B962-1670D9C96830}">
      <dgm:prSet/>
      <dgm:spPr/>
      <dgm:t>
        <a:bodyPr/>
        <a:lstStyle/>
        <a:p>
          <a:endParaRPr lang="el-GR"/>
        </a:p>
      </dgm:t>
    </dgm:pt>
    <dgm:pt modelId="{63AA14A8-05CD-465D-BFE3-1D40B27C1439}" type="pres">
      <dgm:prSet presAssocID="{1D3368F7-A6F8-4DF8-B893-01363C14C491}" presName="linear" presStyleCnt="0">
        <dgm:presLayoutVars>
          <dgm:dir/>
          <dgm:animLvl val="lvl"/>
          <dgm:resizeHandles val="exact"/>
        </dgm:presLayoutVars>
      </dgm:prSet>
      <dgm:spPr/>
      <dgm:t>
        <a:bodyPr/>
        <a:lstStyle/>
        <a:p>
          <a:endParaRPr lang="el-GR"/>
        </a:p>
      </dgm:t>
    </dgm:pt>
    <dgm:pt modelId="{173D83E2-98D5-42CE-B2AA-218DEA81A781}" type="pres">
      <dgm:prSet presAssocID="{78670B41-DF82-4020-B1D5-096CB8F33682}" presName="parentLin" presStyleCnt="0"/>
      <dgm:spPr/>
    </dgm:pt>
    <dgm:pt modelId="{4356B449-3CC1-42B0-BBB0-8369A5FF59F2}" type="pres">
      <dgm:prSet presAssocID="{78670B41-DF82-4020-B1D5-096CB8F33682}" presName="parentLeftMargin" presStyleLbl="node1" presStyleIdx="0" presStyleCnt="1"/>
      <dgm:spPr/>
      <dgm:t>
        <a:bodyPr/>
        <a:lstStyle/>
        <a:p>
          <a:endParaRPr lang="el-GR"/>
        </a:p>
      </dgm:t>
    </dgm:pt>
    <dgm:pt modelId="{2F153454-7FF9-43D0-9142-F899819C6CB8}" type="pres">
      <dgm:prSet presAssocID="{78670B41-DF82-4020-B1D5-096CB8F33682}" presName="parentText" presStyleLbl="node1" presStyleIdx="0" presStyleCnt="1" custScaleX="117616" custScaleY="701927">
        <dgm:presLayoutVars>
          <dgm:chMax val="0"/>
          <dgm:bulletEnabled val="1"/>
        </dgm:presLayoutVars>
      </dgm:prSet>
      <dgm:spPr/>
      <dgm:t>
        <a:bodyPr/>
        <a:lstStyle/>
        <a:p>
          <a:endParaRPr lang="el-GR"/>
        </a:p>
      </dgm:t>
    </dgm:pt>
    <dgm:pt modelId="{EE6F6A35-0364-409E-80CB-78CA79C331D0}" type="pres">
      <dgm:prSet presAssocID="{78670B41-DF82-4020-B1D5-096CB8F33682}" presName="negativeSpace" presStyleCnt="0"/>
      <dgm:spPr/>
    </dgm:pt>
    <dgm:pt modelId="{86E8F458-9380-4A6F-8D94-C7AA76EAD91A}" type="pres">
      <dgm:prSet presAssocID="{78670B41-DF82-4020-B1D5-096CB8F33682}" presName="childText" presStyleLbl="conFgAcc1" presStyleIdx="0" presStyleCnt="1">
        <dgm:presLayoutVars>
          <dgm:bulletEnabled val="1"/>
        </dgm:presLayoutVars>
      </dgm:prSet>
      <dgm:spPr/>
    </dgm:pt>
  </dgm:ptLst>
  <dgm:cxnLst>
    <dgm:cxn modelId="{7344F36C-53BA-4E18-81A0-EB935F2AE2C2}" type="presOf" srcId="{1D3368F7-A6F8-4DF8-B893-01363C14C491}" destId="{63AA14A8-05CD-465D-BFE3-1D40B27C1439}" srcOrd="0" destOrd="0" presId="urn:microsoft.com/office/officeart/2005/8/layout/list1"/>
    <dgm:cxn modelId="{453A9AEC-096B-4700-86B9-43F01CF16BBA}" type="presOf" srcId="{78670B41-DF82-4020-B1D5-096CB8F33682}" destId="{2F153454-7FF9-43D0-9142-F899819C6CB8}" srcOrd="1" destOrd="0" presId="urn:microsoft.com/office/officeart/2005/8/layout/list1"/>
    <dgm:cxn modelId="{17AFE37A-9F95-43E2-B962-1670D9C96830}" srcId="{1D3368F7-A6F8-4DF8-B893-01363C14C491}" destId="{78670B41-DF82-4020-B1D5-096CB8F33682}" srcOrd="0" destOrd="0" parTransId="{56BA0FBF-20FD-42F8-8D2E-679160EDDC48}" sibTransId="{8BA8CF55-EC6D-426F-A183-9C6EE0E1ACFF}"/>
    <dgm:cxn modelId="{CA1214BA-C18C-47E6-9808-70C228AF1BBF}" type="presOf" srcId="{78670B41-DF82-4020-B1D5-096CB8F33682}" destId="{4356B449-3CC1-42B0-BBB0-8369A5FF59F2}" srcOrd="0" destOrd="0" presId="urn:microsoft.com/office/officeart/2005/8/layout/list1"/>
    <dgm:cxn modelId="{0425E9C2-68F2-4A7B-AE92-41C1713BC34A}" type="presParOf" srcId="{63AA14A8-05CD-465D-BFE3-1D40B27C1439}" destId="{173D83E2-98D5-42CE-B2AA-218DEA81A781}" srcOrd="0" destOrd="0" presId="urn:microsoft.com/office/officeart/2005/8/layout/list1"/>
    <dgm:cxn modelId="{14645353-743B-4E45-8A6E-022C8E788390}" type="presParOf" srcId="{173D83E2-98D5-42CE-B2AA-218DEA81A781}" destId="{4356B449-3CC1-42B0-BBB0-8369A5FF59F2}" srcOrd="0" destOrd="0" presId="urn:microsoft.com/office/officeart/2005/8/layout/list1"/>
    <dgm:cxn modelId="{B0064645-E0F8-45B4-87DA-584651F7ABCF}" type="presParOf" srcId="{173D83E2-98D5-42CE-B2AA-218DEA81A781}" destId="{2F153454-7FF9-43D0-9142-F899819C6CB8}" srcOrd="1" destOrd="0" presId="urn:microsoft.com/office/officeart/2005/8/layout/list1"/>
    <dgm:cxn modelId="{8D4A9763-DD80-4836-AE29-EA43185D2C33}" type="presParOf" srcId="{63AA14A8-05CD-465D-BFE3-1D40B27C1439}" destId="{EE6F6A35-0364-409E-80CB-78CA79C331D0}" srcOrd="1" destOrd="0" presId="urn:microsoft.com/office/officeart/2005/8/layout/list1"/>
    <dgm:cxn modelId="{67D38F5C-07CE-46C7-A85E-0A4A8CA7B2D0}" type="presParOf" srcId="{63AA14A8-05CD-465D-BFE3-1D40B27C1439}" destId="{86E8F458-9380-4A6F-8D94-C7AA76EAD91A}" srcOrd="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F053BA9-3F19-4950-A4A8-00F55E2A9540}">
      <dsp:nvSpPr>
        <dsp:cNvPr id="0" name=""/>
        <dsp:cNvSpPr/>
      </dsp:nvSpPr>
      <dsp:spPr>
        <a:xfrm>
          <a:off x="3465544" y="-106825"/>
          <a:ext cx="1202733" cy="864457"/>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b="1" kern="1200" dirty="0" smtClean="0">
              <a:solidFill>
                <a:schemeClr val="tx1"/>
              </a:solidFill>
              <a:latin typeface="Calibri" pitchFamily="34" charset="0"/>
            </a:rPr>
            <a:t>Επιχειρησιακό Πρόγραμμα &amp; Ετήσιο Πρόγραμμα Δράσης</a:t>
          </a:r>
          <a:endParaRPr lang="el-GR" sz="1200" b="1" kern="1200" dirty="0">
            <a:solidFill>
              <a:schemeClr val="tx1"/>
            </a:solidFill>
            <a:latin typeface="Calibri" pitchFamily="34" charset="0"/>
          </a:endParaRPr>
        </a:p>
      </dsp:txBody>
      <dsp:txXfrm>
        <a:off x="3465544" y="-106825"/>
        <a:ext cx="1202733" cy="864457"/>
      </dsp:txXfrm>
    </dsp:sp>
    <dsp:sp modelId="{4A50AC85-4945-4C17-AE51-06CE5835A6D3}">
      <dsp:nvSpPr>
        <dsp:cNvPr id="0" name=""/>
        <dsp:cNvSpPr/>
      </dsp:nvSpPr>
      <dsp:spPr>
        <a:xfrm>
          <a:off x="1646880" y="325403"/>
          <a:ext cx="4840062" cy="4840062"/>
        </a:xfrm>
        <a:custGeom>
          <a:avLst/>
          <a:gdLst/>
          <a:ahLst/>
          <a:cxnLst/>
          <a:rect l="0" t="0" r="0" b="0"/>
          <a:pathLst>
            <a:path>
              <a:moveTo>
                <a:pt x="3024580" y="76727"/>
              </a:moveTo>
              <a:arcTo wR="2420031" hR="2420031" stAng="17067977" swAng="45776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47F6DC3-0217-467B-9D60-211F099AF59D}">
      <dsp:nvSpPr>
        <dsp:cNvPr id="0" name=""/>
        <dsp:cNvSpPr/>
      </dsp:nvSpPr>
      <dsp:spPr>
        <a:xfrm>
          <a:off x="4980257" y="443214"/>
          <a:ext cx="1284439" cy="896737"/>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b="1" kern="1200" dirty="0" smtClean="0">
              <a:solidFill>
                <a:schemeClr val="tx1"/>
              </a:solidFill>
              <a:latin typeface="Calibri" pitchFamily="34" charset="0"/>
            </a:rPr>
            <a:t>Παρακολούθηση Απόδοσης Υπηρεσιών  (Περιοδικοί Στόχοι</a:t>
          </a:r>
          <a:r>
            <a:rPr lang="el-GR" sz="1200" kern="1200" dirty="0" smtClean="0">
              <a:solidFill>
                <a:schemeClr val="tx1"/>
              </a:solidFill>
              <a:latin typeface="Calibri" pitchFamily="34" charset="0"/>
            </a:rPr>
            <a:t>)</a:t>
          </a:r>
          <a:endParaRPr lang="el-GR" sz="1200" kern="1200" dirty="0">
            <a:solidFill>
              <a:schemeClr val="tx1"/>
            </a:solidFill>
            <a:latin typeface="Calibri" pitchFamily="34" charset="0"/>
          </a:endParaRPr>
        </a:p>
      </dsp:txBody>
      <dsp:txXfrm>
        <a:off x="4980257" y="443214"/>
        <a:ext cx="1284439" cy="896737"/>
      </dsp:txXfrm>
    </dsp:sp>
    <dsp:sp modelId="{09513B0D-CDD9-4E05-A61A-FBF2B2AFEAA1}">
      <dsp:nvSpPr>
        <dsp:cNvPr id="0" name=""/>
        <dsp:cNvSpPr/>
      </dsp:nvSpPr>
      <dsp:spPr>
        <a:xfrm>
          <a:off x="1646880" y="325403"/>
          <a:ext cx="4840062" cy="4840062"/>
        </a:xfrm>
        <a:custGeom>
          <a:avLst/>
          <a:gdLst/>
          <a:ahLst/>
          <a:cxnLst/>
          <a:rect l="0" t="0" r="0" b="0"/>
          <a:pathLst>
            <a:path>
              <a:moveTo>
                <a:pt x="4393880" y="1019863"/>
              </a:moveTo>
              <a:arcTo wR="2420031" hR="2420031" stAng="19478980" swAng="91084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7B87ED9-46DC-41E0-A03C-597582FBBB46}">
      <dsp:nvSpPr>
        <dsp:cNvPr id="0" name=""/>
        <dsp:cNvSpPr/>
      </dsp:nvSpPr>
      <dsp:spPr>
        <a:xfrm>
          <a:off x="5835927" y="1917135"/>
          <a:ext cx="1228499" cy="816128"/>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b="1" kern="1200" dirty="0" smtClean="0">
              <a:solidFill>
                <a:schemeClr val="tx1"/>
              </a:solidFill>
              <a:latin typeface="Calibri" pitchFamily="34" charset="0"/>
            </a:rPr>
            <a:t>Εσωτερικά Οργανωτικά Συστήματα (πχ Κανονισμοί)</a:t>
          </a:r>
          <a:endParaRPr lang="el-GR" sz="1200" b="1" kern="1200" dirty="0">
            <a:solidFill>
              <a:schemeClr val="tx1"/>
            </a:solidFill>
            <a:latin typeface="Calibri" pitchFamily="34" charset="0"/>
          </a:endParaRPr>
        </a:p>
      </dsp:txBody>
      <dsp:txXfrm>
        <a:off x="5835927" y="1917135"/>
        <a:ext cx="1228499" cy="816128"/>
      </dsp:txXfrm>
    </dsp:sp>
    <dsp:sp modelId="{DDC64472-F515-4E68-9A5A-B9B155F6E67D}">
      <dsp:nvSpPr>
        <dsp:cNvPr id="0" name=""/>
        <dsp:cNvSpPr/>
      </dsp:nvSpPr>
      <dsp:spPr>
        <a:xfrm>
          <a:off x="1646880" y="325403"/>
          <a:ext cx="4840062" cy="4840062"/>
        </a:xfrm>
        <a:custGeom>
          <a:avLst/>
          <a:gdLst/>
          <a:ahLst/>
          <a:cxnLst/>
          <a:rect l="0" t="0" r="0" b="0"/>
          <a:pathLst>
            <a:path>
              <a:moveTo>
                <a:pt x="4840058" y="2415596"/>
              </a:moveTo>
              <a:arcTo wR="2420031" hR="2420031" stAng="21593701" swAng="108157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540C413-966B-4DD6-B498-44CD4B6F65C6}">
      <dsp:nvSpPr>
        <dsp:cNvPr id="0" name=""/>
        <dsp:cNvSpPr/>
      </dsp:nvSpPr>
      <dsp:spPr>
        <a:xfrm>
          <a:off x="5486008" y="3497457"/>
          <a:ext cx="1353422" cy="915985"/>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b="1" kern="1200" dirty="0" smtClean="0">
              <a:solidFill>
                <a:schemeClr val="tx1"/>
              </a:solidFill>
              <a:latin typeface="Calibri" pitchFamily="34" charset="0"/>
            </a:rPr>
            <a:t>Εύρεση Πηγών Χρηματοδότησης Αναπτυξιακών Προγραμμάτων</a:t>
          </a:r>
          <a:endParaRPr lang="el-GR" sz="1200" b="1" kern="1200" dirty="0">
            <a:solidFill>
              <a:schemeClr val="tx1"/>
            </a:solidFill>
            <a:latin typeface="Calibri" pitchFamily="34" charset="0"/>
          </a:endParaRPr>
        </a:p>
      </dsp:txBody>
      <dsp:txXfrm>
        <a:off x="5486008" y="3497457"/>
        <a:ext cx="1353422" cy="915985"/>
      </dsp:txXfrm>
    </dsp:sp>
    <dsp:sp modelId="{D1D507DF-D5F9-4D48-97A8-DCCE70F641D8}">
      <dsp:nvSpPr>
        <dsp:cNvPr id="0" name=""/>
        <dsp:cNvSpPr/>
      </dsp:nvSpPr>
      <dsp:spPr>
        <a:xfrm>
          <a:off x="1646880" y="325403"/>
          <a:ext cx="4840062" cy="4840062"/>
        </a:xfrm>
        <a:custGeom>
          <a:avLst/>
          <a:gdLst/>
          <a:ahLst/>
          <a:cxnLst/>
          <a:rect l="0" t="0" r="0" b="0"/>
          <a:pathLst>
            <a:path>
              <a:moveTo>
                <a:pt x="4170856" y="4090709"/>
              </a:moveTo>
              <a:arcTo wR="2420031" hR="2420031" stAng="2619487" swAng="51377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D7F3211-72C4-426D-894E-D4F318E91C0C}">
      <dsp:nvSpPr>
        <dsp:cNvPr id="0" name=""/>
        <dsp:cNvSpPr/>
      </dsp:nvSpPr>
      <dsp:spPr>
        <a:xfrm>
          <a:off x="4242672" y="4603623"/>
          <a:ext cx="1303877" cy="831793"/>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b="1" kern="1200" dirty="0" smtClean="0">
              <a:solidFill>
                <a:schemeClr val="tx1"/>
              </a:solidFill>
              <a:latin typeface="Calibri" pitchFamily="34" charset="0"/>
            </a:rPr>
            <a:t>Υποβολή Προτάσεων Χρηματοδότησης (συνεργασία με Υπηρεσίες)</a:t>
          </a:r>
          <a:endParaRPr lang="el-GR" sz="1200" b="1" kern="1200" dirty="0">
            <a:solidFill>
              <a:schemeClr val="tx1"/>
            </a:solidFill>
            <a:latin typeface="Calibri" pitchFamily="34" charset="0"/>
          </a:endParaRPr>
        </a:p>
      </dsp:txBody>
      <dsp:txXfrm>
        <a:off x="4242672" y="4603623"/>
        <a:ext cx="1303877" cy="831793"/>
      </dsp:txXfrm>
    </dsp:sp>
    <dsp:sp modelId="{83583825-5A01-4DAF-984D-1C3ABA5F425E}">
      <dsp:nvSpPr>
        <dsp:cNvPr id="0" name=""/>
        <dsp:cNvSpPr/>
      </dsp:nvSpPr>
      <dsp:spPr>
        <a:xfrm>
          <a:off x="1646880" y="325403"/>
          <a:ext cx="4840062" cy="4840062"/>
        </a:xfrm>
        <a:custGeom>
          <a:avLst/>
          <a:gdLst/>
          <a:ahLst/>
          <a:cxnLst/>
          <a:rect l="0" t="0" r="0" b="0"/>
          <a:pathLst>
            <a:path>
              <a:moveTo>
                <a:pt x="2593552" y="4833833"/>
              </a:moveTo>
              <a:arcTo wR="2420031" hR="2420031" stAng="5153295" swAng="312721"/>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80D1D88-A498-4741-80A2-3505AA51BE06}">
      <dsp:nvSpPr>
        <dsp:cNvPr id="0" name=""/>
        <dsp:cNvSpPr/>
      </dsp:nvSpPr>
      <dsp:spPr>
        <a:xfrm>
          <a:off x="2460227" y="4639477"/>
          <a:ext cx="1557969" cy="760084"/>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b="1" kern="1200" dirty="0" smtClean="0">
              <a:solidFill>
                <a:schemeClr val="tx1"/>
              </a:solidFill>
              <a:latin typeface="Calibri" pitchFamily="34" charset="0"/>
            </a:rPr>
            <a:t>Υλοποίηση συναφών χρηματοδοτούμενων Πράξεων</a:t>
          </a:r>
          <a:endParaRPr lang="el-GR" sz="1200" b="1" kern="1200" dirty="0">
            <a:solidFill>
              <a:schemeClr val="tx1"/>
            </a:solidFill>
            <a:latin typeface="Calibri" pitchFamily="34" charset="0"/>
          </a:endParaRPr>
        </a:p>
      </dsp:txBody>
      <dsp:txXfrm>
        <a:off x="2460227" y="4639477"/>
        <a:ext cx="1557969" cy="760084"/>
      </dsp:txXfrm>
    </dsp:sp>
    <dsp:sp modelId="{B8092B17-E9C8-4EFD-A59F-DEB85D98EA5A}">
      <dsp:nvSpPr>
        <dsp:cNvPr id="0" name=""/>
        <dsp:cNvSpPr/>
      </dsp:nvSpPr>
      <dsp:spPr>
        <a:xfrm>
          <a:off x="1646880" y="325403"/>
          <a:ext cx="4840062" cy="4840062"/>
        </a:xfrm>
        <a:custGeom>
          <a:avLst/>
          <a:gdLst/>
          <a:ahLst/>
          <a:cxnLst/>
          <a:rect l="0" t="0" r="0" b="0"/>
          <a:pathLst>
            <a:path>
              <a:moveTo>
                <a:pt x="910463" y="4311527"/>
              </a:moveTo>
              <a:arcTo wR="2420031" hR="2420031" stAng="7715564" swAng="56984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7B92C17-C313-418F-8C69-0DE876B962F5}">
      <dsp:nvSpPr>
        <dsp:cNvPr id="0" name=""/>
        <dsp:cNvSpPr/>
      </dsp:nvSpPr>
      <dsp:spPr>
        <a:xfrm>
          <a:off x="1373108" y="3552024"/>
          <a:ext cx="1195989" cy="806851"/>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b="1" kern="1200" dirty="0" smtClean="0">
              <a:solidFill>
                <a:schemeClr val="tx1"/>
              </a:solidFill>
              <a:latin typeface="Calibri" pitchFamily="34" charset="0"/>
            </a:rPr>
            <a:t>Εγκατάσταση &amp; Συντήρηση Υπολογιστικών Συστημάτων</a:t>
          </a:r>
          <a:endParaRPr lang="el-GR" sz="1200" b="1" kern="1200" dirty="0">
            <a:solidFill>
              <a:schemeClr val="tx1"/>
            </a:solidFill>
            <a:latin typeface="Calibri" pitchFamily="34" charset="0"/>
          </a:endParaRPr>
        </a:p>
      </dsp:txBody>
      <dsp:txXfrm>
        <a:off x="1373108" y="3552024"/>
        <a:ext cx="1195989" cy="806851"/>
      </dsp:txXfrm>
    </dsp:sp>
    <dsp:sp modelId="{5906E2DD-B432-4F56-A6D4-EA56B41CF9CA}">
      <dsp:nvSpPr>
        <dsp:cNvPr id="0" name=""/>
        <dsp:cNvSpPr/>
      </dsp:nvSpPr>
      <dsp:spPr>
        <a:xfrm>
          <a:off x="1646880" y="325403"/>
          <a:ext cx="4840062" cy="4840062"/>
        </a:xfrm>
        <a:custGeom>
          <a:avLst/>
          <a:gdLst/>
          <a:ahLst/>
          <a:cxnLst/>
          <a:rect l="0" t="0" r="0" b="0"/>
          <a:pathLst>
            <a:path>
              <a:moveTo>
                <a:pt x="135740" y="3219135"/>
              </a:moveTo>
              <a:arcTo wR="2420031" hR="2420031" stAng="9643131" swAng="110983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7D60997-B772-436C-A26B-88642DC7F7A2}">
      <dsp:nvSpPr>
        <dsp:cNvPr id="0" name=""/>
        <dsp:cNvSpPr/>
      </dsp:nvSpPr>
      <dsp:spPr>
        <a:xfrm>
          <a:off x="1119135" y="1879792"/>
          <a:ext cx="1129021" cy="890816"/>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b="1" kern="1200" dirty="0" smtClean="0">
              <a:solidFill>
                <a:schemeClr val="tx1"/>
              </a:solidFill>
              <a:latin typeface="Calibri" pitchFamily="34" charset="0"/>
            </a:rPr>
            <a:t>Υποστήριξη Εφαρμογών Πληροφορικής (</a:t>
          </a:r>
          <a:r>
            <a:rPr lang="en-US" sz="1200" b="1" kern="1200" dirty="0" smtClean="0">
              <a:solidFill>
                <a:schemeClr val="tx1"/>
              </a:solidFill>
              <a:latin typeface="Calibri" pitchFamily="34" charset="0"/>
            </a:rPr>
            <a:t>Computer room)</a:t>
          </a:r>
          <a:endParaRPr lang="el-GR" sz="1200" b="1" kern="1200" dirty="0">
            <a:solidFill>
              <a:schemeClr val="tx1"/>
            </a:solidFill>
            <a:latin typeface="Calibri" pitchFamily="34" charset="0"/>
          </a:endParaRPr>
        </a:p>
      </dsp:txBody>
      <dsp:txXfrm>
        <a:off x="1119135" y="1879792"/>
        <a:ext cx="1129021" cy="890816"/>
      </dsp:txXfrm>
    </dsp:sp>
    <dsp:sp modelId="{7611E56C-718A-4D94-86F9-47B323564988}">
      <dsp:nvSpPr>
        <dsp:cNvPr id="0" name=""/>
        <dsp:cNvSpPr/>
      </dsp:nvSpPr>
      <dsp:spPr>
        <a:xfrm>
          <a:off x="1646880" y="325403"/>
          <a:ext cx="4840062" cy="4840062"/>
        </a:xfrm>
        <a:custGeom>
          <a:avLst/>
          <a:gdLst/>
          <a:ahLst/>
          <a:cxnLst/>
          <a:rect l="0" t="0" r="0" b="0"/>
          <a:pathLst>
            <a:path>
              <a:moveTo>
                <a:pt x="162773" y="1547483"/>
              </a:moveTo>
              <a:arcTo wR="2420031" hR="2420031" stAng="12068047" swAng="1034170"/>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8B0B87F-449B-4BDD-9704-6BB41C46E47C}">
      <dsp:nvSpPr>
        <dsp:cNvPr id="0" name=""/>
        <dsp:cNvSpPr/>
      </dsp:nvSpPr>
      <dsp:spPr>
        <a:xfrm>
          <a:off x="1872206" y="545738"/>
          <a:ext cx="1278276" cy="691689"/>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l-GR" sz="1200" b="1" kern="1200" dirty="0" smtClean="0">
              <a:solidFill>
                <a:schemeClr val="tx1"/>
              </a:solidFill>
              <a:latin typeface="Calibri" pitchFamily="34" charset="0"/>
            </a:rPr>
            <a:t>Επίβλεψη Δικτύου Οπτικών Ινών (ΜΑΝ) &amp; Τηλεπικοινωνιών</a:t>
          </a:r>
          <a:endParaRPr lang="el-GR" sz="1200" b="1" kern="1200" dirty="0">
            <a:solidFill>
              <a:schemeClr val="tx1"/>
            </a:solidFill>
            <a:latin typeface="Calibri" pitchFamily="34" charset="0"/>
          </a:endParaRPr>
        </a:p>
      </dsp:txBody>
      <dsp:txXfrm>
        <a:off x="1872206" y="545738"/>
        <a:ext cx="1278276" cy="691689"/>
      </dsp:txXfrm>
    </dsp:sp>
    <dsp:sp modelId="{525921A8-F6B8-4462-9CD6-B4E2231FE082}">
      <dsp:nvSpPr>
        <dsp:cNvPr id="0" name=""/>
        <dsp:cNvSpPr/>
      </dsp:nvSpPr>
      <dsp:spPr>
        <a:xfrm>
          <a:off x="1646880" y="325403"/>
          <a:ext cx="4840062" cy="4840062"/>
        </a:xfrm>
        <a:custGeom>
          <a:avLst/>
          <a:gdLst/>
          <a:ahLst/>
          <a:cxnLst/>
          <a:rect l="0" t="0" r="0" b="0"/>
          <a:pathLst>
            <a:path>
              <a:moveTo>
                <a:pt x="1415058" y="218536"/>
              </a:moveTo>
              <a:arcTo wR="2420031" hR="2420031" stAng="14727811" swAng="60273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6E8F458-9380-4A6F-8D94-C7AA76EAD91A}">
      <dsp:nvSpPr>
        <dsp:cNvPr id="0" name=""/>
        <dsp:cNvSpPr/>
      </dsp:nvSpPr>
      <dsp:spPr>
        <a:xfrm>
          <a:off x="0" y="1378981"/>
          <a:ext cx="8183562" cy="352800"/>
        </a:xfrm>
        <a:prstGeom prst="rect">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153454-7FF9-43D0-9142-F899819C6CB8}">
      <dsp:nvSpPr>
        <dsp:cNvPr id="0" name=""/>
        <dsp:cNvSpPr/>
      </dsp:nvSpPr>
      <dsp:spPr>
        <a:xfrm>
          <a:off x="408778" y="234481"/>
          <a:ext cx="6731045" cy="1351140"/>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523" tIns="0" rIns="216523" bIns="0" numCol="1" spcCol="1270" anchor="ctr" anchorCtr="0">
          <a:noAutofit/>
        </a:bodyPr>
        <a:lstStyle/>
        <a:p>
          <a:pPr lvl="0" algn="l" defTabSz="622300">
            <a:lnSpc>
              <a:spcPct val="90000"/>
            </a:lnSpc>
            <a:spcBef>
              <a:spcPct val="0"/>
            </a:spcBef>
            <a:spcAft>
              <a:spcPct val="35000"/>
            </a:spcAft>
          </a:pPr>
          <a:r>
            <a:rPr lang="el-GR" sz="1400" b="1" u="sng" kern="1200" dirty="0" smtClean="0">
              <a:solidFill>
                <a:schemeClr val="accent2">
                  <a:lumMod val="50000"/>
                </a:schemeClr>
              </a:solidFill>
            </a:rPr>
            <a:t>Τίτλος έργου</a:t>
          </a:r>
        </a:p>
        <a:p>
          <a:pPr lvl="0" algn="l" defTabSz="622300">
            <a:lnSpc>
              <a:spcPct val="90000"/>
            </a:lnSpc>
            <a:spcBef>
              <a:spcPct val="0"/>
            </a:spcBef>
            <a:spcAft>
              <a:spcPct val="35000"/>
            </a:spcAft>
          </a:pPr>
          <a:r>
            <a:rPr lang="el-GR" sz="1400" b="1" kern="1200" dirty="0" smtClean="0">
              <a:solidFill>
                <a:schemeClr val="accent2">
                  <a:lumMod val="50000"/>
                </a:schemeClr>
              </a:solidFill>
            </a:rPr>
            <a:t>Λειτουργία δομών και υπηρεσιών της Τοπικής Αυτοδιοίκησης προς όφελος των γυναικών και για την καταπολέμηση της βίας -Λειτουργία ξενώνων φιλοξενίας</a:t>
          </a:r>
        </a:p>
        <a:p>
          <a:pPr lvl="0" algn="l" defTabSz="622300">
            <a:lnSpc>
              <a:spcPct val="90000"/>
            </a:lnSpc>
            <a:spcBef>
              <a:spcPct val="0"/>
            </a:spcBef>
            <a:spcAft>
              <a:spcPct val="35000"/>
            </a:spcAft>
          </a:pPr>
          <a:r>
            <a:rPr lang="el-GR" sz="1400" b="1" kern="1200" dirty="0" smtClean="0">
              <a:solidFill>
                <a:schemeClr val="accent2">
                  <a:lumMod val="50000"/>
                </a:schemeClr>
              </a:solidFill>
            </a:rPr>
            <a:t>Έναρξη: Νοέμβριος 2013</a:t>
          </a:r>
          <a:endParaRPr lang="el-GR" sz="1400" b="1" kern="1200" dirty="0">
            <a:solidFill>
              <a:schemeClr val="accent2">
                <a:lumMod val="50000"/>
              </a:schemeClr>
            </a:solidFill>
          </a:endParaRPr>
        </a:p>
      </dsp:txBody>
      <dsp:txXfrm>
        <a:off x="408778" y="234481"/>
        <a:ext cx="6731045" cy="1351140"/>
      </dsp:txXfrm>
    </dsp:sp>
    <dsp:sp modelId="{D888808C-5E7E-4A8A-8EFC-459B2787944F}">
      <dsp:nvSpPr>
        <dsp:cNvPr id="0" name=""/>
        <dsp:cNvSpPr/>
      </dsp:nvSpPr>
      <dsp:spPr>
        <a:xfrm>
          <a:off x="0" y="3282952"/>
          <a:ext cx="8183562" cy="352800"/>
        </a:xfrm>
        <a:prstGeom prst="rect">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71DBF1D-3AA1-4A14-AFAD-FDC5FC927B6C}">
      <dsp:nvSpPr>
        <dsp:cNvPr id="0" name=""/>
        <dsp:cNvSpPr/>
      </dsp:nvSpPr>
      <dsp:spPr>
        <a:xfrm>
          <a:off x="408778" y="1807381"/>
          <a:ext cx="6731045" cy="1682210"/>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523" tIns="0" rIns="216523" bIns="0" numCol="1" spcCol="1270" anchor="ctr" anchorCtr="0">
          <a:noAutofit/>
        </a:bodyPr>
        <a:lstStyle/>
        <a:p>
          <a:pPr lvl="0" algn="l" defTabSz="622300">
            <a:lnSpc>
              <a:spcPct val="90000"/>
            </a:lnSpc>
            <a:spcBef>
              <a:spcPct val="0"/>
            </a:spcBef>
            <a:spcAft>
              <a:spcPct val="35000"/>
            </a:spcAft>
          </a:pPr>
          <a:r>
            <a:rPr lang="el-GR" sz="1400" b="1" u="sng" kern="1200" dirty="0" smtClean="0">
              <a:solidFill>
                <a:schemeClr val="accent2">
                  <a:lumMod val="50000"/>
                </a:schemeClr>
              </a:solidFill>
            </a:rPr>
            <a:t>Διαρθρωτικό Ταμείο- </a:t>
          </a:r>
          <a:r>
            <a:rPr lang="el-GR" sz="1400" b="1" u="sng" kern="1200" dirty="0" err="1" smtClean="0">
              <a:solidFill>
                <a:schemeClr val="accent2">
                  <a:lumMod val="50000"/>
                </a:schemeClr>
              </a:solidFill>
            </a:rPr>
            <a:t>Επιχειρ</a:t>
          </a:r>
          <a:r>
            <a:rPr lang="el-GR" sz="1400" b="1" u="sng" kern="1200" dirty="0" smtClean="0">
              <a:solidFill>
                <a:schemeClr val="accent2">
                  <a:lumMod val="50000"/>
                </a:schemeClr>
              </a:solidFill>
            </a:rPr>
            <a:t>. Πρόγραμμα- Προϋπολογισμός</a:t>
          </a:r>
        </a:p>
        <a:p>
          <a:pPr lvl="0" algn="l" defTabSz="622300">
            <a:lnSpc>
              <a:spcPct val="90000"/>
            </a:lnSpc>
            <a:spcBef>
              <a:spcPct val="0"/>
            </a:spcBef>
            <a:spcAft>
              <a:spcPct val="35000"/>
            </a:spcAft>
          </a:pPr>
          <a:r>
            <a:rPr lang="el-GR" sz="1400" b="1" kern="1200" dirty="0" smtClean="0">
              <a:solidFill>
                <a:schemeClr val="accent2">
                  <a:lumMod val="50000"/>
                </a:schemeClr>
              </a:solidFill>
            </a:rPr>
            <a:t>Ευρωπαϊκό Κοινωνικό Ταμείο</a:t>
          </a:r>
        </a:p>
        <a:p>
          <a:pPr lvl="0" algn="l" defTabSz="622300">
            <a:lnSpc>
              <a:spcPct val="90000"/>
            </a:lnSpc>
            <a:spcBef>
              <a:spcPct val="0"/>
            </a:spcBef>
            <a:spcAft>
              <a:spcPct val="35000"/>
            </a:spcAft>
          </a:pPr>
          <a:r>
            <a:rPr lang="el-GR" sz="1400" b="1" kern="1200" dirty="0" smtClean="0">
              <a:solidFill>
                <a:schemeClr val="accent2">
                  <a:lumMod val="50000"/>
                </a:schemeClr>
              </a:solidFill>
            </a:rPr>
            <a:t>Επιχειρησιακό Πρόγραμμα «Δυτική Ελλάδα 2014-2020»</a:t>
          </a:r>
        </a:p>
        <a:p>
          <a:pPr lvl="0" algn="l" defTabSz="622300">
            <a:lnSpc>
              <a:spcPct val="90000"/>
            </a:lnSpc>
            <a:spcBef>
              <a:spcPct val="0"/>
            </a:spcBef>
            <a:spcAft>
              <a:spcPct val="35000"/>
            </a:spcAft>
          </a:pPr>
          <a:r>
            <a:rPr lang="el-GR" sz="1400" b="1" kern="1200" dirty="0" smtClean="0">
              <a:solidFill>
                <a:schemeClr val="accent2">
                  <a:lumMod val="50000"/>
                </a:schemeClr>
              </a:solidFill>
            </a:rPr>
            <a:t>642.472,92€ για 3 έτη</a:t>
          </a:r>
        </a:p>
        <a:p>
          <a:pPr lvl="0" algn="l" defTabSz="622300">
            <a:lnSpc>
              <a:spcPct val="90000"/>
            </a:lnSpc>
            <a:spcBef>
              <a:spcPct val="0"/>
            </a:spcBef>
            <a:spcAft>
              <a:spcPct val="35000"/>
            </a:spcAft>
          </a:pPr>
          <a:r>
            <a:rPr lang="el-GR" sz="1400" kern="1200" dirty="0" smtClean="0"/>
            <a:t> </a:t>
          </a:r>
          <a:endParaRPr lang="el-GR" sz="1400" kern="1200" dirty="0"/>
        </a:p>
      </dsp:txBody>
      <dsp:txXfrm>
        <a:off x="408778" y="1807381"/>
        <a:ext cx="6731045" cy="1682210"/>
      </dsp:txXfrm>
    </dsp:sp>
    <dsp:sp modelId="{8FFA561C-E01B-4C97-9888-337C2ADB761C}">
      <dsp:nvSpPr>
        <dsp:cNvPr id="0" name=""/>
        <dsp:cNvSpPr/>
      </dsp:nvSpPr>
      <dsp:spPr>
        <a:xfrm>
          <a:off x="0" y="4759765"/>
          <a:ext cx="8183562" cy="352800"/>
        </a:xfrm>
        <a:prstGeom prst="rect">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D891A7-2EDF-4D6D-82A2-B9915FA1E1A1}">
      <dsp:nvSpPr>
        <dsp:cNvPr id="0" name=""/>
        <dsp:cNvSpPr/>
      </dsp:nvSpPr>
      <dsp:spPr>
        <a:xfrm>
          <a:off x="408778" y="3711352"/>
          <a:ext cx="6743749" cy="1255052"/>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523" tIns="0" rIns="216523" bIns="0" numCol="1" spcCol="1270" anchor="ctr" anchorCtr="0">
          <a:noAutofit/>
        </a:bodyPr>
        <a:lstStyle/>
        <a:p>
          <a:pPr lvl="0" algn="l" defTabSz="622300">
            <a:lnSpc>
              <a:spcPct val="90000"/>
            </a:lnSpc>
            <a:spcBef>
              <a:spcPct val="0"/>
            </a:spcBef>
            <a:spcAft>
              <a:spcPct val="35000"/>
            </a:spcAft>
          </a:pPr>
          <a:r>
            <a:rPr lang="el-GR" sz="1400" b="1" u="sng" kern="1200" dirty="0" smtClean="0">
              <a:solidFill>
                <a:schemeClr val="accent2">
                  <a:lumMod val="50000"/>
                </a:schemeClr>
              </a:solidFill>
            </a:rPr>
            <a:t>Φορέας Υλοποίησης- Διευθύνουσα Υπηρεσία </a:t>
          </a:r>
        </a:p>
        <a:p>
          <a:pPr lvl="0" algn="l" defTabSz="622300">
            <a:lnSpc>
              <a:spcPct val="90000"/>
            </a:lnSpc>
            <a:spcBef>
              <a:spcPct val="0"/>
            </a:spcBef>
            <a:spcAft>
              <a:spcPct val="35000"/>
            </a:spcAft>
          </a:pPr>
          <a:r>
            <a:rPr lang="el-GR" sz="1400" b="1" kern="1200" dirty="0" smtClean="0">
              <a:solidFill>
                <a:schemeClr val="accent2">
                  <a:lumMod val="50000"/>
                </a:schemeClr>
              </a:solidFill>
            </a:rPr>
            <a:t>Δήμος </a:t>
          </a:r>
          <a:r>
            <a:rPr lang="el-GR" sz="1400" b="1" kern="1200" dirty="0" err="1" smtClean="0">
              <a:solidFill>
                <a:schemeClr val="accent2">
                  <a:lumMod val="50000"/>
                </a:schemeClr>
              </a:solidFill>
            </a:rPr>
            <a:t>Πατρέων</a:t>
          </a:r>
          <a:endParaRPr lang="el-GR" sz="1400" b="1" kern="1200" dirty="0" smtClean="0">
            <a:solidFill>
              <a:schemeClr val="accent2">
                <a:lumMod val="50000"/>
              </a:schemeClr>
            </a:solidFill>
          </a:endParaRPr>
        </a:p>
        <a:p>
          <a:pPr lvl="0" algn="l" defTabSz="622300">
            <a:lnSpc>
              <a:spcPct val="90000"/>
            </a:lnSpc>
            <a:spcBef>
              <a:spcPct val="0"/>
            </a:spcBef>
            <a:spcAft>
              <a:spcPct val="35000"/>
            </a:spcAft>
          </a:pPr>
          <a:r>
            <a:rPr lang="el-GR" sz="1400" b="1" kern="1200" dirty="0" smtClean="0">
              <a:solidFill>
                <a:schemeClr val="accent2">
                  <a:lumMod val="50000"/>
                </a:schemeClr>
              </a:solidFill>
            </a:rPr>
            <a:t>Δ/</a:t>
          </a:r>
          <a:r>
            <a:rPr lang="el-GR" sz="1400" b="1" kern="1200" dirty="0" err="1" smtClean="0">
              <a:solidFill>
                <a:schemeClr val="accent2">
                  <a:lumMod val="50000"/>
                </a:schemeClr>
              </a:solidFill>
            </a:rPr>
            <a:t>νση </a:t>
          </a:r>
          <a:r>
            <a:rPr lang="el-GR" sz="1400" b="1" kern="1200" dirty="0" smtClean="0">
              <a:solidFill>
                <a:schemeClr val="accent2">
                  <a:lumMod val="50000"/>
                </a:schemeClr>
              </a:solidFill>
            </a:rPr>
            <a:t>Προγραμματισμού, Οργάνωσης &amp; Πληροφορικής</a:t>
          </a:r>
        </a:p>
        <a:p>
          <a:pPr lvl="0" algn="l" defTabSz="622300">
            <a:lnSpc>
              <a:spcPct val="90000"/>
            </a:lnSpc>
            <a:spcBef>
              <a:spcPct val="0"/>
            </a:spcBef>
            <a:spcAft>
              <a:spcPct val="35000"/>
            </a:spcAft>
          </a:pPr>
          <a:r>
            <a:rPr lang="el-GR" sz="1400" b="1" kern="1200" dirty="0" smtClean="0">
              <a:solidFill>
                <a:schemeClr val="accent2">
                  <a:lumMod val="50000"/>
                </a:schemeClr>
              </a:solidFill>
              <a:effectLst/>
            </a:rPr>
            <a:t>Υπεύθυνη Έργου: κα </a:t>
          </a:r>
          <a:r>
            <a:rPr lang="el-GR" sz="1400" b="1" kern="1200" dirty="0" err="1" smtClean="0">
              <a:solidFill>
                <a:schemeClr val="accent2">
                  <a:lumMod val="50000"/>
                </a:schemeClr>
              </a:solidFill>
              <a:effectLst/>
            </a:rPr>
            <a:t>Αραβαντινού</a:t>
          </a:r>
          <a:r>
            <a:rPr lang="el-GR" sz="1400" b="1" kern="1200" dirty="0" smtClean="0">
              <a:solidFill>
                <a:schemeClr val="accent2">
                  <a:lumMod val="50000"/>
                </a:schemeClr>
              </a:solidFill>
              <a:effectLst/>
            </a:rPr>
            <a:t> </a:t>
          </a:r>
          <a:r>
            <a:rPr lang="el-GR" sz="1400" b="1" kern="1200" dirty="0" err="1" smtClean="0">
              <a:solidFill>
                <a:schemeClr val="accent2">
                  <a:lumMod val="50000"/>
                </a:schemeClr>
              </a:solidFill>
              <a:effectLst/>
            </a:rPr>
            <a:t>Μάριαν</a:t>
          </a:r>
          <a:endParaRPr lang="el-GR" sz="1400" b="1" kern="1200" dirty="0">
            <a:solidFill>
              <a:schemeClr val="accent2">
                <a:lumMod val="50000"/>
              </a:schemeClr>
            </a:solidFill>
            <a:effectLst/>
          </a:endParaRPr>
        </a:p>
      </dsp:txBody>
      <dsp:txXfrm>
        <a:off x="408778" y="3711352"/>
        <a:ext cx="6743749" cy="125505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E76D94E-DEA8-4D3C-9918-D0BC845EF3A2}">
      <dsp:nvSpPr>
        <dsp:cNvPr id="0" name=""/>
        <dsp:cNvSpPr/>
      </dsp:nvSpPr>
      <dsp:spPr>
        <a:xfrm>
          <a:off x="341361" y="1575593"/>
          <a:ext cx="1825625" cy="912812"/>
        </a:xfrm>
        <a:prstGeom prst="roundRect">
          <a:avLst>
            <a:gd name="adj" fmla="val 10000"/>
          </a:avLst>
        </a:prstGeom>
        <a:gradFill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425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l-GR" sz="1500" b="1" kern="1200" dirty="0" smtClean="0"/>
            <a:t>Φυσικό Πρόσωπο</a:t>
          </a:r>
        </a:p>
        <a:p>
          <a:pPr lvl="0" algn="ctr" defTabSz="666750">
            <a:lnSpc>
              <a:spcPct val="90000"/>
            </a:lnSpc>
            <a:spcBef>
              <a:spcPct val="0"/>
            </a:spcBef>
            <a:spcAft>
              <a:spcPct val="35000"/>
            </a:spcAft>
          </a:pPr>
          <a:r>
            <a:rPr lang="el-GR" sz="1500" b="1" kern="1200" dirty="0" smtClean="0"/>
            <a:t>(θύμα)</a:t>
          </a:r>
          <a:endParaRPr lang="el-GR" sz="1500" kern="1200" dirty="0"/>
        </a:p>
      </dsp:txBody>
      <dsp:txXfrm>
        <a:off x="341361" y="1575593"/>
        <a:ext cx="1825625" cy="912812"/>
      </dsp:txXfrm>
    </dsp:sp>
    <dsp:sp modelId="{CF90BFC6-D436-4AEF-86B0-19FD88FE8481}">
      <dsp:nvSpPr>
        <dsp:cNvPr id="0" name=""/>
        <dsp:cNvSpPr/>
      </dsp:nvSpPr>
      <dsp:spPr>
        <a:xfrm rot="17692822">
          <a:off x="1664264" y="1224484"/>
          <a:ext cx="1735694" cy="40429"/>
        </a:xfrm>
        <a:custGeom>
          <a:avLst/>
          <a:gdLst/>
          <a:ahLst/>
          <a:cxnLst/>
          <a:rect l="0" t="0" r="0" b="0"/>
          <a:pathLst>
            <a:path>
              <a:moveTo>
                <a:pt x="0" y="20214"/>
              </a:moveTo>
              <a:lnTo>
                <a:pt x="1735694" y="20214"/>
              </a:lnTo>
            </a:path>
          </a:pathLst>
        </a:custGeom>
        <a:noFill/>
        <a:ln w="42500" cap="flat" cmpd="sng" algn="ctr">
          <a:solidFill>
            <a:schemeClr val="accent1">
              <a:lumMod val="50000"/>
            </a:schemeClr>
          </a:solidFill>
          <a:prstDash val="solid"/>
          <a:tailEnd type="triangle" w="med" len="lg"/>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l-GR" sz="600" kern="1200"/>
        </a:p>
      </dsp:txBody>
      <dsp:txXfrm rot="17692822">
        <a:off x="2488719" y="1201306"/>
        <a:ext cx="86784" cy="86784"/>
      </dsp:txXfrm>
    </dsp:sp>
    <dsp:sp modelId="{AF92F5F1-DE4F-4DA3-8FC0-43B803AD60A6}">
      <dsp:nvSpPr>
        <dsp:cNvPr id="0" name=""/>
        <dsp:cNvSpPr/>
      </dsp:nvSpPr>
      <dsp:spPr>
        <a:xfrm>
          <a:off x="2897236" y="992"/>
          <a:ext cx="1825625" cy="912812"/>
        </a:xfrm>
        <a:prstGeom prst="roundRect">
          <a:avLst>
            <a:gd name="adj" fmla="val 10000"/>
          </a:avLst>
        </a:prstGeom>
        <a:solidFill>
          <a:schemeClr val="lt1">
            <a:hueOff val="0"/>
            <a:satOff val="0"/>
            <a:lumOff val="0"/>
            <a:alphaOff val="0"/>
          </a:schemeClr>
        </a:solidFill>
        <a:ln w="425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l-GR" sz="1500" b="1" kern="1200" dirty="0" smtClean="0"/>
            <a:t>Γραμμή </a:t>
          </a:r>
          <a:r>
            <a:rPr lang="en-US" sz="1500" b="1" kern="1200" dirty="0" smtClean="0"/>
            <a:t>SOS</a:t>
          </a:r>
        </a:p>
        <a:p>
          <a:pPr lvl="0" algn="ctr" defTabSz="666750">
            <a:lnSpc>
              <a:spcPct val="90000"/>
            </a:lnSpc>
            <a:spcBef>
              <a:spcPct val="0"/>
            </a:spcBef>
            <a:spcAft>
              <a:spcPct val="35000"/>
            </a:spcAft>
          </a:pPr>
          <a:r>
            <a:rPr lang="en-US" sz="1500" b="1" kern="1200" dirty="0" smtClean="0"/>
            <a:t>15900</a:t>
          </a:r>
          <a:endParaRPr lang="el-GR" sz="1500" kern="1200" dirty="0"/>
        </a:p>
      </dsp:txBody>
      <dsp:txXfrm>
        <a:off x="2897236" y="992"/>
        <a:ext cx="1825625" cy="912812"/>
      </dsp:txXfrm>
    </dsp:sp>
    <dsp:sp modelId="{237665CB-85AA-44DD-9732-697880A403AA}">
      <dsp:nvSpPr>
        <dsp:cNvPr id="0" name=""/>
        <dsp:cNvSpPr/>
      </dsp:nvSpPr>
      <dsp:spPr>
        <a:xfrm rot="19457599">
          <a:off x="2082459" y="1749351"/>
          <a:ext cx="899305" cy="40429"/>
        </a:xfrm>
        <a:custGeom>
          <a:avLst/>
          <a:gdLst/>
          <a:ahLst/>
          <a:cxnLst/>
          <a:rect l="0" t="0" r="0" b="0"/>
          <a:pathLst>
            <a:path>
              <a:moveTo>
                <a:pt x="0" y="20214"/>
              </a:moveTo>
              <a:lnTo>
                <a:pt x="899305" y="20214"/>
              </a:lnTo>
            </a:path>
          </a:pathLst>
        </a:custGeom>
        <a:noFill/>
        <a:ln w="42500" cap="flat" cmpd="sng" algn="ctr">
          <a:solidFill>
            <a:schemeClr val="accent1">
              <a:lumMod val="50000"/>
            </a:schemeClr>
          </a:solidFill>
          <a:prstDash val="solid"/>
          <a:tailEnd type="triangle" w="med" len="lg"/>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rot="19457599">
        <a:off x="2509629" y="1747083"/>
        <a:ext cx="44965" cy="44965"/>
      </dsp:txXfrm>
    </dsp:sp>
    <dsp:sp modelId="{5D20CBC5-893B-43E9-A45B-943888BEF27D}">
      <dsp:nvSpPr>
        <dsp:cNvPr id="0" name=""/>
        <dsp:cNvSpPr/>
      </dsp:nvSpPr>
      <dsp:spPr>
        <a:xfrm>
          <a:off x="2897236" y="1050726"/>
          <a:ext cx="1825625" cy="912812"/>
        </a:xfrm>
        <a:prstGeom prst="roundRect">
          <a:avLst>
            <a:gd name="adj" fmla="val 10000"/>
          </a:avLst>
        </a:prstGeom>
        <a:solidFill>
          <a:schemeClr val="lt1">
            <a:hueOff val="0"/>
            <a:satOff val="0"/>
            <a:lumOff val="0"/>
            <a:alphaOff val="0"/>
          </a:schemeClr>
        </a:solidFill>
        <a:ln w="425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l-GR" sz="1500" b="1" kern="1200" dirty="0" smtClean="0"/>
            <a:t>Αστυνομία</a:t>
          </a:r>
          <a:endParaRPr lang="el-GR" sz="1500" kern="1200" dirty="0"/>
        </a:p>
      </dsp:txBody>
      <dsp:txXfrm>
        <a:off x="2897236" y="1050726"/>
        <a:ext cx="1825625" cy="912812"/>
      </dsp:txXfrm>
    </dsp:sp>
    <dsp:sp modelId="{A61163FD-F181-4C23-AAB0-30EACB125BAD}">
      <dsp:nvSpPr>
        <dsp:cNvPr id="0" name=""/>
        <dsp:cNvSpPr/>
      </dsp:nvSpPr>
      <dsp:spPr>
        <a:xfrm rot="2142401">
          <a:off x="2082459" y="2274218"/>
          <a:ext cx="899305" cy="40429"/>
        </a:xfrm>
        <a:custGeom>
          <a:avLst/>
          <a:gdLst/>
          <a:ahLst/>
          <a:cxnLst/>
          <a:rect l="0" t="0" r="0" b="0"/>
          <a:pathLst>
            <a:path>
              <a:moveTo>
                <a:pt x="0" y="20214"/>
              </a:moveTo>
              <a:lnTo>
                <a:pt x="899305" y="20214"/>
              </a:lnTo>
            </a:path>
          </a:pathLst>
        </a:custGeom>
        <a:noFill/>
        <a:ln w="42500" cap="flat" cmpd="sng" algn="ctr">
          <a:solidFill>
            <a:schemeClr val="accent1">
              <a:lumMod val="50000"/>
            </a:schemeClr>
          </a:solidFill>
          <a:prstDash val="solid"/>
          <a:tailEnd type="triangle" w="med" len="lg"/>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l-GR" sz="500" kern="1200"/>
        </a:p>
      </dsp:txBody>
      <dsp:txXfrm rot="2142401">
        <a:off x="2509629" y="2271950"/>
        <a:ext cx="44965" cy="44965"/>
      </dsp:txXfrm>
    </dsp:sp>
    <dsp:sp modelId="{CECB8840-4E6A-4FC1-A42D-7DF94D46CC60}">
      <dsp:nvSpPr>
        <dsp:cNvPr id="0" name=""/>
        <dsp:cNvSpPr/>
      </dsp:nvSpPr>
      <dsp:spPr>
        <a:xfrm>
          <a:off x="2897236" y="2100460"/>
          <a:ext cx="1825625" cy="912812"/>
        </a:xfrm>
        <a:prstGeom prst="roundRect">
          <a:avLst>
            <a:gd name="adj" fmla="val 10000"/>
          </a:avLst>
        </a:prstGeom>
        <a:solidFill>
          <a:schemeClr val="lt1">
            <a:hueOff val="0"/>
            <a:satOff val="0"/>
            <a:lumOff val="0"/>
            <a:alphaOff val="0"/>
          </a:schemeClr>
        </a:solidFill>
        <a:ln w="425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l-GR" sz="1500" b="1" kern="1200" dirty="0" err="1" smtClean="0"/>
            <a:t>Συμβ</a:t>
          </a:r>
          <a:r>
            <a:rPr lang="el-GR" sz="1500" b="1" kern="1200" dirty="0" smtClean="0"/>
            <a:t>. Κέντρο</a:t>
          </a:r>
        </a:p>
        <a:p>
          <a:pPr lvl="0" algn="ctr" defTabSz="666750">
            <a:lnSpc>
              <a:spcPct val="90000"/>
            </a:lnSpc>
            <a:spcBef>
              <a:spcPct val="0"/>
            </a:spcBef>
            <a:spcAft>
              <a:spcPct val="35000"/>
            </a:spcAft>
          </a:pPr>
          <a:r>
            <a:rPr lang="el-GR" sz="1500" b="1" kern="1200" dirty="0" smtClean="0"/>
            <a:t>Γεν. </a:t>
          </a:r>
          <a:r>
            <a:rPr lang="el-GR" sz="1500" b="1" kern="1200" dirty="0" err="1" smtClean="0"/>
            <a:t>Γραμ</a:t>
          </a:r>
          <a:r>
            <a:rPr lang="el-GR" sz="1500" b="1" kern="1200" dirty="0" smtClean="0"/>
            <a:t>. </a:t>
          </a:r>
          <a:r>
            <a:rPr lang="el-GR" sz="1500" b="1" kern="1200" dirty="0" err="1" smtClean="0"/>
            <a:t>Ισότ</a:t>
          </a:r>
          <a:r>
            <a:rPr lang="el-GR" sz="1500" b="1" kern="1200" dirty="0" smtClean="0"/>
            <a:t>.</a:t>
          </a:r>
        </a:p>
        <a:p>
          <a:pPr lvl="0" algn="ctr" defTabSz="666750">
            <a:lnSpc>
              <a:spcPct val="90000"/>
            </a:lnSpc>
            <a:spcBef>
              <a:spcPct val="0"/>
            </a:spcBef>
            <a:spcAft>
              <a:spcPct val="35000"/>
            </a:spcAft>
          </a:pPr>
          <a:r>
            <a:rPr lang="el-GR" sz="1500" b="1" kern="1200" dirty="0" smtClean="0"/>
            <a:t>Φύλων</a:t>
          </a:r>
          <a:endParaRPr lang="el-GR" sz="1500" kern="1200" dirty="0"/>
        </a:p>
      </dsp:txBody>
      <dsp:txXfrm>
        <a:off x="2897236" y="2100460"/>
        <a:ext cx="1825625" cy="912812"/>
      </dsp:txXfrm>
    </dsp:sp>
    <dsp:sp modelId="{9246E4EC-68D7-4B7D-ADE5-C542B582907B}">
      <dsp:nvSpPr>
        <dsp:cNvPr id="0" name=""/>
        <dsp:cNvSpPr/>
      </dsp:nvSpPr>
      <dsp:spPr>
        <a:xfrm rot="3907178">
          <a:off x="1664264" y="2799085"/>
          <a:ext cx="1735694" cy="40429"/>
        </a:xfrm>
        <a:custGeom>
          <a:avLst/>
          <a:gdLst/>
          <a:ahLst/>
          <a:cxnLst/>
          <a:rect l="0" t="0" r="0" b="0"/>
          <a:pathLst>
            <a:path>
              <a:moveTo>
                <a:pt x="0" y="20214"/>
              </a:moveTo>
              <a:lnTo>
                <a:pt x="1735694" y="20214"/>
              </a:lnTo>
            </a:path>
          </a:pathLst>
        </a:custGeom>
        <a:noFill/>
        <a:ln w="42500" cap="flat" cmpd="sng" algn="ctr">
          <a:solidFill>
            <a:schemeClr val="accent1">
              <a:lumMod val="50000"/>
            </a:schemeClr>
          </a:solidFill>
          <a:prstDash val="solid"/>
          <a:tailEnd type="triangle" w="med" len="lg"/>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l-GR" sz="600" kern="1200"/>
        </a:p>
      </dsp:txBody>
      <dsp:txXfrm rot="3907178">
        <a:off x="2488719" y="2775908"/>
        <a:ext cx="86784" cy="86784"/>
      </dsp:txXfrm>
    </dsp:sp>
    <dsp:sp modelId="{580A6D87-0050-41BA-861E-B53AF9D9DE82}">
      <dsp:nvSpPr>
        <dsp:cNvPr id="0" name=""/>
        <dsp:cNvSpPr/>
      </dsp:nvSpPr>
      <dsp:spPr>
        <a:xfrm>
          <a:off x="2897236" y="3150195"/>
          <a:ext cx="1825625" cy="912812"/>
        </a:xfrm>
        <a:prstGeom prst="roundRect">
          <a:avLst>
            <a:gd name="adj" fmla="val 10000"/>
          </a:avLst>
        </a:prstGeom>
        <a:solidFill>
          <a:schemeClr val="lt1">
            <a:hueOff val="0"/>
            <a:satOff val="0"/>
            <a:lumOff val="0"/>
            <a:alphaOff val="0"/>
          </a:schemeClr>
        </a:solidFill>
        <a:ln w="425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l-GR" sz="1500" b="1" kern="1200" dirty="0" err="1" smtClean="0"/>
            <a:t>Συμβ</a:t>
          </a:r>
          <a:r>
            <a:rPr lang="el-GR" sz="1500" b="1" kern="1200" dirty="0" smtClean="0"/>
            <a:t>. Κέντρο</a:t>
          </a:r>
        </a:p>
        <a:p>
          <a:pPr lvl="0" algn="ctr" defTabSz="666750">
            <a:lnSpc>
              <a:spcPct val="90000"/>
            </a:lnSpc>
            <a:spcBef>
              <a:spcPct val="0"/>
            </a:spcBef>
            <a:spcAft>
              <a:spcPct val="35000"/>
            </a:spcAft>
          </a:pPr>
          <a:r>
            <a:rPr lang="el-GR" sz="1500" b="1" kern="1200" dirty="0" smtClean="0"/>
            <a:t>ΟΤΑ</a:t>
          </a:r>
          <a:endParaRPr lang="el-GR" sz="1500" kern="1200" dirty="0"/>
        </a:p>
      </dsp:txBody>
      <dsp:txXfrm>
        <a:off x="2897236" y="3150195"/>
        <a:ext cx="1825625" cy="91281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358B1F6-AB0B-4BD4-B5F8-44A16660B86A}">
      <dsp:nvSpPr>
        <dsp:cNvPr id="0" name=""/>
        <dsp:cNvSpPr/>
      </dsp:nvSpPr>
      <dsp:spPr>
        <a:xfrm>
          <a:off x="0" y="432052"/>
          <a:ext cx="2014255" cy="1007127"/>
        </a:xfrm>
        <a:prstGeom prst="roundRect">
          <a:avLst>
            <a:gd name="adj" fmla="val 10000"/>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l-GR" sz="2000" b="1" kern="1200" dirty="0" smtClean="0">
              <a:solidFill>
                <a:schemeClr val="tx1"/>
              </a:solidFill>
            </a:rPr>
            <a:t>ΞΕΝΩΝΑΣ ΔΗΜΟΥ</a:t>
          </a:r>
          <a:endParaRPr lang="el-GR" sz="2000" b="1" kern="1200" dirty="0">
            <a:solidFill>
              <a:schemeClr val="tx1"/>
            </a:solidFill>
          </a:endParaRPr>
        </a:p>
      </dsp:txBody>
      <dsp:txXfrm>
        <a:off x="0" y="432052"/>
        <a:ext cx="2014255" cy="1007127"/>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6E8F458-9380-4A6F-8D94-C7AA76EAD91A}">
      <dsp:nvSpPr>
        <dsp:cNvPr id="0" name=""/>
        <dsp:cNvSpPr/>
      </dsp:nvSpPr>
      <dsp:spPr>
        <a:xfrm>
          <a:off x="0" y="2764145"/>
          <a:ext cx="8183562" cy="352800"/>
        </a:xfrm>
        <a:prstGeom prst="rect">
          <a:avLst/>
        </a:prstGeom>
        <a:solidFill>
          <a:schemeClr val="lt1">
            <a:alpha val="90000"/>
            <a:hueOff val="0"/>
            <a:satOff val="0"/>
            <a:lumOff val="0"/>
            <a:alphaOff val="0"/>
          </a:schemeClr>
        </a:solidFill>
        <a:ln w="425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153454-7FF9-43D0-9142-F899819C6CB8}">
      <dsp:nvSpPr>
        <dsp:cNvPr id="0" name=""/>
        <dsp:cNvSpPr/>
      </dsp:nvSpPr>
      <dsp:spPr>
        <a:xfrm>
          <a:off x="408778" y="69861"/>
          <a:ext cx="6731045" cy="2900923"/>
        </a:xfrm>
        <a:prstGeom prst="roundRect">
          <a:avLst/>
        </a:prstGeom>
        <a:solidFill>
          <a:schemeClr val="accent1">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6523" tIns="0" rIns="216523" bIns="0" numCol="1" spcCol="1270" anchor="ctr" anchorCtr="0">
          <a:noAutofit/>
        </a:bodyPr>
        <a:lstStyle/>
        <a:p>
          <a:pPr lvl="0" algn="l" defTabSz="622300">
            <a:lnSpc>
              <a:spcPct val="90000"/>
            </a:lnSpc>
            <a:spcBef>
              <a:spcPct val="0"/>
            </a:spcBef>
            <a:spcAft>
              <a:spcPct val="35000"/>
            </a:spcAft>
          </a:pPr>
          <a:r>
            <a:rPr lang="el-GR" sz="1400" b="1" u="sng" kern="1200" dirty="0" smtClean="0">
              <a:solidFill>
                <a:schemeClr val="accent2">
                  <a:lumMod val="50000"/>
                </a:schemeClr>
              </a:solidFill>
            </a:rPr>
            <a:t>Περιγραφή Δράσης</a:t>
          </a:r>
          <a:r>
            <a:rPr lang="en-US" sz="1400" b="1" u="sng" kern="1200" dirty="0" smtClean="0">
              <a:solidFill>
                <a:schemeClr val="accent2">
                  <a:lumMod val="50000"/>
                </a:schemeClr>
              </a:solidFill>
            </a:rPr>
            <a:t>- </a:t>
          </a:r>
          <a:r>
            <a:rPr lang="el-GR" sz="1400" b="1" u="sng" kern="1200" dirty="0" smtClean="0">
              <a:solidFill>
                <a:schemeClr val="accent2">
                  <a:lumMod val="50000"/>
                </a:schemeClr>
              </a:solidFill>
            </a:rPr>
            <a:t>Αποτελέσματα</a:t>
          </a:r>
        </a:p>
        <a:p>
          <a:pPr lvl="0" algn="l" defTabSz="622300">
            <a:lnSpc>
              <a:spcPct val="90000"/>
            </a:lnSpc>
            <a:spcBef>
              <a:spcPct val="0"/>
            </a:spcBef>
            <a:spcAft>
              <a:spcPct val="35000"/>
            </a:spcAft>
          </a:pPr>
          <a:r>
            <a:rPr lang="el-GR" sz="1400" b="1" kern="1200" dirty="0" smtClean="0">
              <a:solidFill>
                <a:schemeClr val="accent2">
                  <a:lumMod val="50000"/>
                </a:schemeClr>
              </a:solidFill>
            </a:rPr>
            <a:t>Φιλοξενία των Γυναικών και των παιδιών τους</a:t>
          </a:r>
        </a:p>
        <a:p>
          <a:pPr lvl="0" algn="l" defTabSz="622300">
            <a:lnSpc>
              <a:spcPct val="90000"/>
            </a:lnSpc>
            <a:spcBef>
              <a:spcPct val="0"/>
            </a:spcBef>
            <a:spcAft>
              <a:spcPct val="35000"/>
            </a:spcAft>
          </a:pPr>
          <a:r>
            <a:rPr lang="el-GR" sz="1400" b="1" kern="1200" dirty="0" smtClean="0">
              <a:solidFill>
                <a:schemeClr val="accent2">
                  <a:lumMod val="50000"/>
                </a:schemeClr>
              </a:solidFill>
            </a:rPr>
            <a:t>Ψυχολογική Στήριξη</a:t>
          </a:r>
        </a:p>
        <a:p>
          <a:pPr lvl="0" algn="l" defTabSz="622300">
            <a:lnSpc>
              <a:spcPct val="90000"/>
            </a:lnSpc>
            <a:spcBef>
              <a:spcPct val="0"/>
            </a:spcBef>
            <a:spcAft>
              <a:spcPct val="35000"/>
            </a:spcAft>
          </a:pPr>
          <a:r>
            <a:rPr lang="el-GR" sz="1400" b="1" kern="1200" dirty="0" smtClean="0">
              <a:solidFill>
                <a:schemeClr val="accent2">
                  <a:lumMod val="50000"/>
                </a:schemeClr>
              </a:solidFill>
            </a:rPr>
            <a:t>Κοινωνική Στήριξη</a:t>
          </a:r>
        </a:p>
        <a:p>
          <a:pPr lvl="0" algn="l" defTabSz="622300">
            <a:lnSpc>
              <a:spcPct val="90000"/>
            </a:lnSpc>
            <a:spcBef>
              <a:spcPct val="0"/>
            </a:spcBef>
            <a:spcAft>
              <a:spcPct val="35000"/>
            </a:spcAft>
          </a:pPr>
          <a:r>
            <a:rPr lang="el-GR" sz="1400" b="1" kern="1200" dirty="0" smtClean="0">
              <a:solidFill>
                <a:schemeClr val="accent2">
                  <a:lumMod val="50000"/>
                </a:schemeClr>
              </a:solidFill>
            </a:rPr>
            <a:t>Υπηρεσίες προώθησης στην απασχόληση</a:t>
          </a:r>
        </a:p>
        <a:p>
          <a:pPr lvl="0" algn="l" defTabSz="622300">
            <a:lnSpc>
              <a:spcPct val="90000"/>
            </a:lnSpc>
            <a:spcBef>
              <a:spcPct val="0"/>
            </a:spcBef>
            <a:spcAft>
              <a:spcPct val="35000"/>
            </a:spcAft>
          </a:pPr>
          <a:r>
            <a:rPr lang="el-GR" sz="1400" b="1" kern="1200" dirty="0" smtClean="0">
              <a:solidFill>
                <a:schemeClr val="accent2">
                  <a:lumMod val="50000"/>
                </a:schemeClr>
              </a:solidFill>
            </a:rPr>
            <a:t>Δράσεις δικτύωσης</a:t>
          </a:r>
        </a:p>
        <a:p>
          <a:pPr lvl="0" algn="l" defTabSz="622300">
            <a:lnSpc>
              <a:spcPct val="90000"/>
            </a:lnSpc>
            <a:spcBef>
              <a:spcPct val="0"/>
            </a:spcBef>
            <a:spcAft>
              <a:spcPct val="35000"/>
            </a:spcAft>
          </a:pPr>
          <a:r>
            <a:rPr lang="el-GR" sz="1400" b="1" kern="1200" dirty="0" smtClean="0">
              <a:solidFill>
                <a:schemeClr val="accent2">
                  <a:lumMod val="50000"/>
                </a:schemeClr>
              </a:solidFill>
            </a:rPr>
            <a:t>Ωφελούμενες από την παρέμβαση είναι οι γυναίκες που έχουν υποστεί και υφίστανται βία σε όλες τις μορφές ή / και πολλαπλές διακρίσεις (π.χ. μετανάστριες, πρόσφυγες, </a:t>
          </a:r>
          <a:r>
            <a:rPr lang="el-GR" sz="1400" b="1" kern="1200" dirty="0" err="1" smtClean="0">
              <a:solidFill>
                <a:schemeClr val="accent2">
                  <a:lumMod val="50000"/>
                </a:schemeClr>
              </a:solidFill>
            </a:rPr>
            <a:t>μονογονείς</a:t>
          </a:r>
          <a:r>
            <a:rPr lang="el-GR" sz="1400" b="1" kern="1200" dirty="0" smtClean="0">
              <a:solidFill>
                <a:schemeClr val="accent2">
                  <a:lumMod val="50000"/>
                </a:schemeClr>
              </a:solidFill>
            </a:rPr>
            <a:t>, </a:t>
          </a:r>
          <a:r>
            <a:rPr lang="el-GR" sz="1400" b="1" kern="1200" dirty="0" err="1" smtClean="0">
              <a:solidFill>
                <a:schemeClr val="accent2">
                  <a:lumMod val="50000"/>
                </a:schemeClr>
              </a:solidFill>
            </a:rPr>
            <a:t>ΑμΕΑ</a:t>
          </a:r>
          <a:r>
            <a:rPr lang="el-GR" sz="1400" b="1" kern="1200" dirty="0" smtClean="0">
              <a:solidFill>
                <a:schemeClr val="accent2">
                  <a:lumMod val="50000"/>
                </a:schemeClr>
              </a:solidFill>
            </a:rPr>
            <a:t>, άνεργες κ.λπ.) με τα παιδιά τους οι οποίες χρήζουν φιλοξενίας στους Ξενώνες.</a:t>
          </a:r>
        </a:p>
        <a:p>
          <a:pPr lvl="0" algn="l" defTabSz="622300">
            <a:lnSpc>
              <a:spcPct val="90000"/>
            </a:lnSpc>
            <a:spcBef>
              <a:spcPct val="0"/>
            </a:spcBef>
            <a:spcAft>
              <a:spcPct val="35000"/>
            </a:spcAft>
          </a:pPr>
          <a:r>
            <a:rPr lang="el-GR" sz="1400" b="1" kern="1200" dirty="0" smtClean="0">
              <a:solidFill>
                <a:schemeClr val="accent2">
                  <a:lumMod val="50000"/>
                </a:schemeClr>
              </a:solidFill>
            </a:rPr>
            <a:t>Έχουν φιλοξενηθεί συνολικά 101 άτομα</a:t>
          </a:r>
          <a:endParaRPr lang="el-GR" sz="1400" b="1" kern="1200" dirty="0">
            <a:solidFill>
              <a:schemeClr val="accent2">
                <a:lumMod val="50000"/>
              </a:schemeClr>
            </a:solidFill>
          </a:endParaRPr>
        </a:p>
      </dsp:txBody>
      <dsp:txXfrm>
        <a:off x="408778" y="69861"/>
        <a:ext cx="6731045" cy="2900923"/>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Στρογγυλεμένο ορθογώνιο"/>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Τίτλος"/>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smtClean="0"/>
              <a:t>Kλικ για επεξεργασία του τίτλου</a:t>
            </a:r>
            <a:endParaRPr kumimoji="0" lang="en-US"/>
          </a:p>
        </p:txBody>
      </p:sp>
      <p:sp>
        <p:nvSpPr>
          <p:cNvPr id="20" name="19 - Υπότιτλος"/>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19" name="18 - Θέση ημερομηνίας"/>
          <p:cNvSpPr>
            <a:spLocks noGrp="1"/>
          </p:cNvSpPr>
          <p:nvPr>
            <p:ph type="dt" sz="half" idx="10"/>
          </p:nvPr>
        </p:nvSpPr>
        <p:spPr/>
        <p:txBody>
          <a:bodyPr/>
          <a:lstStyle>
            <a:extLst/>
          </a:lstStyle>
          <a:p>
            <a:fld id="{5B48384B-B00F-47C7-BEA7-C58873A62E8E}" type="datetimeFigureOut">
              <a:rPr lang="el-GR" smtClean="0"/>
              <a:pPr/>
              <a:t>10/11/2018</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11" name="10 - Θέση αριθμού διαφάνειας"/>
          <p:cNvSpPr>
            <a:spLocks noGrp="1"/>
          </p:cNvSpPr>
          <p:nvPr>
            <p:ph type="sldNum" sz="quarter" idx="12"/>
          </p:nvPr>
        </p:nvSpPr>
        <p:spPr/>
        <p:txBody>
          <a:bodyPr/>
          <a:lstStyle>
            <a:extLst/>
          </a:lstStyle>
          <a:p>
            <a:fld id="{923A21FB-30A1-4DFC-A81F-2430BA8953D7}"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02920" y="530352"/>
            <a:ext cx="8183880" cy="4187952"/>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B48384B-B00F-47C7-BEA7-C58873A62E8E}" type="datetimeFigureOut">
              <a:rPr lang="el-GR" smtClean="0"/>
              <a:pPr/>
              <a:t>10/11/2018</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923A21FB-30A1-4DFC-A81F-2430BA8953D7}"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533404"/>
            <a:ext cx="1981200" cy="5257799"/>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33400" y="533402"/>
            <a:ext cx="5943600" cy="525780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B48384B-B00F-47C7-BEA7-C58873A62E8E}" type="datetimeFigureOut">
              <a:rPr lang="el-GR" smtClean="0"/>
              <a:pPr/>
              <a:t>10/11/2018</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923A21FB-30A1-4DFC-A81F-2430BA8953D7}"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502920" y="530352"/>
            <a:ext cx="8183880" cy="4187952"/>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B48384B-B00F-47C7-BEA7-C58873A62E8E}" type="datetimeFigureOut">
              <a:rPr lang="el-GR" smtClean="0"/>
              <a:pPr/>
              <a:t>10/11/2018</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923A21FB-30A1-4DFC-A81F-2430BA8953D7}"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13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Στρογγυλεμένο ορθογώνιο"/>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5B48384B-B00F-47C7-BEA7-C58873A62E8E}" type="datetimeFigureOut">
              <a:rPr lang="el-GR" smtClean="0"/>
              <a:pPr/>
              <a:t>10/11/2018</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923A21FB-30A1-4DFC-A81F-2430BA8953D7}"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5B48384B-B00F-47C7-BEA7-C58873A62E8E}" type="datetimeFigureOut">
              <a:rPr lang="el-GR" smtClean="0"/>
              <a:pPr/>
              <a:t>10/11/2018</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923A21FB-30A1-4DFC-A81F-2430BA8953D7}"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nchor="b"/>
          <a:lstStyle>
            <a:lvl1pPr>
              <a:defRPr b="1"/>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5B48384B-B00F-47C7-BEA7-C58873A62E8E}" type="datetimeFigureOut">
              <a:rPr lang="el-GR" smtClean="0"/>
              <a:pPr/>
              <a:t>10/11/2018</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923A21FB-30A1-4DFC-A81F-2430BA8953D7}"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5B48384B-B00F-47C7-BEA7-C58873A62E8E}" type="datetimeFigureOut">
              <a:rPr lang="el-GR" smtClean="0"/>
              <a:pPr/>
              <a:t>10/11/2018</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923A21FB-30A1-4DFC-A81F-2430BA8953D7}"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5B48384B-B00F-47C7-BEA7-C58873A62E8E}" type="datetimeFigureOut">
              <a:rPr lang="el-GR" smtClean="0"/>
              <a:pPr/>
              <a:t>10/11/2018</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923A21FB-30A1-4DFC-A81F-2430BA8953D7}"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5B48384B-B00F-47C7-BEA7-C58873A62E8E}" type="datetimeFigureOut">
              <a:rPr lang="el-GR" smtClean="0"/>
              <a:pPr/>
              <a:t>10/11/2018</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923A21FB-30A1-4DFC-A81F-2430BA8953D7}"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Στρογγύλεμα μίας γωνίας ορθογωνίου"/>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5B48384B-B00F-47C7-BEA7-C58873A62E8E}" type="datetimeFigureOut">
              <a:rPr lang="el-GR" smtClean="0"/>
              <a:pPr/>
              <a:t>10/11/2018</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923A21FB-30A1-4DFC-A81F-2430BA8953D7}" type="slidenum">
              <a:rPr lang="el-GR" smtClean="0"/>
              <a:pPr/>
              <a:t>‹#›</a:t>
            </a:fld>
            <a:endParaRPr lang="el-GR"/>
          </a:p>
        </p:txBody>
      </p:sp>
      <p:sp>
        <p:nvSpPr>
          <p:cNvPr id="3" name="2 - Θέση εικόνας"/>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Στρογγυλεμένο ορθογώνιο"/>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 Θέση τίτλου"/>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l-GR" smtClean="0"/>
              <a:t>Kλικ για επεξεργασία του τίτλου</a:t>
            </a:r>
            <a:endParaRPr kumimoji="0" lang="en-US"/>
          </a:p>
        </p:txBody>
      </p:sp>
      <p:sp>
        <p:nvSpPr>
          <p:cNvPr id="4" name="3 - Θέση κειμένου"/>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5" name="24 - Θέση ημερομηνίας"/>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48384B-B00F-47C7-BEA7-C58873A62E8E}" type="datetimeFigureOut">
              <a:rPr lang="el-GR" smtClean="0"/>
              <a:pPr/>
              <a:t>10/11/2018</a:t>
            </a:fld>
            <a:endParaRPr lang="el-GR"/>
          </a:p>
        </p:txBody>
      </p:sp>
      <p:sp>
        <p:nvSpPr>
          <p:cNvPr id="18" name="17 - Θέση υποσέλιδου"/>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a:p>
        </p:txBody>
      </p:sp>
      <p:sp>
        <p:nvSpPr>
          <p:cNvPr id="5" name="4 - Θέση αριθμού διαφάνειας"/>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23A21FB-30A1-4DFC-A81F-2430BA8953D7}"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12" Type="http://schemas.openxmlformats.org/officeDocument/2006/relationships/image" Target="../media/image4.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diagramLayout" Target="../diagrams/layout5.xml"/><Relationship Id="rId7" Type="http://schemas.openxmlformats.org/officeDocument/2006/relationships/image" Target="../media/image5.jpe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12 - Ορθογώνιο"/>
          <p:cNvSpPr/>
          <p:nvPr/>
        </p:nvSpPr>
        <p:spPr>
          <a:xfrm>
            <a:off x="0" y="0"/>
            <a:ext cx="9144000" cy="213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 name="Title 1"/>
          <p:cNvSpPr>
            <a:spLocks noGrp="1"/>
          </p:cNvSpPr>
          <p:nvPr>
            <p:ph type="ctrTitle"/>
          </p:nvPr>
        </p:nvSpPr>
        <p:spPr>
          <a:xfrm>
            <a:off x="1066800" y="448437"/>
            <a:ext cx="6172200" cy="1075563"/>
          </a:xfrm>
        </p:spPr>
        <p:txBody>
          <a:bodyPr>
            <a:normAutofit/>
          </a:bodyPr>
          <a:lstStyle/>
          <a:p>
            <a:pPr algn="ctr"/>
            <a:r>
              <a:rPr lang="el-GR" sz="3400" dirty="0" smtClean="0">
                <a:solidFill>
                  <a:schemeClr val="bg1"/>
                </a:solidFill>
                <a:latin typeface="Calibri" pitchFamily="34" charset="0"/>
                <a:cs typeface="Calibri" pitchFamily="34" charset="0"/>
              </a:rPr>
              <a:t>ΔΗΜΟΣ ΠΑΤΡΕΩΝ</a:t>
            </a:r>
            <a:endParaRPr lang="en-US" sz="3400" dirty="0">
              <a:solidFill>
                <a:schemeClr val="bg1"/>
              </a:solidFill>
              <a:latin typeface="Calibri" pitchFamily="34" charset="0"/>
              <a:cs typeface="Calibri" pitchFamily="34" charset="0"/>
            </a:endParaRPr>
          </a:p>
        </p:txBody>
      </p:sp>
      <p:sp>
        <p:nvSpPr>
          <p:cNvPr id="3" name="Subtitle 2"/>
          <p:cNvSpPr>
            <a:spLocks noGrp="1"/>
          </p:cNvSpPr>
          <p:nvPr>
            <p:ph type="subTitle" idx="1"/>
          </p:nvPr>
        </p:nvSpPr>
        <p:spPr>
          <a:xfrm>
            <a:off x="304800" y="2362200"/>
            <a:ext cx="8549960" cy="381000"/>
          </a:xfrm>
        </p:spPr>
        <p:txBody>
          <a:bodyPr>
            <a:noAutofit/>
          </a:bodyPr>
          <a:lstStyle/>
          <a:p>
            <a:pPr algn="ctr"/>
            <a:r>
              <a:rPr lang="el-GR" altLang="en-US" sz="2000" b="1" dirty="0" smtClean="0">
                <a:solidFill>
                  <a:srgbClr val="002060"/>
                </a:solidFill>
                <a:latin typeface="Calibri" pitchFamily="34" charset="0"/>
                <a:cs typeface="Calibri" pitchFamily="34" charset="0"/>
              </a:rPr>
              <a:t>ΔΙΕΥΘΥΝΣΗ ΠΡΟΓΡΑΜΜΑΤΙΣΜΟΥ, ΟΡΓΑΝΩΣΗΣ ΚΑΙ ΠΛΗΡΟΦΟΡΙΚΗΣ</a:t>
            </a:r>
            <a:endParaRPr lang="en-US" sz="2000" b="1" dirty="0">
              <a:latin typeface="Calibri" pitchFamily="34" charset="0"/>
              <a:cs typeface="Calibri" pitchFamily="34" charset="0"/>
            </a:endParaRPr>
          </a:p>
        </p:txBody>
      </p:sp>
      <p:sp>
        <p:nvSpPr>
          <p:cNvPr id="7" name="Rectangle 168"/>
          <p:cNvSpPr>
            <a:spLocks noChangeArrowheads="1"/>
          </p:cNvSpPr>
          <p:nvPr/>
        </p:nvSpPr>
        <p:spPr bwMode="auto">
          <a:xfrm>
            <a:off x="3657600" y="3861048"/>
            <a:ext cx="5486400" cy="15558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cs typeface="Arial" panose="020B0604020202020204" pitchFamily="34" charset="0"/>
              </a:defRPr>
            </a:lvl1pPr>
            <a:lvl2pPr algn="ctr">
              <a:defRPr sz="4400">
                <a:solidFill>
                  <a:schemeClr val="tx2"/>
                </a:solidFill>
                <a:latin typeface="Arial" panose="020B0604020202020204" pitchFamily="34" charset="0"/>
                <a:cs typeface="Arial" panose="020B0604020202020204" pitchFamily="34" charset="0"/>
              </a:defRPr>
            </a:lvl2pPr>
            <a:lvl3pPr algn="ctr">
              <a:defRPr sz="4400">
                <a:solidFill>
                  <a:schemeClr val="tx2"/>
                </a:solidFill>
                <a:latin typeface="Arial" panose="020B0604020202020204" pitchFamily="34" charset="0"/>
                <a:cs typeface="Arial" panose="020B0604020202020204" pitchFamily="34" charset="0"/>
              </a:defRPr>
            </a:lvl3pPr>
            <a:lvl4pPr algn="ctr">
              <a:defRPr sz="4400">
                <a:solidFill>
                  <a:schemeClr val="tx2"/>
                </a:solidFill>
                <a:latin typeface="Arial" panose="020B0604020202020204" pitchFamily="34" charset="0"/>
                <a:cs typeface="Arial" panose="020B0604020202020204" pitchFamily="34" charset="0"/>
              </a:defRPr>
            </a:lvl4pPr>
            <a:lvl5pPr algn="ctr">
              <a:defRPr sz="4400">
                <a:solidFill>
                  <a:schemeClr val="tx2"/>
                </a:solidFill>
                <a:latin typeface="Arial" panose="020B0604020202020204" pitchFamily="34" charset="0"/>
                <a:cs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l-GR" altLang="en-US" sz="1800" b="1" dirty="0" smtClean="0">
                <a:solidFill>
                  <a:schemeClr val="tx1"/>
                </a:solidFill>
                <a:latin typeface="Calibri" pitchFamily="34" charset="0"/>
                <a:cs typeface="Calibri" pitchFamily="34" charset="0"/>
              </a:rPr>
              <a:t>ΠΑΠΑΕΥΘΥΜΙΟΥ ΠΑΝΑΓΙΩΤΗΣ</a:t>
            </a:r>
          </a:p>
          <a:p>
            <a:r>
              <a:rPr lang="el-GR" altLang="en-US" sz="1600" dirty="0" smtClean="0">
                <a:solidFill>
                  <a:schemeClr val="tx1"/>
                </a:solidFill>
                <a:latin typeface="Calibri" pitchFamily="34" charset="0"/>
                <a:cs typeface="Calibri" pitchFamily="34" charset="0"/>
              </a:rPr>
              <a:t>Προϊστάμενος Διεύθυνσης</a:t>
            </a:r>
          </a:p>
          <a:p>
            <a:r>
              <a:rPr lang="el-GR" altLang="en-US" sz="1600" dirty="0" smtClean="0">
                <a:solidFill>
                  <a:schemeClr val="tx1"/>
                </a:solidFill>
                <a:latin typeface="Calibri" pitchFamily="34" charset="0"/>
                <a:cs typeface="Calibri" pitchFamily="34" charset="0"/>
              </a:rPr>
              <a:t>Δρ. Χημικός Μηχανικός</a:t>
            </a:r>
          </a:p>
          <a:p>
            <a:r>
              <a:rPr lang="en-US" altLang="en-US" sz="1600" dirty="0" err="1" smtClean="0">
                <a:solidFill>
                  <a:schemeClr val="tx1"/>
                </a:solidFill>
                <a:latin typeface="Calibri" pitchFamily="34" charset="0"/>
                <a:cs typeface="Calibri" pitchFamily="34" charset="0"/>
              </a:rPr>
              <a:t>panpapef@patras,gr</a:t>
            </a:r>
            <a:endParaRPr lang="el-GR" altLang="en-US" sz="1600" dirty="0" smtClean="0">
              <a:solidFill>
                <a:schemeClr val="tx1"/>
              </a:solidFill>
              <a:latin typeface="Calibri" pitchFamily="34" charset="0"/>
              <a:cs typeface="Calibri" pitchFamily="34" charset="0"/>
            </a:endParaRPr>
          </a:p>
          <a:p>
            <a:endParaRPr lang="es-ES" altLang="en-US" sz="1400" dirty="0">
              <a:solidFill>
                <a:schemeClr val="tx1"/>
              </a:solidFill>
              <a:latin typeface="Century Gothic" panose="020B0502020202020204" pitchFamily="34" charset="0"/>
            </a:endParaRPr>
          </a:p>
        </p:txBody>
      </p:sp>
      <p:cxnSp>
        <p:nvCxnSpPr>
          <p:cNvPr id="12" name="11 - Ευθεία γραμμή σύνδεσης"/>
          <p:cNvCxnSpPr/>
          <p:nvPr/>
        </p:nvCxnSpPr>
        <p:spPr>
          <a:xfrm>
            <a:off x="685800" y="2971800"/>
            <a:ext cx="76962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5" name="14 - Εικόνα" descr="patreas.gif"/>
          <p:cNvPicPr>
            <a:picLocks noChangeAspect="1"/>
          </p:cNvPicPr>
          <p:nvPr/>
        </p:nvPicPr>
        <p:blipFill>
          <a:blip r:embed="rId2" cstate="print"/>
          <a:stretch>
            <a:fillRect/>
          </a:stretch>
        </p:blipFill>
        <p:spPr>
          <a:xfrm>
            <a:off x="6162675" y="457200"/>
            <a:ext cx="1685925" cy="1352550"/>
          </a:xfrm>
          <a:prstGeom prst="rect">
            <a:avLst/>
          </a:prstGeom>
        </p:spPr>
      </p:pic>
      <p:sp>
        <p:nvSpPr>
          <p:cNvPr id="8" name="7 - TextBox"/>
          <p:cNvSpPr txBox="1"/>
          <p:nvPr/>
        </p:nvSpPr>
        <p:spPr>
          <a:xfrm>
            <a:off x="2771800" y="6093296"/>
            <a:ext cx="3024336" cy="338554"/>
          </a:xfrm>
          <a:prstGeom prst="rect">
            <a:avLst/>
          </a:prstGeom>
          <a:noFill/>
        </p:spPr>
        <p:txBody>
          <a:bodyPr wrap="square" rtlCol="0">
            <a:spAutoFit/>
          </a:bodyPr>
          <a:lstStyle/>
          <a:p>
            <a:pPr algn="ctr"/>
            <a:r>
              <a:rPr lang="el-GR" sz="1600" dirty="0" smtClean="0"/>
              <a:t>ΠΑΤΡΑ,  Νοέμβριος  2018</a:t>
            </a:r>
            <a:endParaRPr lang="el-GR" sz="1600" dirty="0"/>
          </a:p>
        </p:txBody>
      </p:sp>
    </p:spTree>
    <p:extLst>
      <p:ext uri="{BB962C8B-B14F-4D97-AF65-F5344CB8AC3E}">
        <p14:creationId xmlns:p14="http://schemas.microsoft.com/office/powerpoint/2010/main" xmlns="" val="684834219"/>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4869160"/>
            <a:ext cx="8183880" cy="1051560"/>
          </a:xfrm>
        </p:spPr>
        <p:txBody>
          <a:bodyPr>
            <a:normAutofit/>
          </a:bodyPr>
          <a:lstStyle/>
          <a:p>
            <a:r>
              <a:rPr lang="el-GR" sz="1400" dirty="0" smtClean="0">
                <a:solidFill>
                  <a:schemeClr val="accent1">
                    <a:lumMod val="50000"/>
                  </a:schemeClr>
                </a:solidFill>
              </a:rPr>
              <a:t>* αφορά Προμήθειες &amp; Παροχές Υπηρεσιών</a:t>
            </a:r>
            <a:endParaRPr lang="el-GR" sz="1400" dirty="0">
              <a:solidFill>
                <a:schemeClr val="accent1">
                  <a:lumMod val="50000"/>
                </a:schemeClr>
              </a:solidFill>
            </a:endParaRPr>
          </a:p>
        </p:txBody>
      </p:sp>
      <p:graphicFrame>
        <p:nvGraphicFramePr>
          <p:cNvPr id="6" name="5 - Θέση περιεχομένου"/>
          <p:cNvGraphicFramePr>
            <a:graphicFrameLocks noGrp="1"/>
          </p:cNvGraphicFramePr>
          <p:nvPr>
            <p:ph idx="1"/>
          </p:nvPr>
        </p:nvGraphicFramePr>
        <p:xfrm>
          <a:off x="503238" y="530225"/>
          <a:ext cx="4860850" cy="484299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7 - Γράφημα"/>
          <p:cNvGraphicFramePr/>
          <p:nvPr/>
        </p:nvGraphicFramePr>
        <p:xfrm>
          <a:off x="4932040" y="1556792"/>
          <a:ext cx="3816424" cy="3744416"/>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9 - Ευθεία γραμμή σύνδεσης"/>
          <p:cNvCxnSpPr/>
          <p:nvPr/>
        </p:nvCxnSpPr>
        <p:spPr>
          <a:xfrm flipV="1">
            <a:off x="4644008" y="1052736"/>
            <a:ext cx="4032448" cy="10081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11 - Ευθεία γραμμή σύνδεσης"/>
          <p:cNvCxnSpPr>
            <a:endCxn id="2" idx="3"/>
          </p:cNvCxnSpPr>
          <p:nvPr/>
        </p:nvCxnSpPr>
        <p:spPr>
          <a:xfrm>
            <a:off x="4608632" y="4538816"/>
            <a:ext cx="4042792" cy="85612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13 - Ευθεία γραμμή σύνδεσης"/>
          <p:cNvCxnSpPr>
            <a:endCxn id="2" idx="3"/>
          </p:cNvCxnSpPr>
          <p:nvPr/>
        </p:nvCxnSpPr>
        <p:spPr>
          <a:xfrm>
            <a:off x="8641080" y="938416"/>
            <a:ext cx="10344" cy="4456524"/>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2000" fill="hold"/>
                                        <p:tgtEl>
                                          <p:spTgt spid="8"/>
                                        </p:tgtEl>
                                        <p:attrNameLst>
                                          <p:attrName>ppt_x</p:attrName>
                                        </p:attrNameLst>
                                      </p:cBhvr>
                                      <p:tavLst>
                                        <p:tav tm="0">
                                          <p:val>
                                            <p:strVal val="1+#ppt_w/2"/>
                                          </p:val>
                                        </p:tav>
                                        <p:tav tm="100000">
                                          <p:val>
                                            <p:strVal val="#ppt_x"/>
                                          </p:val>
                                        </p:tav>
                                      </p:tavLst>
                                    </p:anim>
                                    <p:anim calcmode="lin" valueType="num">
                                      <p:cBhvr additive="base">
                                        <p:cTn id="8" dur="2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9552" y="332656"/>
            <a:ext cx="8229600" cy="454548"/>
          </a:xfrm>
          <a:prstGeom prst="rect">
            <a:avLst/>
          </a:prstGeom>
        </p:spPr>
        <p:txBody>
          <a:bodyPr vert="horz" wrap="square" lIns="0" tIns="67945" rIns="0" bIns="0" rtlCol="0">
            <a:spAutoFit/>
          </a:bodyPr>
          <a:lstStyle/>
          <a:p>
            <a:pPr marL="365125" indent="-365125">
              <a:lnSpc>
                <a:spcPct val="110000"/>
              </a:lnSpc>
              <a:spcBef>
                <a:spcPts val="0"/>
              </a:spcBef>
              <a:spcAft>
                <a:spcPts val="600"/>
              </a:spcAft>
            </a:pPr>
            <a:r>
              <a:rPr lang="el-GR" sz="2400" dirty="0" smtClean="0">
                <a:solidFill>
                  <a:schemeClr val="accent1">
                    <a:lumMod val="50000"/>
                  </a:schemeClr>
                </a:solidFill>
                <a:latin typeface="Calibri" pitchFamily="34" charset="0"/>
                <a:cs typeface="Arial Narrow"/>
              </a:rPr>
              <a:t>Κ.Α.- ΙΔΙΟΙ ΠΟΡΟΙ</a:t>
            </a:r>
          </a:p>
        </p:txBody>
      </p:sp>
      <p:sp>
        <p:nvSpPr>
          <p:cNvPr id="7" name="6 - TextBox"/>
          <p:cNvSpPr txBox="1"/>
          <p:nvPr/>
        </p:nvSpPr>
        <p:spPr>
          <a:xfrm>
            <a:off x="6400800" y="6172200"/>
            <a:ext cx="2131640" cy="430887"/>
          </a:xfrm>
          <a:prstGeom prst="rect">
            <a:avLst/>
          </a:prstGeom>
          <a:noFill/>
        </p:spPr>
        <p:txBody>
          <a:bodyPr wrap="square" rtlCol="0">
            <a:spAutoFit/>
          </a:bodyPr>
          <a:lstStyle/>
          <a:p>
            <a:r>
              <a:rPr lang="el-GR" sz="2200" dirty="0" smtClean="0">
                <a:latin typeface="Calibri" pitchFamily="34" charset="0"/>
                <a:cs typeface="Arial Narrow"/>
              </a:rPr>
              <a:t>(Συνεχίζεται)</a:t>
            </a:r>
          </a:p>
        </p:txBody>
      </p:sp>
      <p:cxnSp>
        <p:nvCxnSpPr>
          <p:cNvPr id="8" name="7 - Ευθύγραμμο βέλος σύνδεσης"/>
          <p:cNvCxnSpPr/>
          <p:nvPr/>
        </p:nvCxnSpPr>
        <p:spPr>
          <a:xfrm>
            <a:off x="6553200" y="6172200"/>
            <a:ext cx="1905000" cy="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graphicFrame>
        <p:nvGraphicFramePr>
          <p:cNvPr id="10" name="9 - Πίνακας"/>
          <p:cNvGraphicFramePr>
            <a:graphicFrameLocks noGrp="1"/>
          </p:cNvGraphicFramePr>
          <p:nvPr/>
        </p:nvGraphicFramePr>
        <p:xfrm>
          <a:off x="539552" y="836716"/>
          <a:ext cx="7920880" cy="5057342"/>
        </p:xfrm>
        <a:graphic>
          <a:graphicData uri="http://schemas.openxmlformats.org/drawingml/2006/table">
            <a:tbl>
              <a:tblPr/>
              <a:tblGrid>
                <a:gridCol w="4454425"/>
                <a:gridCol w="3466455"/>
              </a:tblGrid>
              <a:tr h="212561">
                <a:tc>
                  <a:txBody>
                    <a:bodyPr/>
                    <a:lstStyle/>
                    <a:p>
                      <a:pPr algn="just">
                        <a:spcAft>
                          <a:spcPts val="0"/>
                        </a:spcAft>
                      </a:pPr>
                      <a:r>
                        <a:rPr lang="el-GR" sz="1400" b="1" baseline="0" dirty="0">
                          <a:latin typeface="Arial"/>
                          <a:ea typeface="Times New Roman"/>
                          <a:cs typeface="Times New Roman"/>
                        </a:rPr>
                        <a:t>ΔΑΠΑΝΕΣ ΠΑΡΟΧΗΣ ΥΠΗΡΕΣΙΩΝ</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aseline="0">
                          <a:latin typeface="Arial"/>
                          <a:ea typeface="Times New Roman"/>
                          <a:cs typeface="Times New Roman"/>
                        </a:rPr>
                        <a:t>Προϋπολογισμός</a:t>
                      </a:r>
                      <a:r>
                        <a:rPr lang="el-GR" sz="1400" b="1" baseline="0">
                          <a:latin typeface="Arial"/>
                          <a:ea typeface="Times New Roman"/>
                          <a:cs typeface="Times New Roman"/>
                        </a:rPr>
                        <a:t> (€)</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561">
                <a:tc>
                  <a:txBody>
                    <a:bodyPr/>
                    <a:lstStyle/>
                    <a:p>
                      <a:pPr algn="just">
                        <a:spcAft>
                          <a:spcPts val="0"/>
                        </a:spcAft>
                      </a:pPr>
                      <a:r>
                        <a:rPr lang="el-GR" sz="1400" b="1" baseline="0" dirty="0">
                          <a:latin typeface="Arial"/>
                          <a:ea typeface="Times New Roman"/>
                          <a:cs typeface="Times New Roman"/>
                        </a:rPr>
                        <a:t>Συντήρηση και επισκευή</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en-US" sz="1400" baseline="0">
                        <a:solidFill>
                          <a:srgbClr val="000000"/>
                        </a:solidFill>
                        <a:latin typeface="Arial"/>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561">
                <a:tc>
                  <a:txBody>
                    <a:bodyPr/>
                    <a:lstStyle/>
                    <a:p>
                      <a:pPr marL="89535" algn="just">
                        <a:spcAft>
                          <a:spcPts val="0"/>
                        </a:spcAft>
                      </a:pPr>
                      <a:r>
                        <a:rPr lang="el-GR" sz="1400" baseline="0">
                          <a:solidFill>
                            <a:srgbClr val="000000"/>
                          </a:solidFill>
                          <a:latin typeface="Arial"/>
                          <a:ea typeface="Times New Roman"/>
                          <a:cs typeface="Times New Roman"/>
                        </a:rPr>
                        <a:t>Συντήρηση &amp; Επισκευή Μηχανογραφικού Εξοπλισμού</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400" baseline="0">
                          <a:solidFill>
                            <a:srgbClr val="000000"/>
                          </a:solidFill>
                          <a:latin typeface="Arial"/>
                          <a:ea typeface="Times New Roman"/>
                          <a:cs typeface="Times New Roman"/>
                        </a:rPr>
                        <a:t>25.000,00</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121">
                <a:tc>
                  <a:txBody>
                    <a:bodyPr/>
                    <a:lstStyle/>
                    <a:p>
                      <a:pPr marL="89535" algn="just">
                        <a:spcAft>
                          <a:spcPts val="0"/>
                        </a:spcAft>
                      </a:pPr>
                      <a:r>
                        <a:rPr lang="el-GR" sz="1400" baseline="0" dirty="0">
                          <a:solidFill>
                            <a:srgbClr val="000000"/>
                          </a:solidFill>
                          <a:latin typeface="Arial"/>
                          <a:ea typeface="Times New Roman"/>
                          <a:cs typeface="Times New Roman"/>
                        </a:rPr>
                        <a:t>Συντήρηση </a:t>
                      </a:r>
                      <a:r>
                        <a:rPr lang="el-GR" sz="1400" baseline="0" dirty="0" smtClean="0">
                          <a:solidFill>
                            <a:srgbClr val="000000"/>
                          </a:solidFill>
                          <a:latin typeface="Arial"/>
                          <a:ea typeface="Times New Roman"/>
                          <a:cs typeface="Times New Roman"/>
                        </a:rPr>
                        <a:t>&amp;</a:t>
                      </a:r>
                    </a:p>
                    <a:p>
                      <a:pPr marL="89535" algn="just">
                        <a:spcAft>
                          <a:spcPts val="0"/>
                        </a:spcAft>
                      </a:pPr>
                      <a:r>
                        <a:rPr lang="el-GR" sz="1400" baseline="0" dirty="0" smtClean="0">
                          <a:solidFill>
                            <a:srgbClr val="000000"/>
                          </a:solidFill>
                          <a:latin typeface="Arial"/>
                          <a:ea typeface="Times New Roman"/>
                          <a:cs typeface="Times New Roman"/>
                        </a:rPr>
                        <a:t> </a:t>
                      </a:r>
                      <a:r>
                        <a:rPr lang="el-GR" sz="1400" baseline="0" dirty="0">
                          <a:solidFill>
                            <a:srgbClr val="000000"/>
                          </a:solidFill>
                          <a:latin typeface="Arial"/>
                          <a:ea typeface="Times New Roman"/>
                          <a:cs typeface="Times New Roman"/>
                        </a:rPr>
                        <a:t>Επισκευή Εξοπλισμού Τηλεπικοινωνιών και Δικτύων</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aseline="0">
                          <a:solidFill>
                            <a:srgbClr val="000000"/>
                          </a:solidFill>
                          <a:latin typeface="Arial"/>
                          <a:ea typeface="Times New Roman"/>
                          <a:cs typeface="Times New Roman"/>
                        </a:rPr>
                        <a:t>15.000,00</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121">
                <a:tc>
                  <a:txBody>
                    <a:bodyPr/>
                    <a:lstStyle/>
                    <a:p>
                      <a:pPr marL="89535" algn="just">
                        <a:spcAft>
                          <a:spcPts val="0"/>
                        </a:spcAft>
                      </a:pPr>
                      <a:r>
                        <a:rPr lang="el-GR" sz="1400" baseline="0">
                          <a:solidFill>
                            <a:srgbClr val="000000"/>
                          </a:solidFill>
                          <a:latin typeface="Arial"/>
                          <a:ea typeface="Times New Roman"/>
                          <a:cs typeface="Times New Roman"/>
                        </a:rPr>
                        <a:t>Συντήρηση και επισκευή Ηλεκτρολογικής εγκατάστασης Υπολογιστικού Κέντρου</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aseline="0">
                          <a:solidFill>
                            <a:srgbClr val="000000"/>
                          </a:solidFill>
                          <a:latin typeface="Arial"/>
                          <a:ea typeface="Times New Roman"/>
                          <a:cs typeface="Times New Roman"/>
                        </a:rPr>
                        <a:t>25.000,00</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121">
                <a:tc>
                  <a:txBody>
                    <a:bodyPr/>
                    <a:lstStyle/>
                    <a:p>
                      <a:pPr marL="89535" algn="just">
                        <a:spcAft>
                          <a:spcPts val="0"/>
                        </a:spcAft>
                      </a:pPr>
                      <a:r>
                        <a:rPr lang="el-GR" sz="1400" baseline="0">
                          <a:latin typeface="Arial"/>
                          <a:ea typeface="Times New Roman"/>
                          <a:cs typeface="Times New Roman"/>
                        </a:rPr>
                        <a:t>Συντήρηση και επισκευή Ηλεκτρολογικής εγκατάστασης κόμβων ΜΑΝ</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aseline="0">
                          <a:latin typeface="Arial"/>
                          <a:ea typeface="Times New Roman"/>
                          <a:cs typeface="Times New Roman"/>
                        </a:rPr>
                        <a:t>25.000,00</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561">
                <a:tc>
                  <a:txBody>
                    <a:bodyPr/>
                    <a:lstStyle/>
                    <a:p>
                      <a:pPr marL="89535" algn="just">
                        <a:spcAft>
                          <a:spcPts val="0"/>
                        </a:spcAft>
                      </a:pPr>
                      <a:r>
                        <a:rPr lang="el-GR" sz="1400" baseline="0">
                          <a:solidFill>
                            <a:srgbClr val="000000"/>
                          </a:solidFill>
                          <a:latin typeface="Arial"/>
                          <a:ea typeface="Times New Roman"/>
                          <a:cs typeface="Times New Roman"/>
                        </a:rPr>
                        <a:t>Συντήρηση </a:t>
                      </a:r>
                      <a:r>
                        <a:rPr lang="en-US" sz="1400" baseline="0">
                          <a:solidFill>
                            <a:srgbClr val="000000"/>
                          </a:solidFill>
                          <a:latin typeface="Arial"/>
                          <a:ea typeface="Times New Roman"/>
                          <a:cs typeface="Times New Roman"/>
                        </a:rPr>
                        <a:t>WiFi Hotspots </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aseline="0">
                          <a:latin typeface="Arial"/>
                          <a:ea typeface="Times New Roman"/>
                          <a:cs typeface="Times New Roman"/>
                        </a:rPr>
                        <a:t>2.</a:t>
                      </a:r>
                      <a:r>
                        <a:rPr lang="en-US" sz="1400" baseline="0">
                          <a:latin typeface="Arial"/>
                          <a:ea typeface="Times New Roman"/>
                          <a:cs typeface="Times New Roman"/>
                        </a:rPr>
                        <a:t>000</a:t>
                      </a:r>
                      <a:r>
                        <a:rPr lang="el-GR" sz="1400" baseline="0">
                          <a:latin typeface="Arial"/>
                          <a:ea typeface="Times New Roman"/>
                          <a:cs typeface="Times New Roman"/>
                        </a:rPr>
                        <a:t>,00</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121">
                <a:tc>
                  <a:txBody>
                    <a:bodyPr/>
                    <a:lstStyle/>
                    <a:p>
                      <a:pPr marL="89535" algn="just">
                        <a:spcAft>
                          <a:spcPts val="0"/>
                        </a:spcAft>
                      </a:pPr>
                      <a:r>
                        <a:rPr lang="el-GR" sz="1400" baseline="0">
                          <a:solidFill>
                            <a:srgbClr val="000000"/>
                          </a:solidFill>
                          <a:latin typeface="Arial"/>
                          <a:ea typeface="Times New Roman"/>
                          <a:cs typeface="Times New Roman"/>
                        </a:rPr>
                        <a:t>Συντήρηση της διασύνδεσης </a:t>
                      </a:r>
                      <a:r>
                        <a:rPr lang="en-US" sz="1400" baseline="0">
                          <a:solidFill>
                            <a:srgbClr val="000000"/>
                          </a:solidFill>
                          <a:latin typeface="Arial"/>
                          <a:ea typeface="Times New Roman"/>
                          <a:cs typeface="Times New Roman"/>
                        </a:rPr>
                        <a:t>Internet </a:t>
                      </a:r>
                      <a:r>
                        <a:rPr lang="el-GR" sz="1400" baseline="0">
                          <a:solidFill>
                            <a:srgbClr val="000000"/>
                          </a:solidFill>
                          <a:latin typeface="Arial"/>
                          <a:ea typeface="Times New Roman"/>
                          <a:cs typeface="Times New Roman"/>
                        </a:rPr>
                        <a:t>στην Ξερόλακα με το Δήμο Πατρέων</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aseline="0">
                          <a:latin typeface="Arial"/>
                          <a:ea typeface="Times New Roman"/>
                          <a:cs typeface="Times New Roman"/>
                        </a:rPr>
                        <a:t>3.5</a:t>
                      </a:r>
                      <a:r>
                        <a:rPr lang="en-US" sz="1400" baseline="0">
                          <a:latin typeface="Arial"/>
                          <a:ea typeface="Times New Roman"/>
                          <a:cs typeface="Times New Roman"/>
                        </a:rPr>
                        <a:t>00</a:t>
                      </a:r>
                      <a:r>
                        <a:rPr lang="el-GR" sz="1400" baseline="0">
                          <a:latin typeface="Arial"/>
                          <a:ea typeface="Times New Roman"/>
                          <a:cs typeface="Times New Roman"/>
                        </a:rPr>
                        <a:t>,00</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561">
                <a:tc>
                  <a:txBody>
                    <a:bodyPr/>
                    <a:lstStyle/>
                    <a:p>
                      <a:pPr algn="just">
                        <a:spcAft>
                          <a:spcPts val="0"/>
                        </a:spcAft>
                      </a:pPr>
                      <a:r>
                        <a:rPr lang="el-GR" sz="1400" b="1" baseline="0">
                          <a:latin typeface="Arial"/>
                          <a:ea typeface="Times New Roman"/>
                          <a:cs typeface="Times New Roman"/>
                        </a:rPr>
                        <a:t>Συντήρηση Εφαρμογών λογισμικού</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en-US" sz="1400" baseline="0">
                        <a:solidFill>
                          <a:srgbClr val="000000"/>
                        </a:solidFill>
                        <a:latin typeface="Arial"/>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561">
                <a:tc>
                  <a:txBody>
                    <a:bodyPr/>
                    <a:lstStyle/>
                    <a:p>
                      <a:pPr marL="89535" algn="just">
                        <a:spcAft>
                          <a:spcPts val="0"/>
                        </a:spcAft>
                      </a:pPr>
                      <a:r>
                        <a:rPr lang="el-GR" sz="1400" baseline="0">
                          <a:solidFill>
                            <a:srgbClr val="000000"/>
                          </a:solidFill>
                          <a:latin typeface="Arial"/>
                          <a:ea typeface="Times New Roman"/>
                          <a:cs typeface="Times New Roman"/>
                        </a:rPr>
                        <a:t>Συντήρηση διοικητικών και οικονομικών εφαρμογών</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aseline="0">
                          <a:solidFill>
                            <a:srgbClr val="000000"/>
                          </a:solidFill>
                          <a:latin typeface="Arial"/>
                          <a:ea typeface="Times New Roman"/>
                          <a:cs typeface="Times New Roman"/>
                        </a:rPr>
                        <a:t>40.000,00</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6782">
                <a:tc>
                  <a:txBody>
                    <a:bodyPr/>
                    <a:lstStyle/>
                    <a:p>
                      <a:pPr marL="89535" algn="just">
                        <a:spcAft>
                          <a:spcPts val="0"/>
                        </a:spcAft>
                      </a:pPr>
                      <a:r>
                        <a:rPr lang="el-GR" sz="1400" baseline="0" dirty="0">
                          <a:solidFill>
                            <a:srgbClr val="000000"/>
                          </a:solidFill>
                          <a:latin typeface="Arial"/>
                          <a:ea typeface="Times New Roman"/>
                          <a:cs typeface="Times New Roman"/>
                        </a:rPr>
                        <a:t>Συντήρηση εφαρμογής Συστήματος Χρονικού Περιορισμού Στάθμευσης</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aseline="0">
                          <a:solidFill>
                            <a:srgbClr val="000000"/>
                          </a:solidFill>
                          <a:latin typeface="Arial"/>
                          <a:ea typeface="Times New Roman"/>
                          <a:cs typeface="Times New Roman"/>
                        </a:rPr>
                        <a:t>2</a:t>
                      </a:r>
                      <a:r>
                        <a:rPr lang="en-US" sz="1400" baseline="0">
                          <a:solidFill>
                            <a:srgbClr val="000000"/>
                          </a:solidFill>
                          <a:latin typeface="Arial"/>
                          <a:ea typeface="Times New Roman"/>
                          <a:cs typeface="Times New Roman"/>
                        </a:rPr>
                        <a:t>5.000,00</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561">
                <a:tc>
                  <a:txBody>
                    <a:bodyPr/>
                    <a:lstStyle/>
                    <a:p>
                      <a:pPr marL="89535" algn="just">
                        <a:spcAft>
                          <a:spcPts val="0"/>
                        </a:spcAft>
                      </a:pPr>
                      <a:r>
                        <a:rPr lang="el-GR" sz="1400" baseline="0">
                          <a:solidFill>
                            <a:srgbClr val="000000"/>
                          </a:solidFill>
                          <a:latin typeface="Arial"/>
                          <a:ea typeface="Times New Roman"/>
                          <a:cs typeface="Times New Roman"/>
                        </a:rPr>
                        <a:t>Συντήρηση διαδικτυακής πύλης</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400" baseline="0">
                          <a:solidFill>
                            <a:srgbClr val="000000"/>
                          </a:solidFill>
                          <a:latin typeface="Arial"/>
                          <a:ea typeface="Times New Roman"/>
                          <a:cs typeface="Times New Roman"/>
                        </a:rPr>
                        <a:t>7.000,00</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561">
                <a:tc>
                  <a:txBody>
                    <a:bodyPr/>
                    <a:lstStyle/>
                    <a:p>
                      <a:pPr marL="89535" algn="just">
                        <a:spcAft>
                          <a:spcPts val="0"/>
                        </a:spcAft>
                      </a:pPr>
                      <a:r>
                        <a:rPr lang="el-GR" sz="1400" baseline="0">
                          <a:solidFill>
                            <a:srgbClr val="000000"/>
                          </a:solidFill>
                          <a:latin typeface="Arial"/>
                          <a:ea typeface="Times New Roman"/>
                          <a:cs typeface="Times New Roman"/>
                        </a:rPr>
                        <a:t>Συντήρηση εφαρμογής Νομικής Υπηρεσίας</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400" baseline="0">
                          <a:solidFill>
                            <a:srgbClr val="000000"/>
                          </a:solidFill>
                          <a:latin typeface="Arial"/>
                          <a:ea typeface="Times New Roman"/>
                          <a:cs typeface="Times New Roman"/>
                        </a:rPr>
                        <a:t>500,00</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561">
                <a:tc>
                  <a:txBody>
                    <a:bodyPr/>
                    <a:lstStyle/>
                    <a:p>
                      <a:pPr marL="89535" algn="just">
                        <a:spcAft>
                          <a:spcPts val="0"/>
                        </a:spcAft>
                      </a:pPr>
                      <a:r>
                        <a:rPr lang="el-GR" sz="1400" baseline="0">
                          <a:solidFill>
                            <a:srgbClr val="000000"/>
                          </a:solidFill>
                          <a:latin typeface="Arial"/>
                          <a:ea typeface="Times New Roman"/>
                          <a:cs typeface="Times New Roman"/>
                        </a:rPr>
                        <a:t>Μηχανοργάνωση δημοτικών κοιμητηρίων</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aseline="0">
                          <a:solidFill>
                            <a:srgbClr val="000000"/>
                          </a:solidFill>
                          <a:latin typeface="Arial"/>
                          <a:ea typeface="Times New Roman"/>
                          <a:cs typeface="Times New Roman"/>
                        </a:rPr>
                        <a:t>2</a:t>
                      </a:r>
                      <a:r>
                        <a:rPr lang="en-US" sz="1400" baseline="0">
                          <a:solidFill>
                            <a:srgbClr val="000000"/>
                          </a:solidFill>
                          <a:latin typeface="Arial"/>
                          <a:ea typeface="Times New Roman"/>
                          <a:cs typeface="Times New Roman"/>
                        </a:rPr>
                        <a:t>5.000,00</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561">
                <a:tc>
                  <a:txBody>
                    <a:bodyPr/>
                    <a:lstStyle/>
                    <a:p>
                      <a:pPr marL="89535" algn="just">
                        <a:spcAft>
                          <a:spcPts val="0"/>
                        </a:spcAft>
                      </a:pPr>
                      <a:r>
                        <a:rPr lang="el-GR" sz="1400" baseline="0">
                          <a:solidFill>
                            <a:srgbClr val="000000"/>
                          </a:solidFill>
                          <a:latin typeface="Arial"/>
                          <a:ea typeface="Times New Roman"/>
                          <a:cs typeface="Times New Roman"/>
                        </a:rPr>
                        <a:t>Συντήρηση εφαρμογών έξυπνων στάσεων</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400" baseline="0">
                          <a:solidFill>
                            <a:srgbClr val="000000"/>
                          </a:solidFill>
                          <a:latin typeface="Arial"/>
                          <a:ea typeface="Times New Roman"/>
                          <a:cs typeface="Times New Roman"/>
                        </a:rPr>
                        <a:t>5.000,00</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7682">
                <a:tc>
                  <a:txBody>
                    <a:bodyPr/>
                    <a:lstStyle/>
                    <a:p>
                      <a:pPr marL="89535" algn="just">
                        <a:spcAft>
                          <a:spcPts val="0"/>
                        </a:spcAft>
                      </a:pPr>
                      <a:r>
                        <a:rPr lang="el-GR" sz="1400" baseline="0">
                          <a:solidFill>
                            <a:srgbClr val="000000"/>
                          </a:solidFill>
                          <a:latin typeface="Arial"/>
                          <a:ea typeface="Times New Roman"/>
                          <a:cs typeface="Times New Roman"/>
                        </a:rPr>
                        <a:t>Συντήρηση εφαρμογής </a:t>
                      </a:r>
                      <a:r>
                        <a:rPr lang="el-GR" sz="1400" baseline="0">
                          <a:solidFill>
                            <a:srgbClr val="222222"/>
                          </a:solidFill>
                          <a:latin typeface="Arial"/>
                          <a:ea typeface="Times New Roman"/>
                          <a:cs typeface="Times New Roman"/>
                        </a:rPr>
                        <a:t>διαχείρισης έξυπνων μετρητών εξοικονόμησης ηλεκτρικής ενέργειας </a:t>
                      </a:r>
                      <a:r>
                        <a:rPr lang="el-GR" sz="1400" baseline="0">
                          <a:latin typeface="Arial"/>
                          <a:ea typeface="Times New Roman"/>
                          <a:cs typeface="Times New Roman"/>
                        </a:rPr>
                        <a:t>σε υποδομές του Δήμου Πατρέων</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400" baseline="0" dirty="0">
                          <a:solidFill>
                            <a:srgbClr val="000000"/>
                          </a:solidFill>
                          <a:latin typeface="Arial"/>
                          <a:ea typeface="Times New Roman"/>
                          <a:cs typeface="Times New Roman"/>
                        </a:rPr>
                        <a:t>2.000,00</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Πίνακας"/>
          <p:cNvGraphicFramePr>
            <a:graphicFrameLocks noGrp="1"/>
          </p:cNvGraphicFramePr>
          <p:nvPr/>
        </p:nvGraphicFramePr>
        <p:xfrm>
          <a:off x="611560" y="476672"/>
          <a:ext cx="7920880" cy="5334000"/>
        </p:xfrm>
        <a:graphic>
          <a:graphicData uri="http://schemas.openxmlformats.org/drawingml/2006/table">
            <a:tbl>
              <a:tblPr/>
              <a:tblGrid>
                <a:gridCol w="4454425"/>
                <a:gridCol w="3466455"/>
              </a:tblGrid>
              <a:tr h="210023">
                <a:tc>
                  <a:txBody>
                    <a:bodyPr/>
                    <a:lstStyle/>
                    <a:p>
                      <a:pPr algn="just">
                        <a:spcAft>
                          <a:spcPts val="0"/>
                        </a:spcAft>
                      </a:pPr>
                      <a:r>
                        <a:rPr lang="el-GR" sz="1400" b="1" baseline="0" dirty="0">
                          <a:solidFill>
                            <a:srgbClr val="000000"/>
                          </a:solidFill>
                          <a:latin typeface="Arial"/>
                          <a:ea typeface="Times New Roman"/>
                          <a:cs typeface="Times New Roman"/>
                        </a:rPr>
                        <a:t>Λοιπές υπηρεσίες Πληροφορικής </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en-US" sz="1400" baseline="0">
                        <a:solidFill>
                          <a:srgbClr val="000000"/>
                        </a:solidFill>
                        <a:latin typeface="Arial"/>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23">
                <a:tc>
                  <a:txBody>
                    <a:bodyPr/>
                    <a:lstStyle/>
                    <a:p>
                      <a:pPr marL="89535" algn="just">
                        <a:spcAft>
                          <a:spcPts val="0"/>
                        </a:spcAft>
                      </a:pPr>
                      <a:r>
                        <a:rPr lang="el-GR" sz="1400" baseline="0" dirty="0">
                          <a:latin typeface="Arial"/>
                          <a:ea typeface="Times New Roman"/>
                          <a:cs typeface="Times New Roman"/>
                        </a:rPr>
                        <a:t>Λοιπές Εργασίες υποστήριξης Εφαρμογών &amp; Δικτύων</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400" baseline="0">
                          <a:solidFill>
                            <a:srgbClr val="000000"/>
                          </a:solidFill>
                          <a:latin typeface="Arial"/>
                          <a:ea typeface="Times New Roman"/>
                          <a:cs typeface="Times New Roman"/>
                        </a:rPr>
                        <a:t>25.000,00</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23">
                <a:tc>
                  <a:txBody>
                    <a:bodyPr/>
                    <a:lstStyle/>
                    <a:p>
                      <a:pPr marL="89535" algn="just">
                        <a:spcAft>
                          <a:spcPts val="0"/>
                        </a:spcAft>
                      </a:pPr>
                      <a:r>
                        <a:rPr lang="el-GR" sz="1400" baseline="0" dirty="0">
                          <a:latin typeface="Arial"/>
                          <a:ea typeface="Times New Roman"/>
                          <a:cs typeface="Times New Roman"/>
                        </a:rPr>
                        <a:t>Υπηρεσίες </a:t>
                      </a:r>
                      <a:r>
                        <a:rPr lang="en-US" sz="1400" baseline="0" dirty="0">
                          <a:latin typeface="Arial"/>
                          <a:ea typeface="Times New Roman"/>
                          <a:cs typeface="Times New Roman"/>
                        </a:rPr>
                        <a:t>security</a:t>
                      </a:r>
                      <a:r>
                        <a:rPr lang="el-GR" sz="1400" baseline="0" dirty="0">
                          <a:latin typeface="Arial"/>
                          <a:ea typeface="Times New Roman"/>
                          <a:cs typeface="Times New Roman"/>
                        </a:rPr>
                        <a:t> για το Υπολογιστικό Κέντρο</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aseline="0">
                          <a:latin typeface="Arial"/>
                          <a:ea typeface="Times New Roman"/>
                          <a:cs typeface="Times New Roman"/>
                        </a:rPr>
                        <a:t>700,00</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23">
                <a:tc>
                  <a:txBody>
                    <a:bodyPr/>
                    <a:lstStyle/>
                    <a:p>
                      <a:pPr marL="89535" algn="just">
                        <a:spcAft>
                          <a:spcPts val="0"/>
                        </a:spcAft>
                      </a:pPr>
                      <a:r>
                        <a:rPr lang="el-GR" sz="1400" baseline="0" dirty="0">
                          <a:solidFill>
                            <a:srgbClr val="000000"/>
                          </a:solidFill>
                          <a:latin typeface="Arial"/>
                          <a:ea typeface="Times New Roman"/>
                          <a:cs typeface="Times New Roman"/>
                        </a:rPr>
                        <a:t>Υπηρεσίες Μετάπτωσης δεδομένων</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400" baseline="0">
                          <a:solidFill>
                            <a:srgbClr val="000000"/>
                          </a:solidFill>
                          <a:latin typeface="Arial"/>
                          <a:ea typeface="Times New Roman"/>
                          <a:cs typeface="Times New Roman"/>
                        </a:rPr>
                        <a:t>5.000,00</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23">
                <a:tc>
                  <a:txBody>
                    <a:bodyPr/>
                    <a:lstStyle/>
                    <a:p>
                      <a:pPr marL="89535" algn="just">
                        <a:spcAft>
                          <a:spcPts val="0"/>
                        </a:spcAft>
                      </a:pPr>
                      <a:r>
                        <a:rPr lang="el-GR" sz="1400" baseline="0" dirty="0">
                          <a:latin typeface="Arial"/>
                          <a:ea typeface="Times New Roman"/>
                          <a:cs typeface="Times New Roman"/>
                        </a:rPr>
                        <a:t>Υπηρεσίες Αποκατάστασης δεδομένων</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aseline="0">
                          <a:latin typeface="Arial"/>
                          <a:ea typeface="Times New Roman"/>
                          <a:cs typeface="Times New Roman"/>
                        </a:rPr>
                        <a:t>5.000,00</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23">
                <a:tc>
                  <a:txBody>
                    <a:bodyPr/>
                    <a:lstStyle/>
                    <a:p>
                      <a:pPr marL="89535" algn="just">
                        <a:spcAft>
                          <a:spcPts val="0"/>
                        </a:spcAft>
                      </a:pPr>
                      <a:r>
                        <a:rPr lang="el-GR" sz="1400" baseline="0" dirty="0">
                          <a:latin typeface="Arial"/>
                          <a:ea typeface="Times New Roman"/>
                          <a:cs typeface="Times New Roman"/>
                        </a:rPr>
                        <a:t>Υπηρεσίες παραμετροποίησης του συστήματος ΟΠΣΝΑ</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aseline="0">
                          <a:latin typeface="Arial"/>
                          <a:ea typeface="Times New Roman"/>
                          <a:cs typeface="Times New Roman"/>
                        </a:rPr>
                        <a:t>2</a:t>
                      </a:r>
                      <a:r>
                        <a:rPr lang="en-US" sz="1400" baseline="0">
                          <a:latin typeface="Arial"/>
                          <a:ea typeface="Times New Roman"/>
                          <a:cs typeface="Times New Roman"/>
                        </a:rPr>
                        <a:t>.</a:t>
                      </a:r>
                      <a:r>
                        <a:rPr lang="el-GR" sz="1400" baseline="0">
                          <a:latin typeface="Arial"/>
                          <a:ea typeface="Times New Roman"/>
                          <a:cs typeface="Times New Roman"/>
                        </a:rPr>
                        <a:t>000,00</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23">
                <a:tc>
                  <a:txBody>
                    <a:bodyPr/>
                    <a:lstStyle/>
                    <a:p>
                      <a:pPr marL="89535" algn="just">
                        <a:spcAft>
                          <a:spcPts val="0"/>
                        </a:spcAft>
                      </a:pPr>
                      <a:r>
                        <a:rPr lang="el-GR" sz="1400" baseline="0" dirty="0">
                          <a:latin typeface="Arial"/>
                          <a:ea typeface="Times New Roman"/>
                          <a:cs typeface="Times New Roman"/>
                        </a:rPr>
                        <a:t>Υπηρεσίες συντήρησης </a:t>
                      </a:r>
                      <a:r>
                        <a:rPr lang="en-US" sz="1400" baseline="0" dirty="0" err="1">
                          <a:latin typeface="Arial"/>
                          <a:ea typeface="Times New Roman"/>
                          <a:cs typeface="Times New Roman"/>
                        </a:rPr>
                        <a:t>sensecity</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400" baseline="0" dirty="0">
                          <a:latin typeface="Arial"/>
                          <a:ea typeface="Times New Roman"/>
                          <a:cs typeface="Times New Roman"/>
                        </a:rPr>
                        <a:t>7.000,00</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23">
                <a:tc>
                  <a:txBody>
                    <a:bodyPr/>
                    <a:lstStyle/>
                    <a:p>
                      <a:pPr marL="89535" algn="just">
                        <a:spcAft>
                          <a:spcPts val="0"/>
                        </a:spcAft>
                      </a:pPr>
                      <a:r>
                        <a:rPr lang="el-GR" sz="1400" baseline="0" dirty="0">
                          <a:latin typeface="Arial"/>
                          <a:ea typeface="Times New Roman"/>
                          <a:cs typeface="Times New Roman"/>
                        </a:rPr>
                        <a:t>Υπηρεσίες διαχείρισης αποθήκης</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aseline="0" dirty="0">
                          <a:latin typeface="Arial"/>
                          <a:ea typeface="Times New Roman"/>
                          <a:cs typeface="Times New Roman"/>
                        </a:rPr>
                        <a:t>20.000,00</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23">
                <a:tc>
                  <a:txBody>
                    <a:bodyPr/>
                    <a:lstStyle/>
                    <a:p>
                      <a:pPr marL="89535" algn="just">
                        <a:spcAft>
                          <a:spcPts val="0"/>
                        </a:spcAft>
                      </a:pPr>
                      <a:r>
                        <a:rPr lang="el-GR" sz="1400" b="1" baseline="0" dirty="0">
                          <a:latin typeface="Arial"/>
                          <a:ea typeface="Times New Roman"/>
                          <a:cs typeface="Times New Roman"/>
                        </a:rPr>
                        <a:t>Υπηρεσίες Συμβούλου</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aseline="0" dirty="0">
                          <a:latin typeface="Arial"/>
                          <a:ea typeface="Times New Roman"/>
                          <a:cs typeface="Times New Roman"/>
                        </a:rPr>
                        <a:t> </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0070">
                <a:tc>
                  <a:txBody>
                    <a:bodyPr/>
                    <a:lstStyle/>
                    <a:p>
                      <a:pPr marL="89535" algn="just">
                        <a:spcAft>
                          <a:spcPts val="0"/>
                        </a:spcAft>
                      </a:pPr>
                      <a:r>
                        <a:rPr lang="el-GR" sz="1400" baseline="0" dirty="0">
                          <a:solidFill>
                            <a:srgbClr val="000000"/>
                          </a:solidFill>
                          <a:latin typeface="Arial"/>
                          <a:ea typeface="Times New Roman"/>
                          <a:cs typeface="Times New Roman"/>
                        </a:rPr>
                        <a:t>Παροχή υπηρεσιών για την υποστήριξη στη συγκρότηση φακέλων υποβολής πράξεων σε συγχρηματοδοτούμενα προγράμματα</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aseline="0" dirty="0">
                          <a:solidFill>
                            <a:srgbClr val="000000"/>
                          </a:solidFill>
                          <a:latin typeface="Arial"/>
                          <a:ea typeface="Times New Roman"/>
                          <a:cs typeface="Times New Roman"/>
                        </a:rPr>
                        <a:t>25.000,00</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89535" algn="just">
                        <a:spcAft>
                          <a:spcPts val="0"/>
                        </a:spcAft>
                      </a:pPr>
                      <a:r>
                        <a:rPr lang="el-GR" sz="1400" baseline="0" dirty="0">
                          <a:solidFill>
                            <a:srgbClr val="000000"/>
                          </a:solidFill>
                          <a:latin typeface="Arial"/>
                          <a:ea typeface="Times New Roman"/>
                          <a:cs typeface="Times New Roman"/>
                        </a:rPr>
                        <a:t>Παροχή υπηρεσιών για την ωρίμανση δράσεων του Σχεδίου Βιώσιμης Αστικής Ανάπτυξης</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aseline="0" dirty="0">
                          <a:solidFill>
                            <a:srgbClr val="000000"/>
                          </a:solidFill>
                          <a:latin typeface="Arial"/>
                          <a:ea typeface="Times New Roman"/>
                          <a:cs typeface="Times New Roman"/>
                        </a:rPr>
                        <a:t>25.000,00</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45085">
                        <a:spcAft>
                          <a:spcPts val="0"/>
                        </a:spcAft>
                      </a:pPr>
                      <a:r>
                        <a:rPr lang="el-GR" sz="1400" baseline="0" dirty="0">
                          <a:latin typeface="Arial"/>
                          <a:ea typeface="Calibri"/>
                          <a:cs typeface="Times New Roman"/>
                        </a:rPr>
                        <a:t>Παροχή υπηρεσιών για την προστασία των προσωπικών δεδομένων</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400" baseline="0" dirty="0">
                          <a:solidFill>
                            <a:srgbClr val="000000"/>
                          </a:solidFill>
                          <a:latin typeface="Arial"/>
                          <a:ea typeface="Times New Roman"/>
                          <a:cs typeface="Times New Roman"/>
                        </a:rPr>
                        <a:t>50</a:t>
                      </a:r>
                      <a:r>
                        <a:rPr lang="el-GR" sz="1400" baseline="0" dirty="0">
                          <a:solidFill>
                            <a:srgbClr val="000000"/>
                          </a:solidFill>
                          <a:latin typeface="Arial"/>
                          <a:ea typeface="Times New Roman"/>
                          <a:cs typeface="Times New Roman"/>
                        </a:rPr>
                        <a:t>.000,00</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algn="just">
                        <a:spcAft>
                          <a:spcPts val="0"/>
                        </a:spcAft>
                      </a:pPr>
                      <a:r>
                        <a:rPr lang="el-GR" sz="1400" b="0" baseline="0" dirty="0">
                          <a:solidFill>
                            <a:srgbClr val="000000"/>
                          </a:solidFill>
                          <a:latin typeface="Arial"/>
                          <a:ea typeface="Times New Roman"/>
                          <a:cs typeface="Times New Roman"/>
                        </a:rPr>
                        <a:t>Δαπάνες επιμόρφωσης προσωπικού και συμμετοχής σε συνέδρια και σεμινάρια</a:t>
                      </a:r>
                      <a:endParaRPr lang="el-GR" sz="1400" b="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400" baseline="0" dirty="0">
                          <a:solidFill>
                            <a:srgbClr val="000000"/>
                          </a:solidFill>
                          <a:latin typeface="Arial"/>
                          <a:ea typeface="Times New Roman"/>
                          <a:cs typeface="Times New Roman"/>
                        </a:rPr>
                        <a:t>5.000,00</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23">
                <a:tc>
                  <a:txBody>
                    <a:bodyPr/>
                    <a:lstStyle/>
                    <a:p>
                      <a:pPr algn="just">
                        <a:spcAft>
                          <a:spcPts val="0"/>
                        </a:spcAft>
                      </a:pPr>
                      <a:r>
                        <a:rPr lang="el-GR" sz="1400" b="1" baseline="0" dirty="0">
                          <a:solidFill>
                            <a:srgbClr val="000000"/>
                          </a:solidFill>
                          <a:latin typeface="Arial"/>
                          <a:ea typeface="Times New Roman"/>
                          <a:cs typeface="Times New Roman"/>
                        </a:rPr>
                        <a:t>Συνδρομές</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en-US" sz="1400" baseline="0" dirty="0">
                        <a:solidFill>
                          <a:srgbClr val="000000"/>
                        </a:solidFill>
                        <a:latin typeface="Arial"/>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023">
                <a:tc>
                  <a:txBody>
                    <a:bodyPr/>
                    <a:lstStyle/>
                    <a:p>
                      <a:pPr algn="just">
                        <a:spcAft>
                          <a:spcPts val="0"/>
                        </a:spcAft>
                      </a:pPr>
                      <a:r>
                        <a:rPr lang="el-GR" sz="1400" baseline="0">
                          <a:solidFill>
                            <a:srgbClr val="000000"/>
                          </a:solidFill>
                          <a:latin typeface="Arial"/>
                          <a:ea typeface="Times New Roman"/>
                          <a:cs typeface="Times New Roman"/>
                        </a:rPr>
                        <a:t>Συνδρομές Internet</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aseline="0" dirty="0">
                          <a:solidFill>
                            <a:srgbClr val="000000"/>
                          </a:solidFill>
                          <a:latin typeface="Arial"/>
                          <a:ea typeface="Times New Roman"/>
                          <a:cs typeface="Times New Roman"/>
                        </a:rPr>
                        <a:t>6</a:t>
                      </a:r>
                      <a:r>
                        <a:rPr lang="en-US" sz="1400" baseline="0" dirty="0">
                          <a:solidFill>
                            <a:srgbClr val="000000"/>
                          </a:solidFill>
                          <a:latin typeface="Arial"/>
                          <a:ea typeface="Times New Roman"/>
                          <a:cs typeface="Times New Roman"/>
                        </a:rPr>
                        <a:t>.000,00</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a:spcAft>
                          <a:spcPts val="0"/>
                        </a:spcAft>
                      </a:pPr>
                      <a:r>
                        <a:rPr lang="el-GR" sz="1400" baseline="0">
                          <a:latin typeface="Arial"/>
                          <a:ea typeface="Calibri"/>
                          <a:cs typeface="Times New Roman"/>
                        </a:rPr>
                        <a:t>Συνδρομή του Δήμου Πατρέων για το έτος 2019 στο Δίκτυο πόλεων ALDA</a:t>
                      </a:r>
                      <a:r>
                        <a:rPr lang="el-GR" sz="1400" b="1" baseline="0">
                          <a:solidFill>
                            <a:srgbClr val="000000"/>
                          </a:solidFill>
                          <a:latin typeface="Arial"/>
                          <a:ea typeface="Times New Roman"/>
                          <a:cs typeface="Times New Roman"/>
                        </a:rPr>
                        <a:t> </a:t>
                      </a:r>
                      <a:endParaRPr lang="el-GR" sz="1400" baseline="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aseline="0" dirty="0">
                          <a:solidFill>
                            <a:srgbClr val="000000"/>
                          </a:solidFill>
                          <a:latin typeface="Arial"/>
                          <a:ea typeface="Times New Roman"/>
                          <a:cs typeface="Times New Roman"/>
                        </a:rPr>
                        <a:t>1</a:t>
                      </a:r>
                      <a:r>
                        <a:rPr lang="en-US" sz="1400" baseline="0" dirty="0">
                          <a:solidFill>
                            <a:srgbClr val="000000"/>
                          </a:solidFill>
                          <a:latin typeface="Arial"/>
                          <a:ea typeface="Times New Roman"/>
                          <a:cs typeface="Times New Roman"/>
                        </a:rPr>
                        <a:t>.</a:t>
                      </a:r>
                      <a:r>
                        <a:rPr lang="el-GR" sz="1400" baseline="0" dirty="0">
                          <a:solidFill>
                            <a:srgbClr val="000000"/>
                          </a:solidFill>
                          <a:latin typeface="Arial"/>
                          <a:ea typeface="Times New Roman"/>
                          <a:cs typeface="Times New Roman"/>
                        </a:rPr>
                        <a:t>2</a:t>
                      </a:r>
                      <a:r>
                        <a:rPr lang="en-US" sz="1400" baseline="0" dirty="0">
                          <a:solidFill>
                            <a:srgbClr val="000000"/>
                          </a:solidFill>
                          <a:latin typeface="Arial"/>
                          <a:ea typeface="Times New Roman"/>
                          <a:cs typeface="Times New Roman"/>
                        </a:rPr>
                        <a:t>00,00</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a:spcAft>
                          <a:spcPts val="0"/>
                        </a:spcAft>
                      </a:pPr>
                      <a:r>
                        <a:rPr lang="el-GR" sz="1400" baseline="0" dirty="0">
                          <a:latin typeface="Arial"/>
                          <a:ea typeface="Calibri"/>
                          <a:cs typeface="Times New Roman"/>
                        </a:rPr>
                        <a:t>Συνδρομή του Δήμου </a:t>
                      </a:r>
                      <a:r>
                        <a:rPr lang="el-GR" sz="1400" baseline="0" dirty="0" err="1">
                          <a:latin typeface="Arial"/>
                          <a:ea typeface="Calibri"/>
                          <a:cs typeface="Times New Roman"/>
                        </a:rPr>
                        <a:t>Πατρέων</a:t>
                      </a:r>
                      <a:r>
                        <a:rPr lang="el-GR" sz="1400" baseline="0" dirty="0">
                          <a:latin typeface="Arial"/>
                          <a:ea typeface="Calibri"/>
                          <a:cs typeface="Times New Roman"/>
                        </a:rPr>
                        <a:t> για το έτος 2019 στο Δίκτυο </a:t>
                      </a:r>
                      <a:r>
                        <a:rPr lang="en-US" sz="1400" baseline="0" dirty="0">
                          <a:latin typeface="Arial"/>
                          <a:ea typeface="Calibri"/>
                          <a:cs typeface="Times New Roman"/>
                        </a:rPr>
                        <a:t>Forum of Adriatic and Ionian Cities </a:t>
                      </a:r>
                      <a:r>
                        <a:rPr lang="el-GR" sz="1400" baseline="0" dirty="0">
                          <a:latin typeface="Arial"/>
                          <a:ea typeface="Calibri"/>
                          <a:cs typeface="Times New Roman"/>
                        </a:rPr>
                        <a:t>(FAIC)</a:t>
                      </a:r>
                      <a:r>
                        <a:rPr lang="el-GR" sz="1400" b="1" baseline="0" dirty="0">
                          <a:solidFill>
                            <a:srgbClr val="000000"/>
                          </a:solidFill>
                          <a:latin typeface="Arial"/>
                          <a:ea typeface="Times New Roman"/>
                          <a:cs typeface="Times New Roman"/>
                        </a:rPr>
                        <a:t> </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aseline="0" dirty="0">
                          <a:solidFill>
                            <a:srgbClr val="000000"/>
                          </a:solidFill>
                          <a:latin typeface="Arial"/>
                          <a:ea typeface="Times New Roman"/>
                          <a:cs typeface="Times New Roman"/>
                        </a:rPr>
                        <a:t>75</a:t>
                      </a:r>
                      <a:r>
                        <a:rPr lang="en-US" sz="1400" baseline="0" dirty="0">
                          <a:solidFill>
                            <a:srgbClr val="000000"/>
                          </a:solidFill>
                          <a:latin typeface="Arial"/>
                          <a:ea typeface="Times New Roman"/>
                          <a:cs typeface="Times New Roman"/>
                        </a:rPr>
                        <a:t>0,00</a:t>
                      </a:r>
                      <a:endParaRPr lang="el-GR" sz="1400" baseline="0" dirty="0">
                        <a:latin typeface="Times New Roman"/>
                        <a:ea typeface="Times New Roman"/>
                        <a:cs typeface="Times New Roman"/>
                      </a:endParaRPr>
                    </a:p>
                  </a:txBody>
                  <a:tcPr marL="24223" marR="242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txBox="1">
            <a:spLocks/>
          </p:cNvSpPr>
          <p:nvPr/>
        </p:nvSpPr>
        <p:spPr>
          <a:xfrm>
            <a:off x="539552" y="332656"/>
            <a:ext cx="8229600" cy="454548"/>
          </a:xfrm>
          <a:prstGeom prst="rect">
            <a:avLst/>
          </a:prstGeom>
        </p:spPr>
        <p:txBody>
          <a:bodyPr vert="horz" wrap="square" lIns="0" tIns="67945" rIns="0" bIns="0" rtlCol="0" anchor="b">
            <a:spAutoFit/>
          </a:bodyPr>
          <a:lstStyle/>
          <a:p>
            <a:pPr marL="365125" marR="0" lvl="0" indent="-365125" algn="l" defTabSz="914400" rtl="0" eaLnBrk="1" fontAlgn="auto" latinLnBrk="0" hangingPunct="1">
              <a:lnSpc>
                <a:spcPct val="110000"/>
              </a:lnSpc>
              <a:spcBef>
                <a:spcPts val="0"/>
              </a:spcBef>
              <a:spcAft>
                <a:spcPts val="600"/>
              </a:spcAft>
              <a:buClrTx/>
              <a:buSzTx/>
              <a:buFontTx/>
              <a:buNone/>
              <a:tabLst/>
              <a:defRPr/>
            </a:pPr>
            <a:r>
              <a:rPr kumimoji="0" lang="el-GR" sz="2400" b="1" i="0" u="none" strike="noStrike" kern="1200" cap="none" spc="0" normalizeH="0" baseline="0" noProof="0" dirty="0" smtClean="0">
                <a:ln>
                  <a:noFill/>
                </a:ln>
                <a:solidFill>
                  <a:schemeClr val="accent1">
                    <a:lumMod val="50000"/>
                  </a:schemeClr>
                </a:solidFill>
                <a:effectLst>
                  <a:outerShdw blurRad="53975" dist="22860" dir="5400000" algn="tl" rotWithShape="0">
                    <a:srgbClr val="000000">
                      <a:alpha val="55000"/>
                    </a:srgbClr>
                  </a:outerShdw>
                </a:effectLst>
                <a:uLnTx/>
                <a:uFillTx/>
                <a:latin typeface="Calibri" pitchFamily="34" charset="0"/>
                <a:ea typeface="+mj-ea"/>
                <a:cs typeface="Arial Narrow"/>
              </a:rPr>
              <a:t>Κ.Α.- ΙΔΙΟΙ ΠΟΡΟΙ</a:t>
            </a:r>
          </a:p>
        </p:txBody>
      </p:sp>
      <p:graphicFrame>
        <p:nvGraphicFramePr>
          <p:cNvPr id="4" name="3 - Πίνακας"/>
          <p:cNvGraphicFramePr>
            <a:graphicFrameLocks noGrp="1"/>
          </p:cNvGraphicFramePr>
          <p:nvPr/>
        </p:nvGraphicFramePr>
        <p:xfrm>
          <a:off x="539552" y="836712"/>
          <a:ext cx="8136904" cy="5647518"/>
        </p:xfrm>
        <a:graphic>
          <a:graphicData uri="http://schemas.openxmlformats.org/drawingml/2006/table">
            <a:tbl>
              <a:tblPr/>
              <a:tblGrid>
                <a:gridCol w="5791499"/>
                <a:gridCol w="2345405"/>
              </a:tblGrid>
              <a:tr h="187373">
                <a:tc>
                  <a:txBody>
                    <a:bodyPr/>
                    <a:lstStyle/>
                    <a:p>
                      <a:pPr algn="just">
                        <a:spcAft>
                          <a:spcPts val="0"/>
                        </a:spcAft>
                      </a:pPr>
                      <a:r>
                        <a:rPr lang="el-GR" sz="1400" b="1" dirty="0">
                          <a:solidFill>
                            <a:srgbClr val="000000"/>
                          </a:solidFill>
                          <a:latin typeface="Arial"/>
                          <a:ea typeface="Times New Roman"/>
                          <a:cs typeface="Times New Roman"/>
                        </a:rPr>
                        <a:t>ΔΑΠΑΝΕΣ ΠΡΟΜΗΘΕΙΩΝ</a:t>
                      </a:r>
                      <a:endParaRPr lang="el-GR" sz="1400" dirty="0">
                        <a:latin typeface="Times New Roman"/>
                        <a:ea typeface="Times New Roman"/>
                        <a:cs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latin typeface="Arial"/>
                          <a:ea typeface="Times New Roman"/>
                          <a:cs typeface="Times New Roman"/>
                        </a:rPr>
                        <a:t>Προϋπολογισμός</a:t>
                      </a:r>
                      <a:r>
                        <a:rPr lang="el-GR" sz="1400" b="1">
                          <a:latin typeface="Arial"/>
                          <a:ea typeface="Times New Roman"/>
                          <a:cs typeface="Times New Roman"/>
                        </a:rPr>
                        <a:t> (€)</a:t>
                      </a:r>
                      <a:endParaRPr lang="el-GR" sz="1400">
                        <a:latin typeface="Times New Roman"/>
                        <a:ea typeface="Times New Roman"/>
                        <a:cs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73">
                <a:tc>
                  <a:txBody>
                    <a:bodyPr/>
                    <a:lstStyle/>
                    <a:p>
                      <a:pPr algn="just">
                        <a:spcAft>
                          <a:spcPts val="0"/>
                        </a:spcAft>
                      </a:pPr>
                      <a:r>
                        <a:rPr lang="el-GR" sz="1400">
                          <a:solidFill>
                            <a:srgbClr val="000000"/>
                          </a:solidFill>
                          <a:latin typeface="Arial"/>
                          <a:ea typeface="Times New Roman"/>
                          <a:cs typeface="Times New Roman"/>
                        </a:rPr>
                        <a:t>Προμήθεια Η/Υ - Περιφερειακά (Εκτυπωτές κλπ)</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solidFill>
                            <a:srgbClr val="000000"/>
                          </a:solidFill>
                          <a:latin typeface="Arial"/>
                          <a:ea typeface="Times New Roman"/>
                          <a:cs typeface="Times New Roman"/>
                        </a:rPr>
                        <a:t>100</a:t>
                      </a:r>
                      <a:r>
                        <a:rPr lang="en-US" sz="1400">
                          <a:solidFill>
                            <a:srgbClr val="000000"/>
                          </a:solidFill>
                          <a:latin typeface="Arial"/>
                          <a:ea typeface="Times New Roman"/>
                          <a:cs typeface="Times New Roman"/>
                        </a:rPr>
                        <a:t>.000,00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9">
                <a:tc>
                  <a:txBody>
                    <a:bodyPr/>
                    <a:lstStyle/>
                    <a:p>
                      <a:pPr algn="just">
                        <a:spcAft>
                          <a:spcPts val="0"/>
                        </a:spcAft>
                      </a:pPr>
                      <a:r>
                        <a:rPr lang="el-GR" sz="1400" dirty="0">
                          <a:solidFill>
                            <a:srgbClr val="000000"/>
                          </a:solidFill>
                          <a:latin typeface="Arial"/>
                          <a:ea typeface="Times New Roman"/>
                          <a:cs typeface="Times New Roman"/>
                        </a:rPr>
                        <a:t>Προμήθεια και Εγκατάσταση εξοπλισμού δομημένης καλωδίωσης</a:t>
                      </a:r>
                      <a:endParaRPr lang="el-GR" sz="1400" dirty="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solidFill>
                            <a:srgbClr val="000000"/>
                          </a:solidFill>
                          <a:latin typeface="Arial"/>
                          <a:ea typeface="Times New Roman"/>
                          <a:cs typeface="Times New Roman"/>
                        </a:rPr>
                        <a:t>50.000,00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73">
                <a:tc>
                  <a:txBody>
                    <a:bodyPr/>
                    <a:lstStyle/>
                    <a:p>
                      <a:pPr algn="just">
                        <a:spcAft>
                          <a:spcPts val="0"/>
                        </a:spcAft>
                      </a:pPr>
                      <a:r>
                        <a:rPr lang="el-GR" sz="1400">
                          <a:solidFill>
                            <a:srgbClr val="000000"/>
                          </a:solidFill>
                          <a:latin typeface="Arial"/>
                          <a:ea typeface="Times New Roman"/>
                          <a:cs typeface="Times New Roman"/>
                        </a:rPr>
                        <a:t>Σύστημα Παρουσίας Προσωπικού &amp; Ελέγχου Πρόσβασης   </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solidFill>
                            <a:srgbClr val="000000"/>
                          </a:solidFill>
                          <a:latin typeface="Arial"/>
                          <a:ea typeface="Times New Roman"/>
                          <a:cs typeface="Times New Roman"/>
                        </a:rPr>
                        <a:t>1.000,00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9">
                <a:tc>
                  <a:txBody>
                    <a:bodyPr/>
                    <a:lstStyle/>
                    <a:p>
                      <a:pPr algn="just">
                        <a:spcAft>
                          <a:spcPts val="0"/>
                        </a:spcAft>
                      </a:pPr>
                      <a:r>
                        <a:rPr lang="el-GR" sz="1400">
                          <a:solidFill>
                            <a:srgbClr val="000000"/>
                          </a:solidFill>
                          <a:latin typeface="Arial"/>
                          <a:ea typeface="Times New Roman"/>
                          <a:cs typeface="Times New Roman"/>
                        </a:rPr>
                        <a:t>Προμήθεια Λογισμικού (Εφαρμογές, άδειες χρήσης, λειτουργικών συστημάτων κτλ)</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solidFill>
                            <a:srgbClr val="000000"/>
                          </a:solidFill>
                          <a:latin typeface="Arial"/>
                          <a:ea typeface="Times New Roman"/>
                          <a:cs typeface="Times New Roman"/>
                        </a:rPr>
                        <a:t>50.000,00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9">
                <a:tc>
                  <a:txBody>
                    <a:bodyPr/>
                    <a:lstStyle/>
                    <a:p>
                      <a:pPr algn="just">
                        <a:spcAft>
                          <a:spcPts val="0"/>
                        </a:spcAft>
                      </a:pPr>
                      <a:r>
                        <a:rPr lang="el-GR" sz="1400">
                          <a:solidFill>
                            <a:srgbClr val="000000"/>
                          </a:solidFill>
                          <a:latin typeface="Arial"/>
                          <a:ea typeface="Times New Roman"/>
                          <a:cs typeface="Times New Roman"/>
                        </a:rPr>
                        <a:t>Προμήθεια λογισμικών πακέτων για πρόσθετες υπηρεσίες πληροφορικής </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solidFill>
                            <a:srgbClr val="000000"/>
                          </a:solidFill>
                          <a:latin typeface="Arial"/>
                          <a:ea typeface="Times New Roman"/>
                          <a:cs typeface="Times New Roman"/>
                        </a:rPr>
                        <a:t>20.000,00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73">
                <a:tc>
                  <a:txBody>
                    <a:bodyPr/>
                    <a:lstStyle/>
                    <a:p>
                      <a:pPr algn="just">
                        <a:spcAft>
                          <a:spcPts val="0"/>
                        </a:spcAft>
                      </a:pPr>
                      <a:r>
                        <a:rPr lang="el-GR" sz="1400">
                          <a:solidFill>
                            <a:srgbClr val="000000"/>
                          </a:solidFill>
                          <a:latin typeface="Arial"/>
                          <a:ea typeface="Times New Roman"/>
                          <a:cs typeface="Times New Roman"/>
                        </a:rPr>
                        <a:t>Ανανέωση αδειών χρήσης λογισμικών προγραμμάτων</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solidFill>
                            <a:srgbClr val="000000"/>
                          </a:solidFill>
                          <a:latin typeface="Arial"/>
                          <a:ea typeface="Times New Roman"/>
                          <a:cs typeface="Times New Roman"/>
                        </a:rPr>
                        <a:t>1</a:t>
                      </a:r>
                      <a:r>
                        <a:rPr lang="en-US" sz="1400">
                          <a:solidFill>
                            <a:srgbClr val="000000"/>
                          </a:solidFill>
                          <a:latin typeface="Arial"/>
                          <a:ea typeface="Times New Roman"/>
                          <a:cs typeface="Times New Roman"/>
                        </a:rPr>
                        <a:t>.000</a:t>
                      </a:r>
                      <a:r>
                        <a:rPr lang="el-GR" sz="1400">
                          <a:solidFill>
                            <a:srgbClr val="000000"/>
                          </a:solidFill>
                          <a:latin typeface="Arial"/>
                          <a:ea typeface="Times New Roman"/>
                          <a:cs typeface="Times New Roman"/>
                        </a:rPr>
                        <a:t>,00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73">
                <a:tc>
                  <a:txBody>
                    <a:bodyPr/>
                    <a:lstStyle/>
                    <a:p>
                      <a:pPr algn="just">
                        <a:spcAft>
                          <a:spcPts val="0"/>
                        </a:spcAft>
                      </a:pPr>
                      <a:r>
                        <a:rPr lang="el-GR" sz="1400">
                          <a:solidFill>
                            <a:srgbClr val="000000"/>
                          </a:solidFill>
                          <a:latin typeface="Arial"/>
                          <a:ea typeface="Times New Roman"/>
                          <a:cs typeface="Times New Roman"/>
                        </a:rPr>
                        <a:t>Προμήθεια Λειτουργικών Συστημάτων</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solidFill>
                            <a:srgbClr val="000000"/>
                          </a:solidFill>
                          <a:latin typeface="Arial"/>
                          <a:ea typeface="Times New Roman"/>
                          <a:cs typeface="Times New Roman"/>
                        </a:rPr>
                        <a:t>15.000,00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73">
                <a:tc>
                  <a:txBody>
                    <a:bodyPr/>
                    <a:lstStyle/>
                    <a:p>
                      <a:pPr algn="just">
                        <a:spcAft>
                          <a:spcPts val="0"/>
                        </a:spcAft>
                      </a:pPr>
                      <a:r>
                        <a:rPr lang="el-GR" sz="1400">
                          <a:solidFill>
                            <a:srgbClr val="000000"/>
                          </a:solidFill>
                          <a:latin typeface="Arial"/>
                          <a:ea typeface="Times New Roman"/>
                          <a:cs typeface="Times New Roman"/>
                        </a:rPr>
                        <a:t>Προμήθεια </a:t>
                      </a:r>
                      <a:r>
                        <a:rPr lang="en-US" sz="1400">
                          <a:solidFill>
                            <a:srgbClr val="000000"/>
                          </a:solidFill>
                          <a:latin typeface="Arial"/>
                          <a:ea typeface="Times New Roman"/>
                          <a:cs typeface="Times New Roman"/>
                        </a:rPr>
                        <a:t>UPS</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400">
                          <a:solidFill>
                            <a:srgbClr val="000000"/>
                          </a:solidFill>
                          <a:latin typeface="Arial"/>
                          <a:ea typeface="Times New Roman"/>
                          <a:cs typeface="Times New Roman"/>
                        </a:rPr>
                        <a:t>3</a:t>
                      </a:r>
                      <a:r>
                        <a:rPr lang="el-GR" sz="1400">
                          <a:solidFill>
                            <a:srgbClr val="000000"/>
                          </a:solidFill>
                          <a:latin typeface="Arial"/>
                          <a:ea typeface="Times New Roman"/>
                          <a:cs typeface="Times New Roman"/>
                        </a:rPr>
                        <a:t>0.000,00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73">
                <a:tc>
                  <a:txBody>
                    <a:bodyPr/>
                    <a:lstStyle/>
                    <a:p>
                      <a:pPr algn="just">
                        <a:spcAft>
                          <a:spcPts val="0"/>
                        </a:spcAft>
                      </a:pPr>
                      <a:r>
                        <a:rPr lang="el-GR" sz="1400">
                          <a:solidFill>
                            <a:srgbClr val="000000"/>
                          </a:solidFill>
                          <a:latin typeface="Arial"/>
                          <a:ea typeface="Times New Roman"/>
                          <a:cs typeface="Times New Roman"/>
                        </a:rPr>
                        <a:t>Προμήθεια Μηχανογραφικού Εξοπλισμού  </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solidFill>
                            <a:srgbClr val="000000"/>
                          </a:solidFill>
                          <a:latin typeface="Arial"/>
                          <a:ea typeface="Times New Roman"/>
                          <a:cs typeface="Times New Roman"/>
                        </a:rPr>
                        <a:t>25.000,00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73">
                <a:tc>
                  <a:txBody>
                    <a:bodyPr/>
                    <a:lstStyle/>
                    <a:p>
                      <a:pPr algn="just">
                        <a:spcAft>
                          <a:spcPts val="0"/>
                        </a:spcAft>
                      </a:pPr>
                      <a:r>
                        <a:rPr lang="el-GR" sz="1400">
                          <a:solidFill>
                            <a:srgbClr val="000000"/>
                          </a:solidFill>
                          <a:latin typeface="Arial"/>
                          <a:ea typeface="Times New Roman"/>
                          <a:cs typeface="Times New Roman"/>
                        </a:rPr>
                        <a:t>Προμήθεια εφαρμογής διαχείρισης ηλεκτρονικών εγγράφων</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solidFill>
                            <a:srgbClr val="000000"/>
                          </a:solidFill>
                          <a:latin typeface="Arial"/>
                          <a:ea typeface="Times New Roman"/>
                          <a:cs typeface="Times New Roman"/>
                        </a:rPr>
                        <a:t>20.000,00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73">
                <a:tc>
                  <a:txBody>
                    <a:bodyPr/>
                    <a:lstStyle/>
                    <a:p>
                      <a:pPr algn="just">
                        <a:spcAft>
                          <a:spcPts val="0"/>
                        </a:spcAft>
                      </a:pPr>
                      <a:r>
                        <a:rPr lang="el-GR" sz="1400">
                          <a:solidFill>
                            <a:srgbClr val="000000"/>
                          </a:solidFill>
                          <a:latin typeface="Arial"/>
                          <a:ea typeface="Times New Roman"/>
                          <a:cs typeface="Times New Roman"/>
                        </a:rPr>
                        <a:t>Προμήθεια τηλεφωνικών συσκευών</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400">
                          <a:solidFill>
                            <a:srgbClr val="000000"/>
                          </a:solidFill>
                          <a:latin typeface="Arial"/>
                          <a:ea typeface="Times New Roman"/>
                          <a:cs typeface="Times New Roman"/>
                        </a:rPr>
                        <a:t>5</a:t>
                      </a:r>
                      <a:r>
                        <a:rPr lang="el-GR" sz="1400">
                          <a:solidFill>
                            <a:srgbClr val="000000"/>
                          </a:solidFill>
                          <a:latin typeface="Arial"/>
                          <a:ea typeface="Times New Roman"/>
                          <a:cs typeface="Times New Roman"/>
                        </a:rPr>
                        <a:t>.000,00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73">
                <a:tc>
                  <a:txBody>
                    <a:bodyPr/>
                    <a:lstStyle/>
                    <a:p>
                      <a:pPr algn="just">
                        <a:spcAft>
                          <a:spcPts val="0"/>
                        </a:spcAft>
                      </a:pPr>
                      <a:r>
                        <a:rPr lang="el-GR" sz="1400">
                          <a:solidFill>
                            <a:srgbClr val="000000"/>
                          </a:solidFill>
                          <a:latin typeface="Arial"/>
                          <a:ea typeface="Times New Roman"/>
                          <a:cs typeface="Times New Roman"/>
                        </a:rPr>
                        <a:t>Ανανέωση κεντρικής εφαρμογής προστασίας από ιούς</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solidFill>
                            <a:srgbClr val="000000"/>
                          </a:solidFill>
                          <a:latin typeface="Arial"/>
                          <a:ea typeface="Times New Roman"/>
                          <a:cs typeface="Times New Roman"/>
                        </a:rPr>
                        <a:t>2</a:t>
                      </a:r>
                      <a:r>
                        <a:rPr lang="en-US" sz="1400">
                          <a:solidFill>
                            <a:srgbClr val="000000"/>
                          </a:solidFill>
                          <a:latin typeface="Arial"/>
                          <a:ea typeface="Times New Roman"/>
                          <a:cs typeface="Times New Roman"/>
                        </a:rPr>
                        <a:t>.000,00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73">
                <a:tc>
                  <a:txBody>
                    <a:bodyPr/>
                    <a:lstStyle/>
                    <a:p>
                      <a:pPr algn="just">
                        <a:spcAft>
                          <a:spcPts val="0"/>
                        </a:spcAft>
                      </a:pPr>
                      <a:r>
                        <a:rPr lang="el-GR" sz="1400">
                          <a:solidFill>
                            <a:srgbClr val="000000"/>
                          </a:solidFill>
                          <a:latin typeface="Arial"/>
                          <a:ea typeface="Times New Roman"/>
                          <a:cs typeface="Times New Roman"/>
                        </a:rPr>
                        <a:t>Ανταλλακτικά ηλεκτρονικού εξοπλισμού -μικροεργαλεία</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solidFill>
                            <a:srgbClr val="000000"/>
                          </a:solidFill>
                          <a:latin typeface="Arial"/>
                          <a:ea typeface="Times New Roman"/>
                          <a:cs typeface="Times New Roman"/>
                        </a:rPr>
                        <a:t>5.000,00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9">
                <a:tc>
                  <a:txBody>
                    <a:bodyPr/>
                    <a:lstStyle/>
                    <a:p>
                      <a:pPr algn="just">
                        <a:spcAft>
                          <a:spcPts val="0"/>
                        </a:spcAft>
                      </a:pPr>
                      <a:r>
                        <a:rPr lang="el-GR" sz="1400" dirty="0">
                          <a:solidFill>
                            <a:srgbClr val="000000"/>
                          </a:solidFill>
                          <a:latin typeface="Arial"/>
                          <a:ea typeface="Times New Roman"/>
                          <a:cs typeface="Times New Roman"/>
                        </a:rPr>
                        <a:t>Ανταλλακτικά τηλεπικοινωνιακού &amp; μηχανογραφικού εξοπλισμού</a:t>
                      </a:r>
                      <a:endParaRPr lang="el-GR" sz="1400" dirty="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solidFill>
                            <a:srgbClr val="000000"/>
                          </a:solidFill>
                          <a:latin typeface="Arial"/>
                          <a:ea typeface="Times New Roman"/>
                          <a:cs typeface="Times New Roman"/>
                        </a:rPr>
                        <a:t>7.000,00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73">
                <a:tc>
                  <a:txBody>
                    <a:bodyPr/>
                    <a:lstStyle/>
                    <a:p>
                      <a:pPr algn="just">
                        <a:spcAft>
                          <a:spcPts val="0"/>
                        </a:spcAft>
                      </a:pPr>
                      <a:r>
                        <a:rPr lang="el-GR" sz="1400">
                          <a:solidFill>
                            <a:srgbClr val="000000"/>
                          </a:solidFill>
                          <a:latin typeface="Arial"/>
                          <a:ea typeface="Times New Roman"/>
                          <a:cs typeface="Times New Roman"/>
                        </a:rPr>
                        <a:t>Προμήθεια ηλεκτρολογικού εξοπλισμού</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solidFill>
                            <a:srgbClr val="000000"/>
                          </a:solidFill>
                          <a:latin typeface="Arial"/>
                          <a:ea typeface="Times New Roman"/>
                          <a:cs typeface="Times New Roman"/>
                        </a:rPr>
                        <a:t>2.000,00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73">
                <a:tc>
                  <a:txBody>
                    <a:bodyPr/>
                    <a:lstStyle/>
                    <a:p>
                      <a:pPr algn="just">
                        <a:spcAft>
                          <a:spcPts val="0"/>
                        </a:spcAft>
                      </a:pPr>
                      <a:r>
                        <a:rPr lang="el-GR" sz="1400">
                          <a:solidFill>
                            <a:srgbClr val="000000"/>
                          </a:solidFill>
                          <a:latin typeface="Arial"/>
                          <a:ea typeface="Times New Roman"/>
                          <a:cs typeface="Times New Roman"/>
                        </a:rPr>
                        <a:t>Έπιπλα σκεύη</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solidFill>
                            <a:srgbClr val="000000"/>
                          </a:solidFill>
                          <a:latin typeface="Arial"/>
                          <a:ea typeface="Times New Roman"/>
                          <a:cs typeface="Times New Roman"/>
                        </a:rPr>
                        <a:t>500,00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73">
                <a:tc>
                  <a:txBody>
                    <a:bodyPr/>
                    <a:lstStyle/>
                    <a:p>
                      <a:pPr algn="just">
                        <a:spcAft>
                          <a:spcPts val="0"/>
                        </a:spcAft>
                      </a:pPr>
                      <a:r>
                        <a:rPr lang="el-GR" sz="1400">
                          <a:solidFill>
                            <a:srgbClr val="000000"/>
                          </a:solidFill>
                          <a:latin typeface="Arial"/>
                          <a:ea typeface="Times New Roman"/>
                          <a:cs typeface="Times New Roman"/>
                        </a:rPr>
                        <a:t>Προμήθεια κλιματιστικών</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solidFill>
                            <a:srgbClr val="000000"/>
                          </a:solidFill>
                          <a:latin typeface="Arial"/>
                          <a:ea typeface="Times New Roman"/>
                          <a:cs typeface="Times New Roman"/>
                        </a:rPr>
                        <a:t>3.000,00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73">
                <a:tc>
                  <a:txBody>
                    <a:bodyPr/>
                    <a:lstStyle/>
                    <a:p>
                      <a:pPr algn="just">
                        <a:spcAft>
                          <a:spcPts val="0"/>
                        </a:spcAft>
                      </a:pPr>
                      <a:r>
                        <a:rPr lang="el-GR" sz="1400">
                          <a:solidFill>
                            <a:srgbClr val="000000"/>
                          </a:solidFill>
                          <a:latin typeface="Arial"/>
                          <a:ea typeface="Times New Roman"/>
                          <a:cs typeface="Times New Roman"/>
                        </a:rPr>
                        <a:t>Προμήθεια φωτοτυπικού μηχανήματος</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solidFill>
                            <a:srgbClr val="000000"/>
                          </a:solidFill>
                          <a:latin typeface="Arial"/>
                          <a:ea typeface="Times New Roman"/>
                          <a:cs typeface="Times New Roman"/>
                        </a:rPr>
                        <a:t>1.000,00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73">
                <a:tc>
                  <a:txBody>
                    <a:bodyPr/>
                    <a:lstStyle/>
                    <a:p>
                      <a:pPr algn="just">
                        <a:spcAft>
                          <a:spcPts val="0"/>
                        </a:spcAft>
                      </a:pPr>
                      <a:r>
                        <a:rPr lang="el-GR" sz="1400">
                          <a:solidFill>
                            <a:srgbClr val="000000"/>
                          </a:solidFill>
                          <a:latin typeface="Arial"/>
                          <a:ea typeface="Times New Roman"/>
                          <a:cs typeface="Times New Roman"/>
                        </a:rPr>
                        <a:t>Προμήθεια συσκευών </a:t>
                      </a:r>
                      <a:r>
                        <a:rPr lang="en-US" sz="1400">
                          <a:solidFill>
                            <a:srgbClr val="000000"/>
                          </a:solidFill>
                          <a:latin typeface="Arial"/>
                          <a:ea typeface="Times New Roman"/>
                          <a:cs typeface="Times New Roman"/>
                        </a:rPr>
                        <a:t>fax</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solidFill>
                            <a:srgbClr val="000000"/>
                          </a:solidFill>
                          <a:latin typeface="Arial"/>
                          <a:ea typeface="Times New Roman"/>
                          <a:cs typeface="Times New Roman"/>
                        </a:rPr>
                        <a:t>500,00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73">
                <a:tc>
                  <a:txBody>
                    <a:bodyPr/>
                    <a:lstStyle/>
                    <a:p>
                      <a:pPr algn="just">
                        <a:spcAft>
                          <a:spcPts val="0"/>
                        </a:spcAft>
                      </a:pPr>
                      <a:r>
                        <a:rPr lang="el-GR" sz="1400">
                          <a:solidFill>
                            <a:srgbClr val="000000"/>
                          </a:solidFill>
                          <a:latin typeface="Arial"/>
                          <a:ea typeface="Times New Roman"/>
                          <a:cs typeface="Times New Roman"/>
                        </a:rPr>
                        <a:t>Αναλώσιμα εκτυπωτών (</a:t>
                      </a:r>
                      <a:r>
                        <a:rPr lang="en-US" sz="1400">
                          <a:solidFill>
                            <a:srgbClr val="000000"/>
                          </a:solidFill>
                          <a:latin typeface="Arial"/>
                          <a:ea typeface="Times New Roman"/>
                          <a:cs typeface="Times New Roman"/>
                        </a:rPr>
                        <a:t>toner </a:t>
                      </a:r>
                      <a:r>
                        <a:rPr lang="el-GR" sz="1400">
                          <a:solidFill>
                            <a:srgbClr val="000000"/>
                          </a:solidFill>
                          <a:latin typeface="Arial"/>
                          <a:ea typeface="Times New Roman"/>
                          <a:cs typeface="Times New Roman"/>
                        </a:rPr>
                        <a:t>κλπ</a:t>
                      </a:r>
                      <a:r>
                        <a:rPr lang="en-US" sz="1400">
                          <a:solidFill>
                            <a:srgbClr val="000000"/>
                          </a:solidFill>
                          <a:latin typeface="Arial"/>
                          <a:ea typeface="Times New Roman"/>
                          <a:cs typeface="Times New Roman"/>
                        </a:rPr>
                        <a:t>)</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solidFill>
                            <a:srgbClr val="000000"/>
                          </a:solidFill>
                          <a:latin typeface="Arial"/>
                          <a:ea typeface="Times New Roman"/>
                          <a:cs typeface="Times New Roman"/>
                        </a:rPr>
                        <a:t>15.000,00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73">
                <a:tc>
                  <a:txBody>
                    <a:bodyPr/>
                    <a:lstStyle/>
                    <a:p>
                      <a:pPr algn="just">
                        <a:spcAft>
                          <a:spcPts val="0"/>
                        </a:spcAft>
                      </a:pPr>
                      <a:r>
                        <a:rPr lang="el-GR" sz="1400">
                          <a:solidFill>
                            <a:srgbClr val="000000"/>
                          </a:solidFill>
                          <a:latin typeface="Arial"/>
                          <a:ea typeface="Times New Roman"/>
                          <a:cs typeface="Times New Roman"/>
                        </a:rPr>
                        <a:t>Γραφική Ύλη</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solidFill>
                            <a:srgbClr val="000000"/>
                          </a:solidFill>
                          <a:latin typeface="Arial"/>
                          <a:ea typeface="Times New Roman"/>
                          <a:cs typeface="Times New Roman"/>
                        </a:rPr>
                        <a:t>2.500,00</a:t>
                      </a:r>
                      <a:endParaRPr lang="el-GR" sz="140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73">
                <a:tc>
                  <a:txBody>
                    <a:bodyPr/>
                    <a:lstStyle/>
                    <a:p>
                      <a:pPr algn="just">
                        <a:spcAft>
                          <a:spcPts val="0"/>
                        </a:spcAft>
                      </a:pPr>
                      <a:r>
                        <a:rPr lang="el-GR" sz="1400" dirty="0">
                          <a:solidFill>
                            <a:srgbClr val="000000"/>
                          </a:solidFill>
                          <a:latin typeface="Arial"/>
                          <a:ea typeface="Times New Roman"/>
                          <a:cs typeface="Times New Roman"/>
                        </a:rPr>
                        <a:t>Καθαριστικά</a:t>
                      </a:r>
                      <a:endParaRPr lang="el-GR" sz="1400" dirty="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dirty="0">
                          <a:solidFill>
                            <a:srgbClr val="000000"/>
                          </a:solidFill>
                          <a:latin typeface="Arial"/>
                          <a:ea typeface="Times New Roman"/>
                          <a:cs typeface="Times New Roman"/>
                        </a:rPr>
                        <a:t>1.000,00</a:t>
                      </a:r>
                      <a:endParaRPr lang="el-GR" sz="1400" dirty="0">
                        <a:latin typeface="Times New Roman"/>
                        <a:ea typeface="Times New Roman"/>
                        <a:cs typeface="Times New Roman"/>
                      </a:endParaRPr>
                    </a:p>
                  </a:txBody>
                  <a:tcPr marL="61576" marR="615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txBox="1">
            <a:spLocks/>
          </p:cNvSpPr>
          <p:nvPr/>
        </p:nvSpPr>
        <p:spPr>
          <a:xfrm>
            <a:off x="539552" y="312330"/>
            <a:ext cx="8229600" cy="474874"/>
          </a:xfrm>
          <a:prstGeom prst="rect">
            <a:avLst/>
          </a:prstGeom>
        </p:spPr>
        <p:txBody>
          <a:bodyPr vert="horz" wrap="square" lIns="0" tIns="67945" rIns="0" bIns="0" rtlCol="0" anchor="b">
            <a:spAutoFit/>
          </a:bodyPr>
          <a:lstStyle/>
          <a:p>
            <a:pPr marL="365125" lvl="0" indent="-365125">
              <a:lnSpc>
                <a:spcPct val="110000"/>
              </a:lnSpc>
              <a:spcAft>
                <a:spcPts val="600"/>
              </a:spcAft>
            </a:pPr>
            <a:r>
              <a:rPr kumimoji="0" lang="el-GR" sz="2400" b="1" i="0" u="none" strike="noStrike" kern="1200" cap="none" spc="0" normalizeH="0" baseline="0" noProof="0" dirty="0" smtClean="0">
                <a:ln>
                  <a:noFill/>
                </a:ln>
                <a:solidFill>
                  <a:schemeClr val="accent1">
                    <a:lumMod val="50000"/>
                  </a:schemeClr>
                </a:solidFill>
                <a:effectLst>
                  <a:outerShdw blurRad="53975" dist="22860" dir="5400000" algn="tl" rotWithShape="0">
                    <a:srgbClr val="000000">
                      <a:alpha val="55000"/>
                    </a:srgbClr>
                  </a:outerShdw>
                </a:effectLst>
                <a:uLnTx/>
                <a:uFillTx/>
                <a:latin typeface="Calibri" pitchFamily="34" charset="0"/>
                <a:ea typeface="+mj-ea"/>
                <a:cs typeface="Arial Narrow"/>
              </a:rPr>
              <a:t>Κ.Α.- ΠΟΡΟΙ</a:t>
            </a:r>
            <a:r>
              <a:rPr kumimoji="0" lang="el-GR" sz="2400" b="1" i="0" u="none" strike="noStrike" kern="1200" cap="none" spc="0" normalizeH="0" noProof="0" dirty="0" smtClean="0">
                <a:ln>
                  <a:noFill/>
                </a:ln>
                <a:solidFill>
                  <a:schemeClr val="accent1">
                    <a:lumMod val="50000"/>
                  </a:schemeClr>
                </a:solidFill>
                <a:effectLst>
                  <a:outerShdw blurRad="53975" dist="22860" dir="5400000" algn="tl" rotWithShape="0">
                    <a:srgbClr val="000000">
                      <a:alpha val="55000"/>
                    </a:srgbClr>
                  </a:outerShdw>
                </a:effectLst>
                <a:uLnTx/>
                <a:uFillTx/>
                <a:latin typeface="Calibri" pitchFamily="34" charset="0"/>
                <a:ea typeface="+mj-ea"/>
                <a:cs typeface="Arial Narrow"/>
              </a:rPr>
              <a:t> ΕΣΠΑ</a:t>
            </a:r>
            <a:endParaRPr kumimoji="0" lang="el-GR" sz="2400" b="1" i="0" u="none" strike="noStrike" kern="1200" cap="none" spc="0" normalizeH="0" baseline="0" noProof="0" dirty="0" smtClean="0">
              <a:ln>
                <a:noFill/>
              </a:ln>
              <a:solidFill>
                <a:schemeClr val="accent1">
                  <a:lumMod val="50000"/>
                </a:schemeClr>
              </a:solidFill>
              <a:effectLst>
                <a:outerShdw blurRad="53975" dist="22860" dir="5400000" algn="tl" rotWithShape="0">
                  <a:srgbClr val="000000">
                    <a:alpha val="55000"/>
                  </a:srgbClr>
                </a:outerShdw>
              </a:effectLst>
              <a:uLnTx/>
              <a:uFillTx/>
              <a:latin typeface="Calibri" pitchFamily="34" charset="0"/>
              <a:ea typeface="+mj-ea"/>
              <a:cs typeface="Arial Narrow"/>
            </a:endParaRPr>
          </a:p>
        </p:txBody>
      </p:sp>
      <p:graphicFrame>
        <p:nvGraphicFramePr>
          <p:cNvPr id="4" name="3 - Πίνακας"/>
          <p:cNvGraphicFramePr>
            <a:graphicFrameLocks noGrp="1"/>
          </p:cNvGraphicFramePr>
          <p:nvPr/>
        </p:nvGraphicFramePr>
        <p:xfrm>
          <a:off x="539552" y="1484784"/>
          <a:ext cx="8064896" cy="2773680"/>
        </p:xfrm>
        <a:graphic>
          <a:graphicData uri="http://schemas.openxmlformats.org/drawingml/2006/table">
            <a:tbl>
              <a:tblPr/>
              <a:tblGrid>
                <a:gridCol w="5740247"/>
                <a:gridCol w="2324649"/>
              </a:tblGrid>
              <a:tr h="210485">
                <a:tc>
                  <a:txBody>
                    <a:bodyPr/>
                    <a:lstStyle/>
                    <a:p>
                      <a:pPr algn="just">
                        <a:spcAft>
                          <a:spcPts val="0"/>
                        </a:spcAft>
                      </a:pPr>
                      <a:r>
                        <a:rPr lang="en-US" sz="1400" dirty="0">
                          <a:latin typeface="Arial" pitchFamily="34" charset="0"/>
                          <a:ea typeface="Times New Roman"/>
                          <a:cs typeface="Arial" pitchFamily="34" charset="0"/>
                        </a:rPr>
                        <a:t>M</a:t>
                      </a:r>
                      <a:r>
                        <a:rPr lang="el-GR" sz="1400" dirty="0" err="1">
                          <a:latin typeface="Arial" pitchFamily="34" charset="0"/>
                          <a:ea typeface="Times New Roman"/>
                          <a:cs typeface="Arial" pitchFamily="34" charset="0"/>
                        </a:rPr>
                        <a:t>ισθοδοσία</a:t>
                      </a:r>
                      <a:r>
                        <a:rPr lang="el-GR" sz="1400" dirty="0">
                          <a:latin typeface="Arial" pitchFamily="34" charset="0"/>
                          <a:ea typeface="Times New Roman"/>
                          <a:cs typeface="Arial" pitchFamily="34" charset="0"/>
                        </a:rPr>
                        <a:t> υπαλλήλων Ι.Δ.Ο.Χ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latin typeface="Arial" pitchFamily="34" charset="0"/>
                          <a:ea typeface="Times New Roman"/>
                          <a:cs typeface="Arial" pitchFamily="34" charset="0"/>
                        </a:rPr>
                        <a:t>170.000,00 €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85">
                <a:tc>
                  <a:txBody>
                    <a:bodyPr/>
                    <a:lstStyle/>
                    <a:p>
                      <a:pPr algn="just">
                        <a:spcAft>
                          <a:spcPts val="0"/>
                        </a:spcAft>
                      </a:pPr>
                      <a:r>
                        <a:rPr lang="el-GR" sz="1400" dirty="0">
                          <a:latin typeface="Arial" pitchFamily="34" charset="0"/>
                          <a:ea typeface="Times New Roman"/>
                          <a:cs typeface="Arial" pitchFamily="34" charset="0"/>
                        </a:rPr>
                        <a:t>Εργοδοτικές εισφορές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latin typeface="Arial" pitchFamily="34" charset="0"/>
                          <a:ea typeface="Times New Roman"/>
                          <a:cs typeface="Arial" pitchFamily="34" charset="0"/>
                        </a:rPr>
                        <a:t>45.000,00 €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85">
                <a:tc>
                  <a:txBody>
                    <a:bodyPr/>
                    <a:lstStyle/>
                    <a:p>
                      <a:pPr algn="just">
                        <a:spcAft>
                          <a:spcPts val="0"/>
                        </a:spcAft>
                      </a:pPr>
                      <a:r>
                        <a:rPr lang="el-GR" sz="1400">
                          <a:latin typeface="Arial" pitchFamily="34" charset="0"/>
                          <a:ea typeface="Times New Roman"/>
                          <a:cs typeface="Arial" pitchFamily="34" charset="0"/>
                        </a:rPr>
                        <a:t>Υπερωριακή αποζημίωση υπαλλήλων  Ι.Δ.Ο.Χ.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latin typeface="Arial" pitchFamily="34" charset="0"/>
                          <a:ea typeface="Times New Roman"/>
                          <a:cs typeface="Arial" pitchFamily="34" charset="0"/>
                        </a:rPr>
                        <a:t>10.000,00 €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85">
                <a:tc>
                  <a:txBody>
                    <a:bodyPr/>
                    <a:lstStyle/>
                    <a:p>
                      <a:pPr algn="just">
                        <a:spcAft>
                          <a:spcPts val="0"/>
                        </a:spcAft>
                      </a:pPr>
                      <a:r>
                        <a:rPr lang="el-GR" sz="1400">
                          <a:latin typeface="Arial" pitchFamily="34" charset="0"/>
                          <a:ea typeface="Times New Roman"/>
                          <a:cs typeface="Arial" pitchFamily="34" charset="0"/>
                        </a:rPr>
                        <a:t>Οδοιπορικά έξοδα Ι.Δ.Ο.Χ.</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latin typeface="Arial" pitchFamily="34" charset="0"/>
                          <a:ea typeface="Times New Roman"/>
                          <a:cs typeface="Arial" pitchFamily="34" charset="0"/>
                        </a:rPr>
                        <a:t>1.000,00 €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85">
                <a:tc>
                  <a:txBody>
                    <a:bodyPr/>
                    <a:lstStyle/>
                    <a:p>
                      <a:pPr algn="just">
                        <a:spcAft>
                          <a:spcPts val="0"/>
                        </a:spcAft>
                      </a:pPr>
                      <a:r>
                        <a:rPr lang="el-GR" sz="1400">
                          <a:latin typeface="Arial" pitchFamily="34" charset="0"/>
                          <a:ea typeface="Times New Roman"/>
                          <a:cs typeface="Arial" pitchFamily="34" charset="0"/>
                        </a:rPr>
                        <a:t>Ενοίκια ακινήτου</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latin typeface="Arial" pitchFamily="34" charset="0"/>
                          <a:ea typeface="Times New Roman"/>
                          <a:cs typeface="Arial" pitchFamily="34" charset="0"/>
                        </a:rPr>
                        <a:t>25.000,00 €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85">
                <a:tc>
                  <a:txBody>
                    <a:bodyPr/>
                    <a:lstStyle/>
                    <a:p>
                      <a:pPr algn="just">
                        <a:spcAft>
                          <a:spcPts val="0"/>
                        </a:spcAft>
                      </a:pPr>
                      <a:r>
                        <a:rPr lang="el-GR" sz="1400">
                          <a:latin typeface="Arial" pitchFamily="34" charset="0"/>
                          <a:ea typeface="Times New Roman"/>
                          <a:cs typeface="Arial" pitchFamily="34" charset="0"/>
                        </a:rPr>
                        <a:t>Λειτουργικά έξοδα</a:t>
                      </a:r>
                      <a:r>
                        <a:rPr lang="en-US" sz="1400">
                          <a:latin typeface="Arial" pitchFamily="34" charset="0"/>
                          <a:ea typeface="Times New Roman"/>
                          <a:cs typeface="Arial" pitchFamily="34" charset="0"/>
                        </a:rPr>
                        <a:t>- </a:t>
                      </a:r>
                      <a:r>
                        <a:rPr lang="el-GR" sz="1400">
                          <a:latin typeface="Arial" pitchFamily="34" charset="0"/>
                          <a:ea typeface="Times New Roman"/>
                          <a:cs typeface="Arial" pitchFamily="34" charset="0"/>
                        </a:rPr>
                        <a:t>ΔΕΗ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latin typeface="Arial" pitchFamily="34" charset="0"/>
                          <a:ea typeface="Times New Roman"/>
                          <a:cs typeface="Arial" pitchFamily="34" charset="0"/>
                        </a:rPr>
                        <a:t>7.500,00 €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85">
                <a:tc>
                  <a:txBody>
                    <a:bodyPr/>
                    <a:lstStyle/>
                    <a:p>
                      <a:pPr algn="just">
                        <a:spcAft>
                          <a:spcPts val="0"/>
                        </a:spcAft>
                      </a:pPr>
                      <a:r>
                        <a:rPr lang="el-GR" sz="1400" dirty="0">
                          <a:latin typeface="Arial" pitchFamily="34" charset="0"/>
                          <a:ea typeface="Times New Roman"/>
                          <a:cs typeface="Arial" pitchFamily="34" charset="0"/>
                        </a:rPr>
                        <a:t>Λειτουργικά έξοδα- Τηλεφωνικά τέλη</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latin typeface="Arial" pitchFamily="34" charset="0"/>
                          <a:ea typeface="Times New Roman"/>
                          <a:cs typeface="Arial" pitchFamily="34" charset="0"/>
                        </a:rPr>
                        <a:t>1.500,00 €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85">
                <a:tc>
                  <a:txBody>
                    <a:bodyPr/>
                    <a:lstStyle/>
                    <a:p>
                      <a:pPr algn="just">
                        <a:spcAft>
                          <a:spcPts val="0"/>
                        </a:spcAft>
                      </a:pPr>
                      <a:r>
                        <a:rPr lang="el-GR" sz="1400">
                          <a:latin typeface="Arial" pitchFamily="34" charset="0"/>
                          <a:ea typeface="Times New Roman"/>
                          <a:cs typeface="Arial" pitchFamily="34" charset="0"/>
                        </a:rPr>
                        <a:t>Λειτουργικά έξοδα- Τέλη ύδρευσης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latin typeface="Arial" pitchFamily="34" charset="0"/>
                          <a:ea typeface="Times New Roman"/>
                          <a:cs typeface="Arial" pitchFamily="34" charset="0"/>
                        </a:rPr>
                        <a:t>3.000,00 €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85">
                <a:tc>
                  <a:txBody>
                    <a:bodyPr/>
                    <a:lstStyle/>
                    <a:p>
                      <a:pPr algn="just">
                        <a:spcAft>
                          <a:spcPts val="0"/>
                        </a:spcAft>
                      </a:pPr>
                      <a:r>
                        <a:rPr lang="el-GR" sz="1400">
                          <a:latin typeface="Arial" pitchFamily="34" charset="0"/>
                          <a:ea typeface="Times New Roman"/>
                          <a:cs typeface="Arial" pitchFamily="34" charset="0"/>
                        </a:rPr>
                        <a:t>Προμήθεια εξοπλισμού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latin typeface="Arial" pitchFamily="34" charset="0"/>
                          <a:ea typeface="Times New Roman"/>
                          <a:cs typeface="Arial" pitchFamily="34" charset="0"/>
                        </a:rPr>
                        <a:t>1.000,00 €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85">
                <a:tc>
                  <a:txBody>
                    <a:bodyPr/>
                    <a:lstStyle/>
                    <a:p>
                      <a:pPr algn="just">
                        <a:spcAft>
                          <a:spcPts val="0"/>
                        </a:spcAft>
                      </a:pPr>
                      <a:r>
                        <a:rPr lang="el-GR" sz="1400">
                          <a:latin typeface="Arial" pitchFamily="34" charset="0"/>
                          <a:ea typeface="Times New Roman"/>
                          <a:cs typeface="Arial" pitchFamily="34" charset="0"/>
                        </a:rPr>
                        <a:t>Προμήθεια Τροφίμων</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latin typeface="Arial" pitchFamily="34" charset="0"/>
                          <a:ea typeface="Times New Roman"/>
                          <a:cs typeface="Arial" pitchFamily="34" charset="0"/>
                        </a:rPr>
                        <a:t>25.000,00 €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85">
                <a:tc>
                  <a:txBody>
                    <a:bodyPr/>
                    <a:lstStyle/>
                    <a:p>
                      <a:pPr algn="just">
                        <a:spcAft>
                          <a:spcPts val="0"/>
                        </a:spcAft>
                      </a:pPr>
                      <a:r>
                        <a:rPr lang="el-GR" sz="1400">
                          <a:latin typeface="Arial" pitchFamily="34" charset="0"/>
                          <a:ea typeface="Times New Roman"/>
                          <a:cs typeface="Arial" pitchFamily="34" charset="0"/>
                        </a:rPr>
                        <a:t>Προμήθεια Φαρμακευτικού Υλικού</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a:latin typeface="Arial" pitchFamily="34" charset="0"/>
                          <a:ea typeface="Times New Roman"/>
                          <a:cs typeface="Arial" pitchFamily="34" charset="0"/>
                        </a:rPr>
                        <a:t>1.500,00 €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85">
                <a:tc>
                  <a:txBody>
                    <a:bodyPr/>
                    <a:lstStyle/>
                    <a:p>
                      <a:pPr algn="just">
                        <a:spcAft>
                          <a:spcPts val="0"/>
                        </a:spcAft>
                      </a:pPr>
                      <a:r>
                        <a:rPr lang="el-GR" sz="1400">
                          <a:latin typeface="Arial" pitchFamily="34" charset="0"/>
                          <a:ea typeface="Times New Roman"/>
                          <a:cs typeface="Arial" pitchFamily="34" charset="0"/>
                        </a:rPr>
                        <a:t>Διάφορα Αναλώσιμα</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400">
                          <a:latin typeface="Arial" pitchFamily="34" charset="0"/>
                          <a:ea typeface="Times New Roman"/>
                          <a:cs typeface="Arial" pitchFamily="34" charset="0"/>
                        </a:rPr>
                        <a:t>2</a:t>
                      </a:r>
                      <a:r>
                        <a:rPr lang="el-GR" sz="1400">
                          <a:latin typeface="Arial" pitchFamily="34" charset="0"/>
                          <a:ea typeface="Times New Roman"/>
                          <a:cs typeface="Arial" pitchFamily="34" charset="0"/>
                        </a:rPr>
                        <a:t>.000,00 €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485">
                <a:tc>
                  <a:txBody>
                    <a:bodyPr/>
                    <a:lstStyle/>
                    <a:p>
                      <a:pPr algn="just">
                        <a:spcAft>
                          <a:spcPts val="0"/>
                        </a:spcAft>
                      </a:pPr>
                      <a:r>
                        <a:rPr lang="el-GR" sz="1400" dirty="0">
                          <a:latin typeface="Arial" pitchFamily="34" charset="0"/>
                          <a:ea typeface="Times New Roman"/>
                          <a:cs typeface="Arial" pitchFamily="34" charset="0"/>
                        </a:rPr>
                        <a:t>Συντήρηση ανελκυστήρα</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dirty="0">
                          <a:latin typeface="Arial" pitchFamily="34" charset="0"/>
                          <a:ea typeface="Times New Roman"/>
                          <a:cs typeface="Arial" pitchFamily="34" charset="0"/>
                        </a:rPr>
                        <a:t>2.000,00 €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4 - Ορθογώνιο"/>
          <p:cNvSpPr/>
          <p:nvPr/>
        </p:nvSpPr>
        <p:spPr>
          <a:xfrm>
            <a:off x="539552" y="980728"/>
            <a:ext cx="8136904" cy="369332"/>
          </a:xfrm>
          <a:prstGeom prst="rect">
            <a:avLst/>
          </a:prstGeom>
        </p:spPr>
        <p:txBody>
          <a:bodyPr wrap="square">
            <a:spAutoFit/>
          </a:bodyPr>
          <a:lstStyle/>
          <a:p>
            <a:r>
              <a:rPr lang="el-GR" b="1" dirty="0" smtClean="0"/>
              <a:t>- Ξενώνας Φιλοξενίας Κακοποιημένων Γυναικών</a:t>
            </a:r>
            <a:endParaRPr lang="el-GR" dirty="0"/>
          </a:p>
        </p:txBody>
      </p:sp>
      <p:sp>
        <p:nvSpPr>
          <p:cNvPr id="6" name="5 - Ορθογώνιο"/>
          <p:cNvSpPr/>
          <p:nvPr/>
        </p:nvSpPr>
        <p:spPr>
          <a:xfrm>
            <a:off x="539552" y="4581128"/>
            <a:ext cx="8064896" cy="369332"/>
          </a:xfrm>
          <a:prstGeom prst="rect">
            <a:avLst/>
          </a:prstGeom>
        </p:spPr>
        <p:txBody>
          <a:bodyPr wrap="square">
            <a:spAutoFit/>
          </a:bodyPr>
          <a:lstStyle/>
          <a:p>
            <a:r>
              <a:rPr lang="el-GR" b="1" dirty="0" smtClean="0"/>
              <a:t>- Ψηφιοποίηση Συλλογών Δημοτικής Βιβλιοθήκης Πατρών</a:t>
            </a:r>
            <a:endParaRPr lang="el-GR" dirty="0"/>
          </a:p>
        </p:txBody>
      </p:sp>
      <p:graphicFrame>
        <p:nvGraphicFramePr>
          <p:cNvPr id="8" name="7 - Πίνακας"/>
          <p:cNvGraphicFramePr>
            <a:graphicFrameLocks noGrp="1"/>
          </p:cNvGraphicFramePr>
          <p:nvPr/>
        </p:nvGraphicFramePr>
        <p:xfrm>
          <a:off x="539552" y="5085184"/>
          <a:ext cx="8064896" cy="426720"/>
        </p:xfrm>
        <a:graphic>
          <a:graphicData uri="http://schemas.openxmlformats.org/drawingml/2006/table">
            <a:tbl>
              <a:tblPr/>
              <a:tblGrid>
                <a:gridCol w="5740247"/>
                <a:gridCol w="2324649"/>
              </a:tblGrid>
              <a:tr h="161925">
                <a:tc>
                  <a:txBody>
                    <a:bodyPr/>
                    <a:lstStyle/>
                    <a:p>
                      <a:pPr algn="just">
                        <a:spcAft>
                          <a:spcPts val="0"/>
                        </a:spcAft>
                      </a:pPr>
                      <a:r>
                        <a:rPr lang="el-GR" sz="1400" dirty="0" smtClean="0">
                          <a:latin typeface="Arial" pitchFamily="34" charset="0"/>
                          <a:ea typeface="Times New Roman"/>
                          <a:cs typeface="Arial" pitchFamily="34" charset="0"/>
                        </a:rPr>
                        <a:t>Παροχή Υπηρεσιών </a:t>
                      </a:r>
                      <a:r>
                        <a:rPr lang="el-GR" sz="1400" b="0" dirty="0" smtClean="0">
                          <a:latin typeface="Arial" pitchFamily="34" charset="0"/>
                          <a:cs typeface="Arial" pitchFamily="34" charset="0"/>
                        </a:rPr>
                        <a:t>Ψηφιοποίησης Συλλογών Δημοτικής Βιβλιοθήκης Πατρών</a:t>
                      </a:r>
                      <a:endParaRPr lang="el-GR" sz="1400" b="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1" dirty="0" smtClean="0">
                          <a:latin typeface="Arial" pitchFamily="34" charset="0"/>
                          <a:ea typeface="Times New Roman"/>
                          <a:cs typeface="Arial" pitchFamily="34" charset="0"/>
                        </a:rPr>
                        <a:t>200.000,00</a:t>
                      </a:r>
                      <a:r>
                        <a:rPr lang="el-GR" sz="1400" dirty="0" smtClean="0">
                          <a:latin typeface="Arial" pitchFamily="34" charset="0"/>
                          <a:ea typeface="Times New Roman"/>
                          <a:cs typeface="Arial" pitchFamily="34" charset="0"/>
                        </a:rPr>
                        <a:t> </a:t>
                      </a:r>
                      <a:r>
                        <a:rPr lang="el-GR" sz="1400" dirty="0">
                          <a:latin typeface="Arial" pitchFamily="34" charset="0"/>
                          <a:ea typeface="Times New Roman"/>
                          <a:cs typeface="Arial" pitchFamily="34"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9" name="8 - Πίνακας"/>
          <p:cNvGraphicFramePr>
            <a:graphicFrameLocks noGrp="1"/>
          </p:cNvGraphicFramePr>
          <p:nvPr/>
        </p:nvGraphicFramePr>
        <p:xfrm>
          <a:off x="4932040" y="4293096"/>
          <a:ext cx="3672408" cy="213360"/>
        </p:xfrm>
        <a:graphic>
          <a:graphicData uri="http://schemas.openxmlformats.org/drawingml/2006/table">
            <a:tbl>
              <a:tblPr/>
              <a:tblGrid>
                <a:gridCol w="1368152"/>
                <a:gridCol w="2304256"/>
              </a:tblGrid>
              <a:tr h="161925">
                <a:tc>
                  <a:txBody>
                    <a:bodyPr/>
                    <a:lstStyle/>
                    <a:p>
                      <a:pPr algn="just">
                        <a:spcAft>
                          <a:spcPts val="0"/>
                        </a:spcAft>
                      </a:pPr>
                      <a:r>
                        <a:rPr lang="el-GR" sz="1400" b="1" dirty="0">
                          <a:latin typeface="Arial" pitchFamily="34" charset="0"/>
                          <a:ea typeface="Times New Roman"/>
                          <a:cs typeface="Arial" pitchFamily="34" charset="0"/>
                        </a:rPr>
                        <a:t>ΣΥΝΟΛΟ</a:t>
                      </a:r>
                      <a:endParaRPr lang="el-GR"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1" dirty="0" smtClean="0">
                          <a:latin typeface="Arial" pitchFamily="34" charset="0"/>
                          <a:ea typeface="Times New Roman"/>
                          <a:cs typeface="Arial" pitchFamily="34" charset="0"/>
                        </a:rPr>
                        <a:t>294.500,00 </a:t>
                      </a:r>
                      <a:endParaRPr lang="el-GR"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txBox="1">
            <a:spLocks/>
          </p:cNvSpPr>
          <p:nvPr/>
        </p:nvSpPr>
        <p:spPr>
          <a:xfrm>
            <a:off x="539552" y="332656"/>
            <a:ext cx="8229600" cy="454548"/>
          </a:xfrm>
          <a:prstGeom prst="rect">
            <a:avLst/>
          </a:prstGeom>
        </p:spPr>
        <p:txBody>
          <a:bodyPr vert="horz" wrap="square" lIns="0" tIns="67945" rIns="0" bIns="0" rtlCol="0" anchor="b">
            <a:spAutoFit/>
          </a:bodyPr>
          <a:lstStyle/>
          <a:p>
            <a:pPr marL="365125" marR="0" lvl="0" indent="-365125" algn="l" defTabSz="914400" rtl="0" eaLnBrk="1" fontAlgn="auto" latinLnBrk="0" hangingPunct="1">
              <a:lnSpc>
                <a:spcPct val="110000"/>
              </a:lnSpc>
              <a:spcBef>
                <a:spcPts val="0"/>
              </a:spcBef>
              <a:spcAft>
                <a:spcPts val="600"/>
              </a:spcAft>
              <a:buClrTx/>
              <a:buSzTx/>
              <a:buFontTx/>
              <a:buNone/>
              <a:tabLst/>
              <a:defRPr/>
            </a:pPr>
            <a:r>
              <a:rPr kumimoji="0" lang="el-GR" sz="2400" b="1" i="0" u="none" strike="noStrike" kern="1200" cap="none" spc="0" normalizeH="0" baseline="0" noProof="0" dirty="0" smtClean="0">
                <a:ln>
                  <a:noFill/>
                </a:ln>
                <a:solidFill>
                  <a:schemeClr val="accent1">
                    <a:lumMod val="50000"/>
                  </a:schemeClr>
                </a:solidFill>
                <a:effectLst>
                  <a:outerShdw blurRad="53975" dist="22860" dir="5400000" algn="tl" rotWithShape="0">
                    <a:srgbClr val="000000">
                      <a:alpha val="55000"/>
                    </a:srgbClr>
                  </a:outerShdw>
                </a:effectLst>
                <a:uLnTx/>
                <a:uFillTx/>
                <a:latin typeface="Calibri" pitchFamily="34" charset="0"/>
                <a:ea typeface="+mj-ea"/>
                <a:cs typeface="Arial Narrow"/>
              </a:rPr>
              <a:t>Κ.Α.- ΠΟΡΟΙ</a:t>
            </a:r>
            <a:r>
              <a:rPr kumimoji="0" lang="el-GR" sz="2400" b="1" i="0" u="none" strike="noStrike" kern="1200" cap="none" spc="0" normalizeH="0" noProof="0" dirty="0" smtClean="0">
                <a:ln>
                  <a:noFill/>
                </a:ln>
                <a:solidFill>
                  <a:schemeClr val="accent1">
                    <a:lumMod val="50000"/>
                  </a:schemeClr>
                </a:solidFill>
                <a:effectLst>
                  <a:outerShdw blurRad="53975" dist="22860" dir="5400000" algn="tl" rotWithShape="0">
                    <a:srgbClr val="000000">
                      <a:alpha val="55000"/>
                    </a:srgbClr>
                  </a:outerShdw>
                </a:effectLst>
                <a:uLnTx/>
                <a:uFillTx/>
                <a:latin typeface="Calibri" pitchFamily="34" charset="0"/>
                <a:ea typeface="+mj-ea"/>
                <a:cs typeface="Arial Narrow"/>
              </a:rPr>
              <a:t> Διακρατικών Προγραμμάτων</a:t>
            </a:r>
            <a:endParaRPr kumimoji="0" lang="el-GR" sz="2400" b="1" i="0" u="none" strike="noStrike" kern="1200" cap="none" spc="0" normalizeH="0" baseline="0" noProof="0" dirty="0" smtClean="0">
              <a:ln>
                <a:noFill/>
              </a:ln>
              <a:solidFill>
                <a:schemeClr val="accent1">
                  <a:lumMod val="50000"/>
                </a:schemeClr>
              </a:solidFill>
              <a:effectLst>
                <a:outerShdw blurRad="53975" dist="22860" dir="5400000" algn="tl" rotWithShape="0">
                  <a:srgbClr val="000000">
                    <a:alpha val="55000"/>
                  </a:srgbClr>
                </a:outerShdw>
              </a:effectLst>
              <a:uLnTx/>
              <a:uFillTx/>
              <a:latin typeface="Calibri" pitchFamily="34" charset="0"/>
              <a:ea typeface="+mj-ea"/>
              <a:cs typeface="Arial Narrow"/>
            </a:endParaRPr>
          </a:p>
        </p:txBody>
      </p:sp>
      <p:sp>
        <p:nvSpPr>
          <p:cNvPr id="4" name="3 - Ορθογώνιο"/>
          <p:cNvSpPr/>
          <p:nvPr/>
        </p:nvSpPr>
        <p:spPr>
          <a:xfrm>
            <a:off x="827584" y="980728"/>
            <a:ext cx="6480720" cy="369332"/>
          </a:xfrm>
          <a:prstGeom prst="rect">
            <a:avLst/>
          </a:prstGeom>
        </p:spPr>
        <p:txBody>
          <a:bodyPr wrap="square">
            <a:spAutoFit/>
          </a:bodyPr>
          <a:lstStyle/>
          <a:p>
            <a:r>
              <a:rPr lang="el-GR" b="1" dirty="0" smtClean="0"/>
              <a:t>- </a:t>
            </a:r>
            <a:r>
              <a:rPr lang="en-US" b="1" dirty="0" smtClean="0"/>
              <a:t>SPARC</a:t>
            </a:r>
            <a:r>
              <a:rPr lang="el-GR" b="1" dirty="0" smtClean="0"/>
              <a:t> «Ελλάδα-</a:t>
            </a:r>
            <a:r>
              <a:rPr lang="el-GR" b="1" dirty="0" err="1" smtClean="0"/>
              <a:t>Ιταλία</a:t>
            </a:r>
            <a:r>
              <a:rPr lang="el-GR" b="1" dirty="0" smtClean="0"/>
              <a:t> 2014-2020»</a:t>
            </a:r>
            <a:endParaRPr lang="el-GR" b="1" dirty="0"/>
          </a:p>
        </p:txBody>
      </p:sp>
      <p:graphicFrame>
        <p:nvGraphicFramePr>
          <p:cNvPr id="5" name="4 - Πίνακας"/>
          <p:cNvGraphicFramePr>
            <a:graphicFrameLocks noGrp="1"/>
          </p:cNvGraphicFramePr>
          <p:nvPr/>
        </p:nvGraphicFramePr>
        <p:xfrm>
          <a:off x="539552" y="1628800"/>
          <a:ext cx="8064896" cy="3435096"/>
        </p:xfrm>
        <a:graphic>
          <a:graphicData uri="http://schemas.openxmlformats.org/drawingml/2006/table">
            <a:tbl>
              <a:tblPr/>
              <a:tblGrid>
                <a:gridCol w="5740247"/>
                <a:gridCol w="2324649"/>
              </a:tblGrid>
              <a:tr h="161925">
                <a:tc>
                  <a:txBody>
                    <a:bodyPr/>
                    <a:lstStyle/>
                    <a:p>
                      <a:pPr algn="just">
                        <a:lnSpc>
                          <a:spcPct val="115000"/>
                        </a:lnSpc>
                        <a:spcAft>
                          <a:spcPts val="0"/>
                        </a:spcAft>
                      </a:pPr>
                      <a:r>
                        <a:rPr lang="el-GR" sz="1400" dirty="0">
                          <a:latin typeface="Arial"/>
                          <a:ea typeface="Times New Roman"/>
                          <a:cs typeface="Times New Roman"/>
                        </a:rPr>
                        <a:t>Σύναψη σύμβασης έργου για την υποστήριξη της υλοποίησης του έργου</a:t>
                      </a:r>
                      <a:endParaRPr lang="el-GR"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400" b="0" dirty="0">
                          <a:latin typeface="Arial"/>
                          <a:ea typeface="Times New Roman"/>
                          <a:cs typeface="Times New Roman"/>
                        </a:rPr>
                        <a:t>27.000,00</a:t>
                      </a:r>
                      <a:endParaRPr lang="el-GR" sz="1400" b="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algn="just">
                        <a:lnSpc>
                          <a:spcPct val="115000"/>
                        </a:lnSpc>
                        <a:spcAft>
                          <a:spcPts val="0"/>
                        </a:spcAft>
                      </a:pPr>
                      <a:r>
                        <a:rPr lang="el-GR" sz="1400" dirty="0">
                          <a:latin typeface="Arial"/>
                          <a:ea typeface="Times New Roman"/>
                          <a:cs typeface="Times New Roman"/>
                        </a:rPr>
                        <a:t>Έξοδα γραφείου &amp; διοικητικές δαπάνες για την υποστήριξη της υλοποίησης του έργου</a:t>
                      </a:r>
                      <a:endParaRPr lang="el-GR"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400" b="0" dirty="0">
                          <a:latin typeface="Arial"/>
                          <a:ea typeface="Times New Roman"/>
                          <a:cs typeface="Times New Roman"/>
                        </a:rPr>
                        <a:t>3.700,00</a:t>
                      </a:r>
                      <a:endParaRPr lang="el-GR" sz="1400" b="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algn="just">
                        <a:lnSpc>
                          <a:spcPct val="115000"/>
                        </a:lnSpc>
                        <a:spcAft>
                          <a:spcPts val="0"/>
                        </a:spcAft>
                      </a:pPr>
                      <a:r>
                        <a:rPr lang="el-GR" sz="1400">
                          <a:latin typeface="Arial"/>
                          <a:ea typeface="Times New Roman"/>
                          <a:cs typeface="Times New Roman"/>
                        </a:rPr>
                        <a:t>Οδοιπορικά έξοδα και αποζημίωση μετακινούμενων υπαλλήλων για την υλοποίηση του έργου</a:t>
                      </a:r>
                      <a:endParaRPr lang="el-GR" sz="14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400" b="0" dirty="0">
                          <a:latin typeface="Arial"/>
                          <a:ea typeface="Times New Roman"/>
                          <a:cs typeface="Times New Roman"/>
                        </a:rPr>
                        <a:t>20.620,00</a:t>
                      </a:r>
                      <a:endParaRPr lang="el-GR" sz="1400" b="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algn="just">
                        <a:lnSpc>
                          <a:spcPct val="115000"/>
                        </a:lnSpc>
                        <a:spcAft>
                          <a:spcPts val="0"/>
                        </a:spcAft>
                      </a:pPr>
                      <a:r>
                        <a:rPr lang="el-GR" sz="1400">
                          <a:latin typeface="Arial"/>
                          <a:ea typeface="Times New Roman"/>
                          <a:cs typeface="Times New Roman"/>
                        </a:rPr>
                        <a:t>Υπηρεσίες επαλήθευσης δαπανών του έργου</a:t>
                      </a:r>
                      <a:endParaRPr lang="el-GR" sz="14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400" b="0" dirty="0">
                          <a:latin typeface="Arial"/>
                          <a:ea typeface="Times New Roman"/>
                          <a:cs typeface="Times New Roman"/>
                        </a:rPr>
                        <a:t>14.000,00</a:t>
                      </a:r>
                      <a:endParaRPr lang="el-GR" sz="1400" b="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algn="just">
                        <a:lnSpc>
                          <a:spcPct val="115000"/>
                        </a:lnSpc>
                        <a:spcAft>
                          <a:spcPts val="0"/>
                        </a:spcAft>
                      </a:pPr>
                      <a:r>
                        <a:rPr lang="el-GR" sz="1400" dirty="0">
                          <a:latin typeface="Arial"/>
                          <a:ea typeface="Times New Roman"/>
                          <a:cs typeface="Times New Roman"/>
                        </a:rPr>
                        <a:t>Υπηρεσίες κάλυψης εξόδων συμμετοχής εκπροσώπων της ΚΔΕΠΑΚ σε εργαστήρια, συναντήσεις κλπ στο εξωτερικό</a:t>
                      </a:r>
                      <a:endParaRPr lang="el-GR"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400" b="0" dirty="0">
                          <a:latin typeface="Arial"/>
                          <a:ea typeface="Times New Roman"/>
                          <a:cs typeface="Times New Roman"/>
                        </a:rPr>
                        <a:t>19.000,00</a:t>
                      </a:r>
                      <a:endParaRPr lang="el-GR" sz="1400" b="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algn="just">
                        <a:lnSpc>
                          <a:spcPct val="115000"/>
                        </a:lnSpc>
                        <a:spcAft>
                          <a:spcPts val="0"/>
                        </a:spcAft>
                      </a:pPr>
                      <a:r>
                        <a:rPr lang="el-GR" sz="1400">
                          <a:latin typeface="Arial"/>
                          <a:ea typeface="Times New Roman"/>
                          <a:cs typeface="Times New Roman"/>
                        </a:rPr>
                        <a:t>Διεξαγωγή εργαστήριων, εκπαιδευτικών επισκέψεων, λοιπές δράσεις εξωστρέφειας</a:t>
                      </a:r>
                      <a:endParaRPr lang="el-GR" sz="14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400" b="0" dirty="0">
                          <a:latin typeface="Arial"/>
                          <a:ea typeface="Times New Roman"/>
                          <a:cs typeface="Times New Roman"/>
                        </a:rPr>
                        <a:t>42.840,00</a:t>
                      </a:r>
                      <a:endParaRPr lang="el-GR" sz="1400" b="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algn="just">
                        <a:lnSpc>
                          <a:spcPct val="115000"/>
                        </a:lnSpc>
                        <a:spcAft>
                          <a:spcPts val="0"/>
                        </a:spcAft>
                      </a:pPr>
                      <a:r>
                        <a:rPr lang="el-GR" sz="1400">
                          <a:latin typeface="Arial"/>
                          <a:ea typeface="Times New Roman"/>
                          <a:cs typeface="Times New Roman"/>
                        </a:rPr>
                        <a:t>Διεξαγωγή Καλοκαιρινού Φεστιβάλ Καρναβαλιού και Φεστιβάλ Θεάτρου</a:t>
                      </a:r>
                      <a:endParaRPr lang="el-GR" sz="14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400" b="0" dirty="0">
                          <a:latin typeface="Arial"/>
                          <a:ea typeface="Times New Roman"/>
                          <a:cs typeface="Times New Roman"/>
                        </a:rPr>
                        <a:t>103.900,00</a:t>
                      </a:r>
                      <a:endParaRPr lang="el-GR" sz="1400" b="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925">
                <a:tc>
                  <a:txBody>
                    <a:bodyPr/>
                    <a:lstStyle/>
                    <a:p>
                      <a:pPr algn="just">
                        <a:lnSpc>
                          <a:spcPct val="115000"/>
                        </a:lnSpc>
                        <a:spcAft>
                          <a:spcPts val="0"/>
                        </a:spcAft>
                      </a:pPr>
                      <a:r>
                        <a:rPr lang="el-GR" sz="1400" dirty="0" smtClean="0">
                          <a:latin typeface="Arial"/>
                          <a:ea typeface="Times New Roman"/>
                          <a:cs typeface="Times New Roman"/>
                        </a:rPr>
                        <a:t>Προμήθεια εξοπλισμού χώρων Παλαιών Σφαγείων</a:t>
                      </a:r>
                      <a:endParaRPr lang="el-GR"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400" b="0" dirty="0">
                          <a:latin typeface="Arial"/>
                          <a:ea typeface="Times New Roman"/>
                          <a:cs typeface="Times New Roman"/>
                        </a:rPr>
                        <a:t>191.000,00</a:t>
                      </a:r>
                      <a:endParaRPr lang="el-GR" sz="1400" b="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5 - Πίνακας"/>
          <p:cNvGraphicFramePr>
            <a:graphicFrameLocks noGrp="1"/>
          </p:cNvGraphicFramePr>
          <p:nvPr/>
        </p:nvGraphicFramePr>
        <p:xfrm>
          <a:off x="4932040" y="5085184"/>
          <a:ext cx="3672408" cy="213360"/>
        </p:xfrm>
        <a:graphic>
          <a:graphicData uri="http://schemas.openxmlformats.org/drawingml/2006/table">
            <a:tbl>
              <a:tblPr/>
              <a:tblGrid>
                <a:gridCol w="1368152"/>
                <a:gridCol w="2304256"/>
              </a:tblGrid>
              <a:tr h="161925">
                <a:tc>
                  <a:txBody>
                    <a:bodyPr/>
                    <a:lstStyle/>
                    <a:p>
                      <a:pPr algn="just">
                        <a:spcAft>
                          <a:spcPts val="0"/>
                        </a:spcAft>
                      </a:pPr>
                      <a:r>
                        <a:rPr lang="el-GR" sz="1400" b="1" dirty="0">
                          <a:latin typeface="Arial" pitchFamily="34" charset="0"/>
                          <a:ea typeface="Times New Roman"/>
                          <a:cs typeface="Arial" pitchFamily="34" charset="0"/>
                        </a:rPr>
                        <a:t>ΣΥΝΟΛΟ</a:t>
                      </a:r>
                      <a:endParaRPr lang="el-GR"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1" dirty="0" smtClean="0">
                          <a:latin typeface="Arial" pitchFamily="34" charset="0"/>
                          <a:ea typeface="Times New Roman"/>
                          <a:cs typeface="Arial" pitchFamily="34" charset="0"/>
                        </a:rPr>
                        <a:t>422.060,00 </a:t>
                      </a:r>
                      <a:endParaRPr lang="el-GR"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2"/>
          <p:cNvSpPr txBox="1">
            <a:spLocks/>
          </p:cNvSpPr>
          <p:nvPr/>
        </p:nvSpPr>
        <p:spPr>
          <a:xfrm>
            <a:off x="539552" y="332656"/>
            <a:ext cx="8229600" cy="454548"/>
          </a:xfrm>
          <a:prstGeom prst="rect">
            <a:avLst/>
          </a:prstGeom>
        </p:spPr>
        <p:txBody>
          <a:bodyPr vert="horz" wrap="square" lIns="0" tIns="67945" rIns="0" bIns="0" rtlCol="0" anchor="b">
            <a:spAutoFit/>
          </a:bodyPr>
          <a:lstStyle/>
          <a:p>
            <a:pPr marL="365125" marR="0" lvl="0" indent="-365125" algn="l" defTabSz="914400" rtl="0" eaLnBrk="1" fontAlgn="auto" latinLnBrk="0" hangingPunct="1">
              <a:lnSpc>
                <a:spcPct val="110000"/>
              </a:lnSpc>
              <a:spcBef>
                <a:spcPts val="0"/>
              </a:spcBef>
              <a:spcAft>
                <a:spcPts val="600"/>
              </a:spcAft>
              <a:buClrTx/>
              <a:buSzTx/>
              <a:buFontTx/>
              <a:buNone/>
              <a:tabLst/>
              <a:defRPr/>
            </a:pPr>
            <a:r>
              <a:rPr kumimoji="0" lang="el-GR" sz="2400" b="1" i="0" u="none" strike="noStrike" kern="1200" cap="none" spc="0" normalizeH="0" baseline="0" noProof="0" dirty="0" smtClean="0">
                <a:ln>
                  <a:noFill/>
                </a:ln>
                <a:solidFill>
                  <a:schemeClr val="accent1">
                    <a:lumMod val="50000"/>
                  </a:schemeClr>
                </a:solidFill>
                <a:effectLst>
                  <a:outerShdw blurRad="53975" dist="22860" dir="5400000" algn="tl" rotWithShape="0">
                    <a:srgbClr val="000000">
                      <a:alpha val="55000"/>
                    </a:srgbClr>
                  </a:outerShdw>
                </a:effectLst>
                <a:uLnTx/>
                <a:uFillTx/>
                <a:latin typeface="Calibri" pitchFamily="34" charset="0"/>
                <a:ea typeface="+mj-ea"/>
                <a:cs typeface="Arial Narrow"/>
              </a:rPr>
              <a:t>Κ.Α.- ΠΟΡΟΙ</a:t>
            </a:r>
            <a:r>
              <a:rPr kumimoji="0" lang="el-GR" sz="2400" b="1" i="0" u="none" strike="noStrike" kern="1200" cap="none" spc="0" normalizeH="0" noProof="0" dirty="0" smtClean="0">
                <a:ln>
                  <a:noFill/>
                </a:ln>
                <a:solidFill>
                  <a:schemeClr val="accent1">
                    <a:lumMod val="50000"/>
                  </a:schemeClr>
                </a:solidFill>
                <a:effectLst>
                  <a:outerShdw blurRad="53975" dist="22860" dir="5400000" algn="tl" rotWithShape="0">
                    <a:srgbClr val="000000">
                      <a:alpha val="55000"/>
                    </a:srgbClr>
                  </a:outerShdw>
                </a:effectLst>
                <a:uLnTx/>
                <a:uFillTx/>
                <a:latin typeface="Calibri" pitchFamily="34" charset="0"/>
                <a:ea typeface="+mj-ea"/>
                <a:cs typeface="Arial Narrow"/>
              </a:rPr>
              <a:t> Διακρατικών Προγραμμάτων</a:t>
            </a:r>
            <a:endParaRPr kumimoji="0" lang="el-GR" sz="2400" b="1" i="0" u="none" strike="noStrike" kern="1200" cap="none" spc="0" normalizeH="0" baseline="0" noProof="0" dirty="0" smtClean="0">
              <a:ln>
                <a:noFill/>
              </a:ln>
              <a:solidFill>
                <a:schemeClr val="accent1">
                  <a:lumMod val="50000"/>
                </a:schemeClr>
              </a:solidFill>
              <a:effectLst>
                <a:outerShdw blurRad="53975" dist="22860" dir="5400000" algn="tl" rotWithShape="0">
                  <a:srgbClr val="000000">
                    <a:alpha val="55000"/>
                  </a:srgbClr>
                </a:outerShdw>
              </a:effectLst>
              <a:uLnTx/>
              <a:uFillTx/>
              <a:latin typeface="Calibri" pitchFamily="34" charset="0"/>
              <a:ea typeface="+mj-ea"/>
              <a:cs typeface="Arial Narrow"/>
            </a:endParaRPr>
          </a:p>
        </p:txBody>
      </p:sp>
      <p:sp>
        <p:nvSpPr>
          <p:cNvPr id="4" name="3 - Ορθογώνιο"/>
          <p:cNvSpPr/>
          <p:nvPr/>
        </p:nvSpPr>
        <p:spPr>
          <a:xfrm>
            <a:off x="827584" y="764704"/>
            <a:ext cx="6480720" cy="615553"/>
          </a:xfrm>
          <a:prstGeom prst="rect">
            <a:avLst/>
          </a:prstGeom>
        </p:spPr>
        <p:txBody>
          <a:bodyPr wrap="square">
            <a:spAutoFit/>
          </a:bodyPr>
          <a:lstStyle/>
          <a:p>
            <a:r>
              <a:rPr lang="el-GR" b="1" dirty="0" smtClean="0"/>
              <a:t>- </a:t>
            </a:r>
            <a:r>
              <a:rPr lang="en-US" b="1" dirty="0" smtClean="0"/>
              <a:t>Shaping Fair Cities</a:t>
            </a:r>
            <a:r>
              <a:rPr lang="el-GR" b="1" dirty="0" smtClean="0"/>
              <a:t> </a:t>
            </a:r>
            <a:r>
              <a:rPr lang="el-GR" sz="1600" b="1" dirty="0" smtClean="0"/>
              <a:t>«</a:t>
            </a:r>
            <a:r>
              <a:rPr lang="el-GR" sz="1600" dirty="0" smtClean="0"/>
              <a:t>EuropeAid/151103/DH/ACT/Multi-4/LOT-4»</a:t>
            </a:r>
            <a:endParaRPr lang="el-GR" sz="1600" b="1" dirty="0"/>
          </a:p>
        </p:txBody>
      </p:sp>
      <p:graphicFrame>
        <p:nvGraphicFramePr>
          <p:cNvPr id="6" name="5 - Πίνακας"/>
          <p:cNvGraphicFramePr>
            <a:graphicFrameLocks noGrp="1"/>
          </p:cNvGraphicFramePr>
          <p:nvPr/>
        </p:nvGraphicFramePr>
        <p:xfrm>
          <a:off x="539552" y="1484781"/>
          <a:ext cx="8064896" cy="4171188"/>
        </p:xfrm>
        <a:graphic>
          <a:graphicData uri="http://schemas.openxmlformats.org/drawingml/2006/table">
            <a:tbl>
              <a:tblPr/>
              <a:tblGrid>
                <a:gridCol w="5740246"/>
                <a:gridCol w="2324650"/>
              </a:tblGrid>
              <a:tr h="244827">
                <a:tc>
                  <a:txBody>
                    <a:bodyPr/>
                    <a:lstStyle/>
                    <a:p>
                      <a:pPr algn="just">
                        <a:lnSpc>
                          <a:spcPct val="115000"/>
                        </a:lnSpc>
                        <a:spcAft>
                          <a:spcPts val="0"/>
                        </a:spcAft>
                      </a:pPr>
                      <a:r>
                        <a:rPr lang="el-GR" sz="1400" dirty="0">
                          <a:latin typeface="Arial"/>
                          <a:ea typeface="Times New Roman"/>
                          <a:cs typeface="Times New Roman"/>
                        </a:rPr>
                        <a:t>Σύναψη σύμβασης έργου για την υποστήριξη της υλοποίησης του έργου</a:t>
                      </a:r>
                      <a:endParaRPr lang="el-GR" sz="14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400" b="0" dirty="0">
                          <a:latin typeface="Arial"/>
                          <a:ea typeface="Times New Roman"/>
                          <a:cs typeface="Times New Roman"/>
                        </a:rPr>
                        <a:t>52.900,00  </a:t>
                      </a:r>
                      <a:endParaRPr lang="el-GR" sz="1400" b="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655">
                <a:tc>
                  <a:txBody>
                    <a:bodyPr/>
                    <a:lstStyle/>
                    <a:p>
                      <a:pPr algn="just">
                        <a:lnSpc>
                          <a:spcPct val="115000"/>
                        </a:lnSpc>
                        <a:spcAft>
                          <a:spcPts val="0"/>
                        </a:spcAft>
                      </a:pPr>
                      <a:r>
                        <a:rPr lang="el-GR" sz="1400">
                          <a:latin typeface="Arial"/>
                          <a:ea typeface="Times New Roman"/>
                          <a:cs typeface="Times New Roman"/>
                        </a:rPr>
                        <a:t>Έξοδα γραφείου, γραφική ύλη &amp; διοικητικές δαπάνες για την υποστήριξη της υλοποίησης του έργου</a:t>
                      </a:r>
                      <a:endParaRPr lang="el-GR" sz="14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400" b="0" dirty="0">
                          <a:latin typeface="Arial"/>
                          <a:ea typeface="Times New Roman"/>
                          <a:cs typeface="Times New Roman"/>
                        </a:rPr>
                        <a:t>16.639,60</a:t>
                      </a:r>
                      <a:endParaRPr lang="el-GR" sz="1400" b="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655">
                <a:tc>
                  <a:txBody>
                    <a:bodyPr/>
                    <a:lstStyle/>
                    <a:p>
                      <a:pPr algn="just">
                        <a:lnSpc>
                          <a:spcPct val="115000"/>
                        </a:lnSpc>
                        <a:spcAft>
                          <a:spcPts val="0"/>
                        </a:spcAft>
                      </a:pPr>
                      <a:r>
                        <a:rPr lang="el-GR" sz="1400">
                          <a:latin typeface="Arial"/>
                          <a:ea typeface="Times New Roman"/>
                          <a:cs typeface="Times New Roman"/>
                        </a:rPr>
                        <a:t>Οδοιπορικά έξοδα, αεροπορικά εισιτήρια, διαμονή και αποζημίωση μετακινούμενων υπαλλήλων Δήμου</a:t>
                      </a:r>
                      <a:endParaRPr lang="el-GR" sz="14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400" b="0" dirty="0">
                          <a:latin typeface="Arial"/>
                          <a:ea typeface="Times New Roman"/>
                          <a:cs typeface="Times New Roman"/>
                        </a:rPr>
                        <a:t>8.098,57</a:t>
                      </a:r>
                      <a:endParaRPr lang="el-GR" sz="1400" b="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655">
                <a:tc>
                  <a:txBody>
                    <a:bodyPr/>
                    <a:lstStyle/>
                    <a:p>
                      <a:pPr algn="just">
                        <a:lnSpc>
                          <a:spcPct val="115000"/>
                        </a:lnSpc>
                        <a:spcAft>
                          <a:spcPts val="0"/>
                        </a:spcAft>
                      </a:pPr>
                      <a:r>
                        <a:rPr lang="el-GR" sz="1400">
                          <a:latin typeface="Arial"/>
                          <a:ea typeface="Times New Roman"/>
                          <a:cs typeface="Times New Roman"/>
                        </a:rPr>
                        <a:t>Υπηρεσίες κάλυψης εξόδων τρίτων συμμετοχής σε εργαστήρια, συναντήσεις εργασίας, κλπ στο εξωτερικό </a:t>
                      </a:r>
                      <a:endParaRPr lang="el-GR" sz="14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400" b="0" dirty="0">
                          <a:latin typeface="Arial"/>
                          <a:ea typeface="Times New Roman"/>
                          <a:cs typeface="Times New Roman"/>
                        </a:rPr>
                        <a:t>4.730,00</a:t>
                      </a:r>
                      <a:endParaRPr lang="el-GR" sz="1400" b="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655">
                <a:tc>
                  <a:txBody>
                    <a:bodyPr/>
                    <a:lstStyle/>
                    <a:p>
                      <a:pPr algn="just">
                        <a:lnSpc>
                          <a:spcPct val="115000"/>
                        </a:lnSpc>
                        <a:spcAft>
                          <a:spcPts val="0"/>
                        </a:spcAft>
                      </a:pPr>
                      <a:r>
                        <a:rPr lang="el-GR" sz="1400">
                          <a:latin typeface="Arial"/>
                          <a:ea typeface="Times New Roman"/>
                          <a:cs typeface="Times New Roman"/>
                        </a:rPr>
                        <a:t>Διεξαγωγή τεχνικής συνάντησης αξιολόγησης, εργαστηρίων, εκπαιδευτικών σεμιναρίων και του καλοκαιρινού φοιτητικού εκπαιδευτικού προγράμματος</a:t>
                      </a:r>
                      <a:endParaRPr lang="el-GR" sz="14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400" b="0" dirty="0">
                          <a:latin typeface="Arial"/>
                          <a:ea typeface="Times New Roman"/>
                          <a:cs typeface="Times New Roman"/>
                        </a:rPr>
                        <a:t>48.480,00</a:t>
                      </a:r>
                      <a:endParaRPr lang="el-GR" sz="1400" b="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827">
                <a:tc>
                  <a:txBody>
                    <a:bodyPr/>
                    <a:lstStyle/>
                    <a:p>
                      <a:pPr algn="just">
                        <a:lnSpc>
                          <a:spcPct val="115000"/>
                        </a:lnSpc>
                        <a:spcAft>
                          <a:spcPts val="0"/>
                        </a:spcAft>
                      </a:pPr>
                      <a:r>
                        <a:rPr lang="el-GR" sz="1400">
                          <a:latin typeface="Arial"/>
                          <a:ea typeface="Times New Roman"/>
                          <a:cs typeface="Times New Roman"/>
                        </a:rPr>
                        <a:t>Υπηρεσίες υποστήριξης της οικονομικής παρακολούθησης</a:t>
                      </a:r>
                      <a:endParaRPr lang="el-GR" sz="14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400" b="0" dirty="0">
                          <a:latin typeface="Arial"/>
                          <a:ea typeface="Times New Roman"/>
                          <a:cs typeface="Times New Roman"/>
                        </a:rPr>
                        <a:t>32.000,00</a:t>
                      </a:r>
                      <a:endParaRPr lang="el-GR" sz="1400" b="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655">
                <a:tc>
                  <a:txBody>
                    <a:bodyPr/>
                    <a:lstStyle/>
                    <a:p>
                      <a:pPr algn="just">
                        <a:lnSpc>
                          <a:spcPct val="115000"/>
                        </a:lnSpc>
                        <a:spcAft>
                          <a:spcPts val="0"/>
                        </a:spcAft>
                      </a:pPr>
                      <a:r>
                        <a:rPr lang="el-GR" sz="1400">
                          <a:latin typeface="Arial"/>
                          <a:ea typeface="Times New Roman"/>
                          <a:cs typeface="Times New Roman"/>
                        </a:rPr>
                        <a:t>Υπηρεσίες εκπόνησης έρευνας, του σχεδίου για την </a:t>
                      </a:r>
                      <a:r>
                        <a:rPr lang="en-US" sz="1400">
                          <a:latin typeface="Arial"/>
                          <a:ea typeface="Times New Roman"/>
                          <a:cs typeface="Times New Roman"/>
                        </a:rPr>
                        <a:t>Agenda</a:t>
                      </a:r>
                      <a:r>
                        <a:rPr lang="el-GR" sz="1400">
                          <a:latin typeface="Arial"/>
                          <a:ea typeface="Times New Roman"/>
                          <a:cs typeface="Times New Roman"/>
                        </a:rPr>
                        <a:t> 2030 και των μεταφράσεων του έργου</a:t>
                      </a:r>
                      <a:endParaRPr lang="el-GR" sz="14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400" b="0" dirty="0">
                          <a:latin typeface="Arial"/>
                          <a:ea typeface="Times New Roman"/>
                          <a:cs typeface="Times New Roman"/>
                        </a:rPr>
                        <a:t>44.000,00</a:t>
                      </a:r>
                      <a:endParaRPr lang="el-GR" sz="1400" b="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9655">
                <a:tc>
                  <a:txBody>
                    <a:bodyPr/>
                    <a:lstStyle/>
                    <a:p>
                      <a:pPr algn="just">
                        <a:lnSpc>
                          <a:spcPct val="115000"/>
                        </a:lnSpc>
                        <a:spcAft>
                          <a:spcPts val="0"/>
                        </a:spcAft>
                      </a:pPr>
                      <a:r>
                        <a:rPr lang="el-GR" sz="1400">
                          <a:latin typeface="Arial"/>
                          <a:ea typeface="Times New Roman"/>
                          <a:cs typeface="Times New Roman"/>
                        </a:rPr>
                        <a:t>Υπηρεσίες επικοινωνίας-προβολής, υλοποίηση ενημερωτικής καμπάνιας καθώς και δημιουργίας ενημερωτικού υλικού</a:t>
                      </a:r>
                      <a:endParaRPr lang="el-GR" sz="14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400" b="0" dirty="0">
                          <a:latin typeface="Arial"/>
                          <a:ea typeface="Times New Roman"/>
                          <a:cs typeface="Times New Roman"/>
                        </a:rPr>
                        <a:t>45.500,00</a:t>
                      </a:r>
                      <a:endParaRPr lang="el-GR" sz="1400" b="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827">
                <a:tc>
                  <a:txBody>
                    <a:bodyPr/>
                    <a:lstStyle/>
                    <a:p>
                      <a:pPr algn="just">
                        <a:lnSpc>
                          <a:spcPct val="115000"/>
                        </a:lnSpc>
                        <a:spcAft>
                          <a:spcPts val="0"/>
                        </a:spcAft>
                      </a:pPr>
                      <a:r>
                        <a:rPr lang="el-GR" sz="1400">
                          <a:latin typeface="Arial"/>
                          <a:ea typeface="Times New Roman"/>
                          <a:cs typeface="Times New Roman"/>
                        </a:rPr>
                        <a:t>Προμήθεια ηλεκτρονικού εξοπλισμού</a:t>
                      </a:r>
                      <a:endParaRPr lang="el-GR" sz="14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l-GR" sz="1400" b="0" dirty="0">
                          <a:latin typeface="Arial"/>
                          <a:ea typeface="Times New Roman"/>
                          <a:cs typeface="Times New Roman"/>
                        </a:rPr>
                        <a:t>2.000,00</a:t>
                      </a:r>
                      <a:endParaRPr lang="el-GR" sz="1400" b="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6 - Πίνακας"/>
          <p:cNvGraphicFramePr>
            <a:graphicFrameLocks noGrp="1"/>
          </p:cNvGraphicFramePr>
          <p:nvPr/>
        </p:nvGraphicFramePr>
        <p:xfrm>
          <a:off x="4932040" y="5661248"/>
          <a:ext cx="3672408" cy="213360"/>
        </p:xfrm>
        <a:graphic>
          <a:graphicData uri="http://schemas.openxmlformats.org/drawingml/2006/table">
            <a:tbl>
              <a:tblPr/>
              <a:tblGrid>
                <a:gridCol w="1368152"/>
                <a:gridCol w="2304256"/>
              </a:tblGrid>
              <a:tr h="161925">
                <a:tc>
                  <a:txBody>
                    <a:bodyPr/>
                    <a:lstStyle/>
                    <a:p>
                      <a:pPr algn="just">
                        <a:spcAft>
                          <a:spcPts val="0"/>
                        </a:spcAft>
                      </a:pPr>
                      <a:r>
                        <a:rPr lang="el-GR" sz="1400" b="1" dirty="0">
                          <a:latin typeface="Arial" pitchFamily="34" charset="0"/>
                          <a:ea typeface="Times New Roman"/>
                          <a:cs typeface="Arial" pitchFamily="34" charset="0"/>
                        </a:rPr>
                        <a:t>ΣΥΝΟΛΟ</a:t>
                      </a:r>
                      <a:endParaRPr lang="el-GR"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1" dirty="0" smtClean="0">
                          <a:latin typeface="Arial" pitchFamily="34" charset="0"/>
                          <a:ea typeface="Times New Roman"/>
                          <a:cs typeface="Arial" pitchFamily="34" charset="0"/>
                        </a:rPr>
                        <a:t>254.348,17 </a:t>
                      </a:r>
                      <a:endParaRPr lang="el-GR" sz="1400" dirty="0">
                        <a:latin typeface="Arial" pitchFamily="34" charset="0"/>
                        <a:ea typeface="Times New Roman"/>
                        <a:cs typeface="Arial"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503238" y="530225"/>
          <a:ext cx="8183562" cy="53470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 TextBox"/>
          <p:cNvSpPr txBox="1"/>
          <p:nvPr/>
        </p:nvSpPr>
        <p:spPr>
          <a:xfrm>
            <a:off x="611560" y="5949280"/>
            <a:ext cx="7920880" cy="369332"/>
          </a:xfrm>
          <a:prstGeom prst="rect">
            <a:avLst/>
          </a:prstGeom>
          <a:noFill/>
        </p:spPr>
        <p:txBody>
          <a:bodyPr wrap="square" rtlCol="0">
            <a:spAutoFit/>
          </a:bodyPr>
          <a:lstStyle/>
          <a:p>
            <a:r>
              <a:rPr lang="el-GR" dirty="0" smtClean="0"/>
              <a:t>        </a:t>
            </a:r>
            <a:r>
              <a:rPr lang="el-GR" b="1" dirty="0" smtClean="0"/>
              <a:t>Ξενώνας Φιλοξενίας Κακοποιημένων Γυναικών</a:t>
            </a:r>
            <a:endParaRPr lang="el-GR" b="1" dirty="0"/>
          </a:p>
        </p:txBody>
      </p:sp>
    </p:spTree>
  </p:cSld>
  <p:clrMapOvr>
    <a:masterClrMapping/>
  </p:clrMapOvr>
  <p:transition spd="slow">
    <p:pull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Έλλειψη"/>
          <p:cNvSpPr/>
          <p:nvPr/>
        </p:nvSpPr>
        <p:spPr>
          <a:xfrm>
            <a:off x="2627784" y="764704"/>
            <a:ext cx="3312368" cy="4968552"/>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1"/>
          <a:lstStyle/>
          <a:p>
            <a:pPr algn="ctr"/>
            <a:endParaRPr lang="el-GR" dirty="0"/>
          </a:p>
        </p:txBody>
      </p:sp>
      <p:graphicFrame>
        <p:nvGraphicFramePr>
          <p:cNvPr id="7" name="6 - Διάγραμμα"/>
          <p:cNvGraphicFramePr/>
          <p:nvPr/>
        </p:nvGraphicFramePr>
        <p:xfrm>
          <a:off x="467544" y="1196752"/>
          <a:ext cx="506422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8 - TextBox"/>
          <p:cNvSpPr txBox="1"/>
          <p:nvPr/>
        </p:nvSpPr>
        <p:spPr>
          <a:xfrm>
            <a:off x="5364088" y="1988840"/>
            <a:ext cx="288032" cy="2308324"/>
          </a:xfrm>
          <a:prstGeom prst="rect">
            <a:avLst/>
          </a:prstGeom>
          <a:noFill/>
          <a:scene3d>
            <a:camera prst="orthographicFront"/>
            <a:lightRig rig="chilly" dir="t"/>
          </a:scene3d>
          <a:sp3d>
            <a:bevelB prst="angle"/>
          </a:sp3d>
        </p:spPr>
        <p:txBody>
          <a:bodyPr wrap="square" rtlCol="0">
            <a:spAutoFit/>
          </a:bodyPr>
          <a:lstStyle/>
          <a:p>
            <a:r>
              <a:rPr lang="el-GR" sz="2400" dirty="0" smtClean="0">
                <a:solidFill>
                  <a:schemeClr val="tx1">
                    <a:lumMod val="95000"/>
                    <a:lumOff val="5000"/>
                  </a:schemeClr>
                </a:solidFill>
              </a:rPr>
              <a:t>ΔΙΚΤΥΟ</a:t>
            </a:r>
            <a:endParaRPr lang="el-GR" sz="2400" dirty="0">
              <a:solidFill>
                <a:schemeClr val="tx1">
                  <a:lumMod val="95000"/>
                  <a:lumOff val="5000"/>
                </a:schemeClr>
              </a:solidFill>
            </a:endParaRPr>
          </a:p>
        </p:txBody>
      </p:sp>
      <p:graphicFrame>
        <p:nvGraphicFramePr>
          <p:cNvPr id="10" name="9 - Διάγραμμα"/>
          <p:cNvGraphicFramePr/>
          <p:nvPr/>
        </p:nvGraphicFramePr>
        <p:xfrm>
          <a:off x="6516216" y="2276872"/>
          <a:ext cx="2016224" cy="223224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12" name="11 - Ευθύγραμμο βέλος σύνδεσης"/>
          <p:cNvCxnSpPr/>
          <p:nvPr/>
        </p:nvCxnSpPr>
        <p:spPr>
          <a:xfrm>
            <a:off x="5940152" y="3212976"/>
            <a:ext cx="504056" cy="0"/>
          </a:xfrm>
          <a:prstGeom prst="straightConnector1">
            <a:avLst/>
          </a:prstGeom>
          <a:ln w="50800">
            <a:solidFill>
              <a:schemeClr val="accent1">
                <a:lumMod val="50000"/>
              </a:schemeClr>
            </a:solidFill>
            <a:tailEnd type="triangle" w="med" len="lg"/>
          </a:ln>
        </p:spPr>
        <p:style>
          <a:lnRef idx="1">
            <a:schemeClr val="accent1"/>
          </a:lnRef>
          <a:fillRef idx="0">
            <a:schemeClr val="accent1"/>
          </a:fillRef>
          <a:effectRef idx="0">
            <a:schemeClr val="accent1"/>
          </a:effectRef>
          <a:fontRef idx="minor">
            <a:schemeClr val="tx1"/>
          </a:fontRef>
        </p:style>
      </p:cxnSp>
      <p:sp>
        <p:nvSpPr>
          <p:cNvPr id="21" name="20 - TextBox"/>
          <p:cNvSpPr txBox="1"/>
          <p:nvPr/>
        </p:nvSpPr>
        <p:spPr>
          <a:xfrm>
            <a:off x="611560" y="5949280"/>
            <a:ext cx="7920880" cy="369332"/>
          </a:xfrm>
          <a:prstGeom prst="rect">
            <a:avLst/>
          </a:prstGeom>
          <a:noFill/>
        </p:spPr>
        <p:txBody>
          <a:bodyPr wrap="square" rtlCol="0">
            <a:spAutoFit/>
          </a:bodyPr>
          <a:lstStyle/>
          <a:p>
            <a:r>
              <a:rPr lang="el-GR" dirty="0" smtClean="0"/>
              <a:t>        </a:t>
            </a:r>
            <a:r>
              <a:rPr lang="el-GR" b="1" dirty="0" smtClean="0"/>
              <a:t>Ξενώνας Φιλοξενίας Κακοποιημένων Γυναικών</a:t>
            </a:r>
            <a:endParaRPr lang="el-GR" b="1" dirty="0"/>
          </a:p>
        </p:txBody>
      </p:sp>
      <p:cxnSp>
        <p:nvCxnSpPr>
          <p:cNvPr id="8" name="7 - Ευθεία γραμμή σύνδεσης"/>
          <p:cNvCxnSpPr/>
          <p:nvPr/>
        </p:nvCxnSpPr>
        <p:spPr>
          <a:xfrm>
            <a:off x="4283968" y="2132856"/>
            <a:ext cx="0" cy="133200"/>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10 - Ευθεία γραμμή σύνδεσης"/>
          <p:cNvCxnSpPr/>
          <p:nvPr/>
        </p:nvCxnSpPr>
        <p:spPr>
          <a:xfrm>
            <a:off x="4283968" y="3140968"/>
            <a:ext cx="0" cy="144016"/>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13 - Ευθεία γραμμή σύνδεσης"/>
          <p:cNvCxnSpPr/>
          <p:nvPr/>
        </p:nvCxnSpPr>
        <p:spPr>
          <a:xfrm>
            <a:off x="4283968" y="4221088"/>
            <a:ext cx="0" cy="144016"/>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7" name="16 - Ομάδα"/>
          <p:cNvGrpSpPr/>
          <p:nvPr/>
        </p:nvGrpSpPr>
        <p:grpSpPr>
          <a:xfrm>
            <a:off x="6516216" y="4653136"/>
            <a:ext cx="2014255" cy="1007127"/>
            <a:chOff x="0" y="432052"/>
            <a:chExt cx="2014255" cy="1007127"/>
          </a:xfrm>
        </p:grpSpPr>
        <p:sp>
          <p:nvSpPr>
            <p:cNvPr id="18" name="17 - Στρογγυλεμένο ορθογώνιο"/>
            <p:cNvSpPr/>
            <p:nvPr/>
          </p:nvSpPr>
          <p:spPr>
            <a:xfrm>
              <a:off x="0" y="432052"/>
              <a:ext cx="2014255" cy="1007127"/>
            </a:xfrm>
            <a:prstGeom prst="roundRect">
              <a:avLst>
                <a:gd name="adj" fmla="val 10000"/>
              </a:avLst>
            </a:prstGeom>
            <a:blipFill>
              <a:blip r:embed="rId12" cstate="print"/>
              <a:tile tx="0" ty="0" sx="100000" sy="100000" flip="none" algn="tl"/>
            </a:bli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9" name="Στρογγυλεμένο ορθογώνιο 4"/>
            <p:cNvSpPr/>
            <p:nvPr/>
          </p:nvSpPr>
          <p:spPr>
            <a:xfrm>
              <a:off x="29498" y="461550"/>
              <a:ext cx="1955259" cy="94813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l-GR" sz="2000" b="1" dirty="0" smtClean="0">
                  <a:solidFill>
                    <a:schemeClr val="tx1"/>
                  </a:solidFill>
                </a:rPr>
                <a:t>ΛΟΙΠΟΙ </a:t>
              </a:r>
              <a:r>
                <a:rPr lang="el-GR" sz="2000" b="1" kern="1200" dirty="0" smtClean="0">
                  <a:solidFill>
                    <a:schemeClr val="tx1"/>
                  </a:solidFill>
                </a:rPr>
                <a:t>ΞΕΝΩΝΕΣ</a:t>
              </a:r>
              <a:endParaRPr lang="el-GR" sz="2000" b="1" kern="1200" dirty="0">
                <a:solidFill>
                  <a:schemeClr val="tx1"/>
                </a:solidFill>
              </a:endParaRPr>
            </a:p>
          </p:txBody>
        </p:sp>
      </p:grpSp>
      <p:sp>
        <p:nvSpPr>
          <p:cNvPr id="23" name="Ευθεία γραμμή σύνδεσης 4"/>
          <p:cNvSpPr/>
          <p:nvPr/>
        </p:nvSpPr>
        <p:spPr>
          <a:xfrm rot="3907178">
            <a:off x="7524328" y="4037431"/>
            <a:ext cx="86784" cy="8678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l-GR" sz="600" kern="1200"/>
          </a:p>
        </p:txBody>
      </p:sp>
      <p:cxnSp>
        <p:nvCxnSpPr>
          <p:cNvPr id="25" name="24 - Ευθύγραμμο βέλος σύνδεσης"/>
          <p:cNvCxnSpPr/>
          <p:nvPr/>
        </p:nvCxnSpPr>
        <p:spPr>
          <a:xfrm>
            <a:off x="7524328" y="3717032"/>
            <a:ext cx="0" cy="900000"/>
          </a:xfrm>
          <a:prstGeom prst="straightConnector1">
            <a:avLst/>
          </a:prstGeom>
          <a:ln w="31750">
            <a:prstDash val="dash"/>
            <a:headEnd type="triangle" w="lg" len="lg"/>
            <a:tailEnd type="triangle" w="lg" len="lg"/>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ll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503238" y="530225"/>
          <a:ext cx="8183562" cy="31868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6386" name="Picture 2" descr="http://cdn.thebest.gr/media/images/storyImage/aqmobwfudl5318623d4af40.jpg"/>
          <p:cNvPicPr>
            <a:picLocks noChangeAspect="1" noChangeArrowheads="1"/>
          </p:cNvPicPr>
          <p:nvPr/>
        </p:nvPicPr>
        <p:blipFill>
          <a:blip r:embed="rId7" cstate="print"/>
          <a:srcRect/>
          <a:stretch>
            <a:fillRect/>
          </a:stretch>
        </p:blipFill>
        <p:spPr bwMode="auto">
          <a:xfrm>
            <a:off x="467544" y="3717033"/>
            <a:ext cx="2664296" cy="2160240"/>
          </a:xfrm>
          <a:prstGeom prst="rect">
            <a:avLst/>
          </a:prstGeom>
          <a:noFill/>
        </p:spPr>
      </p:pic>
      <p:pic>
        <p:nvPicPr>
          <p:cNvPr id="16388" name="Picture 4" descr="http://cdn.thebest.gr/media/images/storyImage/foylthvpni531862cc087fb.jpg"/>
          <p:cNvPicPr>
            <a:picLocks noChangeAspect="1" noChangeArrowheads="1"/>
          </p:cNvPicPr>
          <p:nvPr/>
        </p:nvPicPr>
        <p:blipFill>
          <a:blip r:embed="rId8" cstate="print"/>
          <a:srcRect/>
          <a:stretch>
            <a:fillRect/>
          </a:stretch>
        </p:blipFill>
        <p:spPr bwMode="auto">
          <a:xfrm>
            <a:off x="3203848" y="3717032"/>
            <a:ext cx="2664296" cy="2160240"/>
          </a:xfrm>
          <a:prstGeom prst="rect">
            <a:avLst/>
          </a:prstGeom>
          <a:noFill/>
        </p:spPr>
      </p:pic>
      <p:pic>
        <p:nvPicPr>
          <p:cNvPr id="16390" name="Picture 6" descr="http://cdn.thebest.gr/media/images/storyImage/ndeswdyfdv531862d43ed2f.jpg"/>
          <p:cNvPicPr>
            <a:picLocks noChangeAspect="1" noChangeArrowheads="1"/>
          </p:cNvPicPr>
          <p:nvPr/>
        </p:nvPicPr>
        <p:blipFill>
          <a:blip r:embed="rId9" cstate="print"/>
          <a:srcRect/>
          <a:stretch>
            <a:fillRect/>
          </a:stretch>
        </p:blipFill>
        <p:spPr bwMode="auto">
          <a:xfrm>
            <a:off x="5940152" y="3717032"/>
            <a:ext cx="2736304" cy="2160240"/>
          </a:xfrm>
          <a:prstGeom prst="rect">
            <a:avLst/>
          </a:prstGeom>
          <a:noFill/>
        </p:spPr>
      </p:pic>
      <p:sp>
        <p:nvSpPr>
          <p:cNvPr id="6" name="5 - TextBox"/>
          <p:cNvSpPr txBox="1"/>
          <p:nvPr/>
        </p:nvSpPr>
        <p:spPr>
          <a:xfrm>
            <a:off x="611560" y="5949280"/>
            <a:ext cx="7920880" cy="369332"/>
          </a:xfrm>
          <a:prstGeom prst="rect">
            <a:avLst/>
          </a:prstGeom>
          <a:noFill/>
        </p:spPr>
        <p:txBody>
          <a:bodyPr wrap="square" rtlCol="0">
            <a:spAutoFit/>
          </a:bodyPr>
          <a:lstStyle/>
          <a:p>
            <a:r>
              <a:rPr lang="el-GR" dirty="0" smtClean="0"/>
              <a:t>        </a:t>
            </a:r>
            <a:r>
              <a:rPr lang="el-GR" b="1" dirty="0" smtClean="0"/>
              <a:t>Ξενώνας Φιλοξενίας Κακοποιημένων Γυναικών</a:t>
            </a:r>
            <a:endParaRPr lang="el-GR" b="1" dirty="0"/>
          </a:p>
        </p:txBody>
      </p:sp>
    </p:spTree>
  </p:cSld>
  <p:clrMapOvr>
    <a:masterClrMapping/>
  </p:clrMapOvr>
  <p:transition spd="slow">
    <p:pull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628800"/>
            <a:ext cx="8183880" cy="4187952"/>
          </a:xfrm>
        </p:spPr>
        <p:txBody>
          <a:bodyPr>
            <a:normAutofit fontScale="92500" lnSpcReduction="20000"/>
          </a:bodyPr>
          <a:lstStyle/>
          <a:p>
            <a:pPr marL="365125" indent="-365125" algn="just">
              <a:lnSpc>
                <a:spcPct val="110000"/>
              </a:lnSpc>
              <a:spcBef>
                <a:spcPts val="0"/>
              </a:spcBef>
              <a:spcAft>
                <a:spcPts val="600"/>
              </a:spcAft>
            </a:pPr>
            <a:r>
              <a:rPr lang="el-GR" sz="2600" b="1" dirty="0" smtClean="0">
                <a:latin typeface="Calibri" pitchFamily="34" charset="0"/>
                <a:cs typeface="Arial Narrow"/>
              </a:rPr>
              <a:t>Οργανική Δομή, Αντικείμενα, Στελέχωση, </a:t>
            </a:r>
            <a:r>
              <a:rPr lang="el-GR" sz="2600" b="1" dirty="0" err="1" smtClean="0">
                <a:latin typeface="Calibri" pitchFamily="34" charset="0"/>
                <a:cs typeface="Arial Narrow"/>
              </a:rPr>
              <a:t>Προυπολογισμός</a:t>
            </a:r>
            <a:r>
              <a:rPr lang="el-GR" sz="2600" b="1" dirty="0" smtClean="0">
                <a:latin typeface="Calibri" pitchFamily="34" charset="0"/>
                <a:cs typeface="Arial Narrow"/>
              </a:rPr>
              <a:t> Δ/νσης</a:t>
            </a:r>
          </a:p>
          <a:p>
            <a:pPr marL="365125" indent="-365125" algn="r">
              <a:lnSpc>
                <a:spcPct val="110000"/>
              </a:lnSpc>
              <a:spcBef>
                <a:spcPts val="0"/>
              </a:spcBef>
              <a:spcAft>
                <a:spcPts val="600"/>
              </a:spcAft>
              <a:buNone/>
            </a:pPr>
            <a:r>
              <a:rPr lang="el-GR" sz="2600" dirty="0" err="1" smtClean="0">
                <a:latin typeface="Calibri" pitchFamily="34" charset="0"/>
                <a:cs typeface="Arial Narrow"/>
              </a:rPr>
              <a:t>Παπαευθυμίου</a:t>
            </a:r>
            <a:r>
              <a:rPr lang="el-GR" sz="2600" dirty="0" smtClean="0">
                <a:latin typeface="Calibri" pitchFamily="34" charset="0"/>
                <a:cs typeface="Arial Narrow"/>
              </a:rPr>
              <a:t> Παν. (Δ/</a:t>
            </a:r>
            <a:r>
              <a:rPr lang="el-GR" sz="2600" dirty="0" err="1" smtClean="0">
                <a:latin typeface="Calibri" pitchFamily="34" charset="0"/>
                <a:cs typeface="Arial Narrow"/>
              </a:rPr>
              <a:t>ντής</a:t>
            </a:r>
            <a:r>
              <a:rPr lang="el-GR" sz="2600" dirty="0" smtClean="0">
                <a:latin typeface="Calibri" pitchFamily="34" charset="0"/>
                <a:cs typeface="Arial Narrow"/>
              </a:rPr>
              <a:t>)</a:t>
            </a:r>
          </a:p>
          <a:p>
            <a:pPr marL="365125" indent="-365125" algn="just">
              <a:lnSpc>
                <a:spcPct val="110000"/>
              </a:lnSpc>
              <a:spcBef>
                <a:spcPts val="0"/>
              </a:spcBef>
              <a:spcAft>
                <a:spcPts val="600"/>
              </a:spcAft>
            </a:pPr>
            <a:r>
              <a:rPr lang="el-GR" sz="2600" b="1" dirty="0" smtClean="0">
                <a:latin typeface="Calibri" pitchFamily="34" charset="0"/>
                <a:cs typeface="Arial Narrow"/>
              </a:rPr>
              <a:t>Ενέργειες Τμήματος Σχεδιασμού &amp; Μελετών</a:t>
            </a:r>
          </a:p>
          <a:p>
            <a:pPr marL="365125" indent="-365125" algn="r">
              <a:lnSpc>
                <a:spcPct val="110000"/>
              </a:lnSpc>
              <a:spcBef>
                <a:spcPts val="0"/>
              </a:spcBef>
              <a:spcAft>
                <a:spcPts val="600"/>
              </a:spcAft>
              <a:buNone/>
            </a:pPr>
            <a:r>
              <a:rPr lang="el-GR" sz="2600" dirty="0" err="1" smtClean="0">
                <a:latin typeface="Calibri" pitchFamily="34" charset="0"/>
                <a:cs typeface="Arial Narrow"/>
              </a:rPr>
              <a:t>Γανός</a:t>
            </a:r>
            <a:r>
              <a:rPr lang="el-GR" sz="2600" dirty="0" smtClean="0">
                <a:latin typeface="Calibri" pitchFamily="34" charset="0"/>
                <a:cs typeface="Arial Narrow"/>
              </a:rPr>
              <a:t> Πέτρος (</a:t>
            </a:r>
            <a:r>
              <a:rPr lang="el-GR" sz="2600" dirty="0" err="1" smtClean="0">
                <a:latin typeface="Calibri" pitchFamily="34" charset="0"/>
                <a:cs typeface="Arial Narrow"/>
              </a:rPr>
              <a:t>Πρ</a:t>
            </a:r>
            <a:r>
              <a:rPr lang="el-GR" sz="2600" dirty="0" smtClean="0">
                <a:latin typeface="Calibri" pitchFamily="34" charset="0"/>
                <a:cs typeface="Arial Narrow"/>
              </a:rPr>
              <a:t>/νος)</a:t>
            </a:r>
          </a:p>
          <a:p>
            <a:pPr marL="365125" indent="-365125" algn="just">
              <a:lnSpc>
                <a:spcPct val="110000"/>
              </a:lnSpc>
              <a:spcBef>
                <a:spcPts val="0"/>
              </a:spcBef>
              <a:spcAft>
                <a:spcPts val="600"/>
              </a:spcAft>
            </a:pPr>
            <a:r>
              <a:rPr lang="el-GR" sz="2600" b="1" dirty="0" smtClean="0">
                <a:latin typeface="Calibri" pitchFamily="34" charset="0"/>
                <a:cs typeface="Arial Narrow"/>
              </a:rPr>
              <a:t>Ενέργειες Τμήματος Οργάνωσης και Προτύπων</a:t>
            </a:r>
          </a:p>
          <a:p>
            <a:pPr marL="365125" indent="-365125" algn="r">
              <a:lnSpc>
                <a:spcPct val="110000"/>
              </a:lnSpc>
              <a:spcBef>
                <a:spcPts val="0"/>
              </a:spcBef>
              <a:spcAft>
                <a:spcPts val="600"/>
              </a:spcAft>
              <a:buNone/>
            </a:pPr>
            <a:r>
              <a:rPr lang="el-GR" sz="2600" dirty="0" smtClean="0">
                <a:latin typeface="Calibri" pitchFamily="34" charset="0"/>
                <a:cs typeface="Arial Narrow"/>
              </a:rPr>
              <a:t>Γούλας Δημήτριος (</a:t>
            </a:r>
            <a:r>
              <a:rPr lang="el-GR" sz="2600" dirty="0" err="1" smtClean="0">
                <a:latin typeface="Calibri" pitchFamily="34" charset="0"/>
                <a:cs typeface="Arial Narrow"/>
              </a:rPr>
              <a:t>Πρ</a:t>
            </a:r>
            <a:r>
              <a:rPr lang="el-GR" sz="2600" dirty="0" smtClean="0">
                <a:latin typeface="Calibri" pitchFamily="34" charset="0"/>
                <a:cs typeface="Arial Narrow"/>
              </a:rPr>
              <a:t>/νος)</a:t>
            </a:r>
          </a:p>
          <a:p>
            <a:pPr marL="365125" indent="-365125" algn="just">
              <a:lnSpc>
                <a:spcPct val="110000"/>
              </a:lnSpc>
              <a:spcBef>
                <a:spcPts val="0"/>
              </a:spcBef>
              <a:spcAft>
                <a:spcPts val="600"/>
              </a:spcAft>
            </a:pPr>
            <a:r>
              <a:rPr lang="el-GR" sz="2600" b="1" dirty="0" smtClean="0">
                <a:latin typeface="Calibri" pitchFamily="34" charset="0"/>
                <a:cs typeface="Arial Narrow"/>
              </a:rPr>
              <a:t>Ενέργειες Τμήματος Πληροφορικής και Επικοινωνιών</a:t>
            </a:r>
          </a:p>
          <a:p>
            <a:pPr marL="365125" indent="-365125" algn="r">
              <a:lnSpc>
                <a:spcPct val="110000"/>
              </a:lnSpc>
              <a:spcBef>
                <a:spcPts val="0"/>
              </a:spcBef>
              <a:spcAft>
                <a:spcPts val="600"/>
              </a:spcAft>
              <a:buNone/>
            </a:pPr>
            <a:r>
              <a:rPr lang="el-GR" sz="2600" dirty="0" err="1" smtClean="0">
                <a:latin typeface="Calibri" pitchFamily="34" charset="0"/>
                <a:cs typeface="Arial Narrow"/>
              </a:rPr>
              <a:t>Πολιτοπούλου</a:t>
            </a:r>
            <a:r>
              <a:rPr lang="el-GR" sz="2600" dirty="0" smtClean="0">
                <a:latin typeface="Calibri" pitchFamily="34" charset="0"/>
                <a:cs typeface="Arial Narrow"/>
              </a:rPr>
              <a:t> Έφη (</a:t>
            </a:r>
            <a:r>
              <a:rPr lang="el-GR" sz="2600" dirty="0" err="1" smtClean="0">
                <a:latin typeface="Calibri" pitchFamily="34" charset="0"/>
                <a:cs typeface="Arial Narrow"/>
              </a:rPr>
              <a:t>Πρ</a:t>
            </a:r>
            <a:r>
              <a:rPr lang="el-GR" sz="2600" dirty="0" smtClean="0">
                <a:latin typeface="Calibri" pitchFamily="34" charset="0"/>
                <a:cs typeface="Arial Narrow"/>
              </a:rPr>
              <a:t>/νη)</a:t>
            </a:r>
          </a:p>
          <a:p>
            <a:pPr marL="365125" indent="-365125" algn="just">
              <a:lnSpc>
                <a:spcPct val="110000"/>
              </a:lnSpc>
              <a:spcBef>
                <a:spcPts val="0"/>
              </a:spcBef>
              <a:spcAft>
                <a:spcPts val="600"/>
              </a:spcAft>
            </a:pPr>
            <a:r>
              <a:rPr lang="el-GR" sz="2600" b="1" dirty="0" smtClean="0">
                <a:latin typeface="Calibri" pitchFamily="34" charset="0"/>
                <a:cs typeface="Arial Narrow"/>
              </a:rPr>
              <a:t>Παρατηρήσεις-Συζήτηση</a:t>
            </a:r>
          </a:p>
          <a:p>
            <a:pPr marL="365125" indent="-365125" algn="just">
              <a:lnSpc>
                <a:spcPct val="110000"/>
              </a:lnSpc>
              <a:spcBef>
                <a:spcPts val="0"/>
              </a:spcBef>
              <a:spcAft>
                <a:spcPts val="600"/>
              </a:spcAft>
            </a:pPr>
            <a:endParaRPr lang="el-GR" sz="2400" dirty="0" smtClean="0">
              <a:latin typeface="Calibri" pitchFamily="34" charset="0"/>
              <a:cs typeface="Arial Narrow"/>
            </a:endParaRPr>
          </a:p>
          <a:p>
            <a:pPr marL="365125" indent="-365125" algn="just"/>
            <a:endParaRPr lang="el-GR" sz="2400" dirty="0" smtClean="0">
              <a:latin typeface="Calibri" pitchFamily="34" charset="0"/>
            </a:endParaRPr>
          </a:p>
          <a:p>
            <a:pPr algn="just"/>
            <a:endParaRPr lang="el-GR" sz="2400" dirty="0" smtClean="0">
              <a:latin typeface="Calibri" pitchFamily="34" charset="0"/>
            </a:endParaRPr>
          </a:p>
          <a:p>
            <a:pPr algn="just"/>
            <a:endParaRPr lang="el-GR" sz="2400" dirty="0" smtClean="0">
              <a:latin typeface="Calibri" pitchFamily="34" charset="0"/>
            </a:endParaRPr>
          </a:p>
          <a:p>
            <a:pPr algn="just"/>
            <a:endParaRPr lang="en-US" sz="2400" dirty="0">
              <a:latin typeface="Calibri" pitchFamily="34" charset="0"/>
            </a:endParaRPr>
          </a:p>
        </p:txBody>
      </p:sp>
      <p:sp>
        <p:nvSpPr>
          <p:cNvPr id="2" name="Title 1"/>
          <p:cNvSpPr>
            <a:spLocks noGrp="1"/>
          </p:cNvSpPr>
          <p:nvPr>
            <p:ph type="title"/>
          </p:nvPr>
        </p:nvSpPr>
        <p:spPr>
          <a:xfrm>
            <a:off x="457200" y="609600"/>
            <a:ext cx="8229600" cy="609600"/>
          </a:xfrm>
        </p:spPr>
        <p:txBody>
          <a:bodyPr>
            <a:noAutofit/>
          </a:bodyPr>
          <a:lstStyle/>
          <a:p>
            <a:r>
              <a:rPr lang="el-GR" sz="3600" dirty="0" smtClean="0">
                <a:solidFill>
                  <a:schemeClr val="accent1">
                    <a:lumMod val="50000"/>
                  </a:schemeClr>
                </a:solidFill>
                <a:latin typeface="Calibri" pitchFamily="34" charset="0"/>
                <a:cs typeface="Arial Narrow"/>
              </a:rPr>
              <a:t>Πλάνο Παρουσίασης</a:t>
            </a:r>
            <a:endParaRPr lang="en-US" sz="3600" dirty="0">
              <a:solidFill>
                <a:schemeClr val="accent1">
                  <a:lumMod val="50000"/>
                </a:schemeClr>
              </a:solidFill>
              <a:latin typeface="Calibri" pitchFamily="34" charset="0"/>
              <a:cs typeface="Arial Narrow"/>
            </a:endParaRPr>
          </a:p>
        </p:txBody>
      </p:sp>
      <p:sp>
        <p:nvSpPr>
          <p:cNvPr id="6" name="5 - Τόξο"/>
          <p:cNvSpPr/>
          <p:nvPr/>
        </p:nvSpPr>
        <p:spPr>
          <a:xfrm rot="16200000">
            <a:off x="4733132" y="-3132931"/>
            <a:ext cx="533399" cy="9085262"/>
          </a:xfrm>
          <a:prstGeom prst="arc">
            <a:avLst/>
          </a:prstGeom>
          <a:ln>
            <a:round/>
          </a:ln>
        </p:spPr>
        <p:style>
          <a:lnRef idx="3">
            <a:schemeClr val="accent1"/>
          </a:lnRef>
          <a:fillRef idx="0">
            <a:schemeClr val="accent1"/>
          </a:fillRef>
          <a:effectRef idx="2">
            <a:schemeClr val="accent1"/>
          </a:effectRef>
          <a:fontRef idx="minor">
            <a:schemeClr val="tx1"/>
          </a:fontRef>
        </p:style>
        <p:txBody>
          <a:bodyPr anchor="ctr"/>
          <a:lstStyle/>
          <a:p>
            <a:pPr algn="ctr" fontAlgn="auto">
              <a:spcBef>
                <a:spcPts val="0"/>
              </a:spcBef>
              <a:spcAft>
                <a:spcPts val="0"/>
              </a:spcAft>
              <a:defRPr/>
            </a:pPr>
            <a:endParaRPr lang="el-GR"/>
          </a:p>
        </p:txBody>
      </p:sp>
    </p:spTree>
    <p:extLst>
      <p:ext uri="{BB962C8B-B14F-4D97-AF65-F5344CB8AC3E}">
        <p14:creationId xmlns:p14="http://schemas.microsoft.com/office/powerpoint/2010/main" xmlns="" val="3608440959"/>
      </p:ext>
    </p:extLst>
  </p:cSld>
  <p:clrMapOvr>
    <a:masterClrMapping/>
  </p:clrMapOvr>
  <p:transition spd="slow">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3861048"/>
            <a:ext cx="8183880" cy="1051560"/>
          </a:xfrm>
        </p:spPr>
        <p:txBody>
          <a:bodyPr>
            <a:normAutofit fontScale="90000"/>
          </a:bodyPr>
          <a:lstStyle/>
          <a:p>
            <a:r>
              <a:rPr lang="el-GR" i="1" dirty="0" smtClean="0">
                <a:solidFill>
                  <a:schemeClr val="accent1">
                    <a:lumMod val="50000"/>
                  </a:schemeClr>
                </a:solidFill>
              </a:rPr>
              <a:t>Συνέχεια με τις </a:t>
            </a:r>
            <a:br>
              <a:rPr lang="el-GR" i="1" dirty="0" smtClean="0">
                <a:solidFill>
                  <a:schemeClr val="accent1">
                    <a:lumMod val="50000"/>
                  </a:schemeClr>
                </a:solidFill>
              </a:rPr>
            </a:br>
            <a:r>
              <a:rPr lang="el-GR" i="1" dirty="0" smtClean="0">
                <a:solidFill>
                  <a:schemeClr val="accent1">
                    <a:lumMod val="50000"/>
                  </a:schemeClr>
                </a:solidFill>
              </a:rPr>
              <a:t>      Ενέργειες των Τμημάτων</a:t>
            </a:r>
            <a:r>
              <a:rPr lang="el-GR" dirty="0" smtClean="0"/>
              <a:t/>
            </a:r>
            <a:br>
              <a:rPr lang="el-GR" dirty="0" smtClean="0"/>
            </a:br>
            <a:endParaRPr lang="el-GR" dirty="0"/>
          </a:p>
        </p:txBody>
      </p:sp>
      <p:cxnSp>
        <p:nvCxnSpPr>
          <p:cNvPr id="5" name="4 - Ευθύγραμμο βέλος σύνδεσης"/>
          <p:cNvCxnSpPr/>
          <p:nvPr/>
        </p:nvCxnSpPr>
        <p:spPr>
          <a:xfrm>
            <a:off x="6084168" y="4941168"/>
            <a:ext cx="2304256" cy="0"/>
          </a:xfrm>
          <a:prstGeom prst="straightConnector1">
            <a:avLst/>
          </a:prstGeom>
          <a:ln w="63500">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ph idx="1"/>
          </p:nvPr>
        </p:nvGraphicFramePr>
        <p:xfrm>
          <a:off x="1331640" y="1052736"/>
          <a:ext cx="6696744" cy="3562350"/>
        </p:xfrm>
        <a:graphic>
          <a:graphicData uri="http://schemas.openxmlformats.org/presentationml/2006/ole">
            <p:oleObj spid="_x0000_s1026" name="Organization Chart" r:id="rId3" imgW="3765240" imgH="3562200" progId="">
              <p:embed followColorScheme="full"/>
            </p:oleObj>
          </a:graphicData>
        </a:graphic>
      </p:graphicFrame>
      <p:sp>
        <p:nvSpPr>
          <p:cNvPr id="5" name="object 4"/>
          <p:cNvSpPr txBox="1"/>
          <p:nvPr/>
        </p:nvSpPr>
        <p:spPr>
          <a:xfrm>
            <a:off x="467544" y="4678172"/>
            <a:ext cx="8071048" cy="2179828"/>
          </a:xfrm>
          <a:prstGeom prst="rect">
            <a:avLst/>
          </a:prstGeom>
        </p:spPr>
        <p:txBody>
          <a:bodyPr vert="horz" wrap="square" lIns="0" tIns="49530" rIns="0" bIns="0" rtlCol="0">
            <a:spAutoFit/>
          </a:bodyPr>
          <a:lstStyle/>
          <a:p>
            <a:pPr marL="365125" marR="5080" indent="-365125" algn="just">
              <a:lnSpc>
                <a:spcPct val="110000"/>
              </a:lnSpc>
              <a:spcAft>
                <a:spcPts val="600"/>
              </a:spcAft>
              <a:buClr>
                <a:schemeClr val="accent1"/>
              </a:buClr>
              <a:buSzPct val="68000"/>
              <a:buFont typeface="Wingdings 3"/>
              <a:buChar char=""/>
              <a:tabLst>
                <a:tab pos="354965" algn="l"/>
                <a:tab pos="355600" algn="l"/>
              </a:tabLst>
            </a:pPr>
            <a:r>
              <a:rPr lang="el-GR" sz="1600" dirty="0" smtClean="0">
                <a:latin typeface="Calibri" pitchFamily="34" charset="0"/>
                <a:cs typeface="Arial Narrow"/>
              </a:rPr>
              <a:t>Η Διεύθυνση Προγραμματισμού, Οργάνωσης και Πληροφορικής συστάθηκε με την ψήφιση του ΟΕΥ του νέου </a:t>
            </a:r>
            <a:r>
              <a:rPr lang="el-GR" sz="1600" dirty="0" err="1" smtClean="0">
                <a:latin typeface="Calibri" pitchFamily="34" charset="0"/>
                <a:cs typeface="Arial Narrow"/>
              </a:rPr>
              <a:t>Καλλικρατικού</a:t>
            </a:r>
            <a:r>
              <a:rPr lang="el-GR" sz="1600" dirty="0" smtClean="0">
                <a:latin typeface="Calibri" pitchFamily="34" charset="0"/>
                <a:cs typeface="Arial Narrow"/>
              </a:rPr>
              <a:t> Δήμου Πατρέων το 2012 (ΦΕΚ 3492/31-12-2012)</a:t>
            </a:r>
          </a:p>
          <a:p>
            <a:pPr marL="365125" marR="5080" indent="-365125" algn="just">
              <a:lnSpc>
                <a:spcPct val="110000"/>
              </a:lnSpc>
              <a:spcAft>
                <a:spcPts val="600"/>
              </a:spcAft>
              <a:buClr>
                <a:schemeClr val="accent1"/>
              </a:buClr>
              <a:buSzPct val="68000"/>
              <a:buFont typeface="Wingdings 3"/>
              <a:buChar char=""/>
              <a:tabLst>
                <a:tab pos="354965" algn="l"/>
                <a:tab pos="355600" algn="l"/>
              </a:tabLst>
            </a:pPr>
            <a:r>
              <a:rPr lang="el-GR" sz="1600" dirty="0" smtClean="0">
                <a:latin typeface="Calibri" pitchFamily="34" charset="0"/>
                <a:cs typeface="Arial Narrow"/>
              </a:rPr>
              <a:t>Προέκυψε ουσιαστικά από τη συγχώνευση της </a:t>
            </a:r>
            <a:r>
              <a:rPr lang="el-GR" sz="1600" b="1" dirty="0" smtClean="0">
                <a:latin typeface="Calibri" pitchFamily="34" charset="0"/>
                <a:cs typeface="Arial Narrow"/>
              </a:rPr>
              <a:t>Διεύθυνσης Προγραμματισμού </a:t>
            </a:r>
            <a:r>
              <a:rPr lang="el-GR" sz="1600" dirty="0" smtClean="0">
                <a:latin typeface="Calibri" pitchFamily="34" charset="0"/>
                <a:cs typeface="Arial Narrow"/>
              </a:rPr>
              <a:t>και της </a:t>
            </a:r>
            <a:r>
              <a:rPr lang="el-GR" sz="1600" b="1" dirty="0" smtClean="0">
                <a:latin typeface="Calibri" pitchFamily="34" charset="0"/>
                <a:cs typeface="Arial Narrow"/>
              </a:rPr>
              <a:t>Διεύθυνσης Πληροφορικής </a:t>
            </a:r>
            <a:r>
              <a:rPr lang="el-GR" sz="1600" dirty="0" smtClean="0">
                <a:latin typeface="Calibri" pitchFamily="34" charset="0"/>
                <a:cs typeface="Arial Narrow"/>
              </a:rPr>
              <a:t>του προηγούμενου ΟΕΥ</a:t>
            </a:r>
          </a:p>
          <a:p>
            <a:pPr marL="360363" marR="5080" indent="-360363" algn="just">
              <a:spcAft>
                <a:spcPts val="1200"/>
              </a:spcAft>
              <a:buSzPct val="75000"/>
              <a:buFont typeface="Wingdings" pitchFamily="2" charset="2"/>
              <a:buChar char="Ø"/>
              <a:tabLst>
                <a:tab pos="354965" algn="l"/>
                <a:tab pos="355600" algn="l"/>
              </a:tabLst>
            </a:pPr>
            <a:endParaRPr lang="el-GR" sz="2400" dirty="0" smtClean="0">
              <a:latin typeface="Calibri" pitchFamily="34" charset="0"/>
              <a:cs typeface="Arial"/>
            </a:endParaRPr>
          </a:p>
          <a:p>
            <a:pPr marR="5080" indent="-360363" algn="just">
              <a:spcAft>
                <a:spcPts val="1200"/>
              </a:spcAft>
              <a:buSzPct val="75000"/>
              <a:buFont typeface="Wingdings" pitchFamily="2" charset="2"/>
              <a:buChar char="Ø"/>
              <a:tabLst>
                <a:tab pos="354965" algn="l"/>
                <a:tab pos="355600" algn="l"/>
              </a:tabLst>
            </a:pPr>
            <a:endParaRPr lang="en-US" sz="2400" dirty="0" smtClean="0">
              <a:latin typeface="Calibri" pitchFamily="34" charset="0"/>
              <a:cs typeface="Arial"/>
            </a:endParaRPr>
          </a:p>
        </p:txBody>
      </p:sp>
      <p:sp>
        <p:nvSpPr>
          <p:cNvPr id="6" name="object 2"/>
          <p:cNvSpPr txBox="1">
            <a:spLocks noGrp="1"/>
          </p:cNvSpPr>
          <p:nvPr>
            <p:ph type="title"/>
          </p:nvPr>
        </p:nvSpPr>
        <p:spPr>
          <a:xfrm>
            <a:off x="1259632" y="361446"/>
            <a:ext cx="7884368" cy="615361"/>
          </a:xfrm>
          <a:prstGeom prst="rect">
            <a:avLst/>
          </a:prstGeom>
        </p:spPr>
        <p:txBody>
          <a:bodyPr vert="horz" wrap="square" lIns="0" tIns="67945" rIns="0" bIns="0" rtlCol="0">
            <a:spAutoFit/>
          </a:bodyPr>
          <a:lstStyle/>
          <a:p>
            <a:pPr marL="365125" indent="-365125">
              <a:lnSpc>
                <a:spcPct val="110000"/>
              </a:lnSpc>
              <a:spcBef>
                <a:spcPts val="0"/>
              </a:spcBef>
              <a:spcAft>
                <a:spcPts val="600"/>
              </a:spcAft>
            </a:pPr>
            <a:r>
              <a:rPr lang="el-GR" sz="3400" dirty="0" smtClean="0">
                <a:solidFill>
                  <a:schemeClr val="accent1">
                    <a:lumMod val="50000"/>
                  </a:schemeClr>
                </a:solidFill>
                <a:latin typeface="Calibri" pitchFamily="34" charset="0"/>
                <a:cs typeface="Arial Narrow"/>
              </a:rPr>
              <a:t>Οργανόγραμμα Διεύθυνσης</a:t>
            </a:r>
          </a:p>
        </p:txBody>
      </p:sp>
      <p:cxnSp>
        <p:nvCxnSpPr>
          <p:cNvPr id="8" name="7 - Ευθεία γραμμή σύνδεσης"/>
          <p:cNvCxnSpPr/>
          <p:nvPr/>
        </p:nvCxnSpPr>
        <p:spPr>
          <a:xfrm>
            <a:off x="467544" y="2420888"/>
            <a:ext cx="820891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9 - Ευθεία γραμμή σύνδεσης"/>
          <p:cNvCxnSpPr/>
          <p:nvPr/>
        </p:nvCxnSpPr>
        <p:spPr>
          <a:xfrm>
            <a:off x="827584" y="2420888"/>
            <a:ext cx="0" cy="50405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11 - Ευθεία γραμμή σύνδεσης"/>
          <p:cNvCxnSpPr/>
          <p:nvPr/>
        </p:nvCxnSpPr>
        <p:spPr>
          <a:xfrm>
            <a:off x="1979712" y="2420888"/>
            <a:ext cx="0" cy="50405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13 - Ευθεία γραμμή σύνδεσης"/>
          <p:cNvCxnSpPr/>
          <p:nvPr/>
        </p:nvCxnSpPr>
        <p:spPr>
          <a:xfrm>
            <a:off x="8100392" y="2420888"/>
            <a:ext cx="0" cy="50405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 Στρογγυλεμένο ορθογώνιο"/>
          <p:cNvSpPr/>
          <p:nvPr/>
        </p:nvSpPr>
        <p:spPr>
          <a:xfrm>
            <a:off x="395536" y="3501008"/>
            <a:ext cx="4464496" cy="2448272"/>
          </a:xfrm>
          <a:prstGeom prst="round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8 - Έλλειψη"/>
          <p:cNvSpPr/>
          <p:nvPr/>
        </p:nvSpPr>
        <p:spPr>
          <a:xfrm>
            <a:off x="5076056" y="1916832"/>
            <a:ext cx="3600400" cy="2016224"/>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Ορθογώνιο"/>
          <p:cNvSpPr/>
          <p:nvPr/>
        </p:nvSpPr>
        <p:spPr>
          <a:xfrm>
            <a:off x="467544" y="1484784"/>
            <a:ext cx="4392488"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object 2"/>
          <p:cNvSpPr txBox="1">
            <a:spLocks noGrp="1"/>
          </p:cNvSpPr>
          <p:nvPr>
            <p:ph type="title"/>
          </p:nvPr>
        </p:nvSpPr>
        <p:spPr>
          <a:xfrm>
            <a:off x="611560" y="475417"/>
            <a:ext cx="4248472" cy="5977919"/>
          </a:xfrm>
          <a:prstGeom prst="rect">
            <a:avLst/>
          </a:prstGeom>
        </p:spPr>
        <p:txBody>
          <a:bodyPr vert="horz" wrap="square" lIns="0" tIns="67945" rIns="0" bIns="0" rtlCol="0">
            <a:spAutoFit/>
          </a:bodyPr>
          <a:lstStyle/>
          <a:p>
            <a:r>
              <a:rPr lang="el-GR" sz="2400" dirty="0" smtClean="0">
                <a:solidFill>
                  <a:schemeClr val="accent1">
                    <a:lumMod val="50000"/>
                  </a:schemeClr>
                </a:solidFill>
                <a:latin typeface="Calibri" pitchFamily="34" charset="0"/>
                <a:cs typeface="Arial Narrow"/>
              </a:rPr>
              <a:t>Όραμα &amp; Αρχές Δήμου </a:t>
            </a:r>
            <a:r>
              <a:rPr lang="el-GR" sz="2400" dirty="0" err="1" smtClean="0">
                <a:solidFill>
                  <a:schemeClr val="accent1">
                    <a:lumMod val="50000"/>
                  </a:schemeClr>
                </a:solidFill>
                <a:latin typeface="Calibri" pitchFamily="34" charset="0"/>
                <a:cs typeface="Arial Narrow"/>
              </a:rPr>
              <a:t>Πατρέων</a:t>
            </a:r>
            <a:r>
              <a:rPr lang="el-GR" sz="2400" dirty="0" smtClean="0">
                <a:solidFill>
                  <a:schemeClr val="accent1">
                    <a:lumMod val="50000"/>
                  </a:schemeClr>
                </a:solidFill>
                <a:latin typeface="Calibri" pitchFamily="34" charset="0"/>
                <a:cs typeface="Arial Narrow"/>
              </a:rPr>
              <a:t/>
            </a:r>
            <a:br>
              <a:rPr lang="el-GR" sz="2400" dirty="0" smtClean="0">
                <a:solidFill>
                  <a:schemeClr val="accent1">
                    <a:lumMod val="50000"/>
                  </a:schemeClr>
                </a:solidFill>
                <a:latin typeface="Calibri" pitchFamily="34" charset="0"/>
                <a:cs typeface="Arial Narrow"/>
              </a:rPr>
            </a:br>
            <a:r>
              <a:rPr lang="el-GR" dirty="0" smtClean="0">
                <a:solidFill>
                  <a:schemeClr val="accent1">
                    <a:lumMod val="50000"/>
                  </a:schemeClr>
                </a:solidFill>
                <a:latin typeface="Calibri" pitchFamily="34" charset="0"/>
                <a:cs typeface="Arial Narrow"/>
              </a:rPr>
              <a:t/>
            </a:r>
            <a:br>
              <a:rPr lang="el-GR" dirty="0" smtClean="0">
                <a:solidFill>
                  <a:schemeClr val="accent1">
                    <a:lumMod val="50000"/>
                  </a:schemeClr>
                </a:solidFill>
                <a:latin typeface="Calibri" pitchFamily="34" charset="0"/>
                <a:cs typeface="Arial Narrow"/>
              </a:rPr>
            </a:br>
            <a:r>
              <a:rPr lang="el-GR" sz="1200" b="0" dirty="0" smtClean="0">
                <a:solidFill>
                  <a:schemeClr val="tx1"/>
                </a:solidFill>
              </a:rPr>
              <a:t>Πόλη που αγωνίζεται και καταπολεμά την ανεργία, την φτώχεια, την έλλειψη σύγχρονων υποδομών ιδιαίτερα σε υποβαθμισμένες συνοικίες της.</a:t>
            </a:r>
            <a:br>
              <a:rPr lang="el-GR" sz="1200" b="0" dirty="0" smtClean="0">
                <a:solidFill>
                  <a:schemeClr val="tx1"/>
                </a:solidFill>
              </a:rPr>
            </a:br>
            <a:r>
              <a:rPr lang="el-GR" sz="1200" b="0" dirty="0" smtClean="0">
                <a:solidFill>
                  <a:schemeClr val="tx1"/>
                </a:solidFill>
              </a:rPr>
              <a:t/>
            </a:r>
            <a:br>
              <a:rPr lang="el-GR" sz="1200" b="0" dirty="0" smtClean="0">
                <a:solidFill>
                  <a:schemeClr val="tx1"/>
                </a:solidFill>
              </a:rPr>
            </a:br>
            <a:r>
              <a:rPr lang="el-GR" sz="1200" b="0" dirty="0" smtClean="0">
                <a:solidFill>
                  <a:schemeClr val="tx1"/>
                </a:solidFill>
              </a:rPr>
              <a:t>Πόλη που αποκαθιστά την ιστορική της φυσιογνωμία και ταυτότητα, την επαφή της με την θάλασσα.</a:t>
            </a:r>
            <a:br>
              <a:rPr lang="el-GR" sz="1200" b="0" dirty="0" smtClean="0">
                <a:solidFill>
                  <a:schemeClr val="tx1"/>
                </a:solidFill>
              </a:rPr>
            </a:br>
            <a:r>
              <a:rPr lang="el-GR" sz="1200" b="0" dirty="0" smtClean="0">
                <a:solidFill>
                  <a:schemeClr val="tx1"/>
                </a:solidFill>
              </a:rPr>
              <a:t/>
            </a:r>
            <a:br>
              <a:rPr lang="el-GR" sz="1200" b="0" dirty="0" smtClean="0">
                <a:solidFill>
                  <a:schemeClr val="tx1"/>
                </a:solidFill>
              </a:rPr>
            </a:br>
            <a:r>
              <a:rPr lang="el-GR" sz="1200" b="0" dirty="0" smtClean="0">
                <a:solidFill>
                  <a:schemeClr val="tx1"/>
                </a:solidFill>
              </a:rPr>
              <a:t>Πόλη που επιδιώκει την αξιοποίηση του τεχνικού, επιστημονικού και όλου του ανθρώπινου δυναμικού της.</a:t>
            </a:r>
            <a:br>
              <a:rPr lang="el-GR" sz="1200" b="0" dirty="0" smtClean="0">
                <a:solidFill>
                  <a:schemeClr val="tx1"/>
                </a:solidFill>
              </a:rPr>
            </a:br>
            <a:r>
              <a:rPr lang="el-GR" sz="1200" b="0" dirty="0" smtClean="0">
                <a:solidFill>
                  <a:schemeClr val="tx1"/>
                </a:solidFill>
              </a:rPr>
              <a:t/>
            </a:r>
            <a:br>
              <a:rPr lang="el-GR" sz="1200" b="0" dirty="0" smtClean="0">
                <a:solidFill>
                  <a:schemeClr val="tx1"/>
                </a:solidFill>
              </a:rPr>
            </a:br>
            <a:r>
              <a:rPr lang="el-GR" sz="1200" b="0" dirty="0" smtClean="0">
                <a:solidFill>
                  <a:schemeClr val="tx1"/>
                </a:solidFill>
              </a:rPr>
              <a:t>     </a:t>
            </a:r>
            <a:r>
              <a:rPr lang="el-GR" sz="1200" b="0" u="sng" dirty="0" smtClean="0">
                <a:solidFill>
                  <a:schemeClr val="tx1"/>
                </a:solidFill>
              </a:rPr>
              <a:t>Κατευθυντήριες αρχές για την επίτευξή του:</a:t>
            </a:r>
            <a:r>
              <a:rPr lang="el-GR" sz="1200" b="0" dirty="0" smtClean="0">
                <a:solidFill>
                  <a:schemeClr val="tx1"/>
                </a:solidFill>
              </a:rPr>
              <a:t/>
            </a:r>
            <a:br>
              <a:rPr lang="el-GR" sz="1200" b="0" dirty="0" smtClean="0">
                <a:solidFill>
                  <a:schemeClr val="tx1"/>
                </a:solidFill>
              </a:rPr>
            </a:br>
            <a:r>
              <a:rPr lang="el-GR" sz="1200" b="0" dirty="0" smtClean="0">
                <a:solidFill>
                  <a:schemeClr val="tx1"/>
                </a:solidFill>
              </a:rPr>
              <a:t>Δημιουργία νέων έργων και δομών που εξυπηρετούν τις ανάγκες των λαϊκών στρωμάτων και αναβαθμίζουν την κοινωνική και οικονομική ζωή της πόλης.</a:t>
            </a:r>
            <a:br>
              <a:rPr lang="el-GR" sz="1200" b="0" dirty="0" smtClean="0">
                <a:solidFill>
                  <a:schemeClr val="tx1"/>
                </a:solidFill>
              </a:rPr>
            </a:br>
            <a:r>
              <a:rPr lang="el-GR" sz="1200" b="0" dirty="0" smtClean="0">
                <a:solidFill>
                  <a:schemeClr val="tx1"/>
                </a:solidFill>
              </a:rPr>
              <a:t>Ανάδειξη του κοινωνικού – πολιτιστικού ρόλου του Δήμου.</a:t>
            </a:r>
            <a:br>
              <a:rPr lang="el-GR" sz="1200" b="0" dirty="0" smtClean="0">
                <a:solidFill>
                  <a:schemeClr val="tx1"/>
                </a:solidFill>
              </a:rPr>
            </a:br>
            <a:r>
              <a:rPr lang="el-GR" sz="1200" b="0" dirty="0" smtClean="0">
                <a:solidFill>
                  <a:schemeClr val="tx1"/>
                </a:solidFill>
              </a:rPr>
              <a:t>Βιώσιμη ανάπτυξη, προστασία του περιβάλλοντος και διαμόρφωση οικολογικής συνείδησης.</a:t>
            </a:r>
            <a:br>
              <a:rPr lang="el-GR" sz="1200" b="0" dirty="0" smtClean="0">
                <a:solidFill>
                  <a:schemeClr val="tx1"/>
                </a:solidFill>
              </a:rPr>
            </a:br>
            <a:r>
              <a:rPr lang="el-GR" sz="1200" b="0" dirty="0" smtClean="0">
                <a:solidFill>
                  <a:schemeClr val="tx1"/>
                </a:solidFill>
              </a:rPr>
              <a:t>Προώθηση δράσεων «έξυπνης πόλης» για την αναβάθμιση της ποιότητας ζωής των δημοτών.</a:t>
            </a:r>
            <a:br>
              <a:rPr lang="el-GR" sz="1200" b="0" dirty="0" smtClean="0">
                <a:solidFill>
                  <a:schemeClr val="tx1"/>
                </a:solidFill>
              </a:rPr>
            </a:br>
            <a:r>
              <a:rPr lang="el-GR" sz="1200" b="0" dirty="0" smtClean="0">
                <a:solidFill>
                  <a:schemeClr val="tx1"/>
                </a:solidFill>
              </a:rPr>
              <a:t>Βελτίωση της ποιότητας της τοπικής διοίκησης, αξιοποίηση των ΤΠΕ και ενεργή συμμετοχή του δημότη    σε οργανωμένες διαδικασίες διεκδίκησης.</a:t>
            </a:r>
            <a:r>
              <a:rPr lang="el-GR" b="0" dirty="0" smtClean="0">
                <a:solidFill>
                  <a:schemeClr val="tx1"/>
                </a:solidFill>
              </a:rPr>
              <a:t/>
            </a:r>
            <a:br>
              <a:rPr lang="el-GR" b="0" dirty="0" smtClean="0">
                <a:solidFill>
                  <a:schemeClr val="tx1"/>
                </a:solidFill>
              </a:rPr>
            </a:br>
            <a:endParaRPr lang="el-GR" sz="3600" dirty="0" smtClean="0">
              <a:solidFill>
                <a:schemeClr val="tx1"/>
              </a:solidFill>
              <a:latin typeface="Calibri" pitchFamily="34" charset="0"/>
              <a:cs typeface="Arial Narrow"/>
            </a:endParaRPr>
          </a:p>
        </p:txBody>
      </p:sp>
      <p:sp>
        <p:nvSpPr>
          <p:cNvPr id="5" name="object 2"/>
          <p:cNvSpPr txBox="1">
            <a:spLocks/>
          </p:cNvSpPr>
          <p:nvPr/>
        </p:nvSpPr>
        <p:spPr>
          <a:xfrm>
            <a:off x="5508104" y="1268760"/>
            <a:ext cx="2880320" cy="2284600"/>
          </a:xfrm>
          <a:prstGeom prst="rect">
            <a:avLst/>
          </a:prstGeom>
        </p:spPr>
        <p:txBody>
          <a:bodyPr vert="horz" wrap="square" lIns="0" tIns="67945" rIns="0" bIns="0" rtlCol="0" anchor="b">
            <a:spAutoFit/>
          </a:bodyPr>
          <a:lstStyle/>
          <a:p>
            <a:pPr lvl="0">
              <a:spcBef>
                <a:spcPct val="0"/>
              </a:spcBef>
            </a:pPr>
            <a:r>
              <a:rPr kumimoji="0" lang="el-GR" sz="2400" b="1" i="0" u="none" strike="noStrike" kern="1200" cap="none" spc="0" normalizeH="0" baseline="0" noProof="0" dirty="0" smtClean="0">
                <a:ln>
                  <a:noFill/>
                </a:ln>
                <a:solidFill>
                  <a:schemeClr val="accent1">
                    <a:lumMod val="50000"/>
                  </a:schemeClr>
                </a:solidFill>
                <a:effectLst>
                  <a:outerShdw blurRad="53975" dist="22860" dir="5400000" algn="tl" rotWithShape="0">
                    <a:srgbClr val="000000">
                      <a:alpha val="55000"/>
                    </a:srgbClr>
                  </a:outerShdw>
                </a:effectLst>
                <a:uLnTx/>
                <a:uFillTx/>
                <a:latin typeface="Calibri" pitchFamily="34" charset="0"/>
                <a:ea typeface="+mj-ea"/>
                <a:cs typeface="Arial Narrow"/>
              </a:rPr>
              <a:t>Αποστολή Δ/νσης</a:t>
            </a:r>
          </a:p>
          <a:p>
            <a:pPr lvl="0">
              <a:spcBef>
                <a:spcPct val="0"/>
              </a:spcBef>
            </a:pPr>
            <a:r>
              <a:rPr kumimoji="0" lang="el-GR" sz="3600" b="1" i="0" u="none" strike="noStrike" kern="1200" cap="none" spc="0" normalizeH="0" baseline="0" noProof="0" dirty="0" smtClean="0">
                <a:ln>
                  <a:noFill/>
                </a:ln>
                <a:solidFill>
                  <a:schemeClr val="accent1">
                    <a:lumMod val="50000"/>
                  </a:schemeClr>
                </a:solidFill>
                <a:effectLst>
                  <a:outerShdw blurRad="53975" dist="22860" dir="5400000" algn="tl" rotWithShape="0">
                    <a:srgbClr val="000000">
                      <a:alpha val="55000"/>
                    </a:srgbClr>
                  </a:outerShdw>
                </a:effectLst>
                <a:uLnTx/>
                <a:uFillTx/>
                <a:latin typeface="Calibri" pitchFamily="34" charset="0"/>
                <a:ea typeface="+mj-ea"/>
                <a:cs typeface="Arial Narrow"/>
              </a:rPr>
              <a:t/>
            </a:r>
            <a:br>
              <a:rPr kumimoji="0" lang="el-GR" sz="3600" b="1" i="0" u="none" strike="noStrike" kern="1200" cap="none" spc="0" normalizeH="0" baseline="0" noProof="0" dirty="0" smtClean="0">
                <a:ln>
                  <a:noFill/>
                </a:ln>
                <a:solidFill>
                  <a:schemeClr val="accent1">
                    <a:lumMod val="50000"/>
                  </a:schemeClr>
                </a:solidFill>
                <a:effectLst>
                  <a:outerShdw blurRad="53975" dist="22860" dir="5400000" algn="tl" rotWithShape="0">
                    <a:srgbClr val="000000">
                      <a:alpha val="55000"/>
                    </a:srgbClr>
                  </a:outerShdw>
                </a:effectLst>
                <a:uLnTx/>
                <a:uFillTx/>
                <a:latin typeface="Calibri" pitchFamily="34" charset="0"/>
                <a:ea typeface="+mj-ea"/>
                <a:cs typeface="Arial Narrow"/>
              </a:rPr>
            </a:br>
            <a:r>
              <a:rPr kumimoji="0" lang="el-GR" sz="1400" i="0" u="none" strike="noStrike" kern="1200" cap="none" spc="0" normalizeH="0" baseline="0" noProof="0" dirty="0" smtClean="0">
                <a:ln>
                  <a:noFill/>
                </a:ln>
                <a:effectLst>
                  <a:outerShdw blurRad="53975" dist="22860" dir="5400000" algn="tl" rotWithShape="0">
                    <a:srgbClr val="000000">
                      <a:alpha val="55000"/>
                    </a:srgbClr>
                  </a:outerShdw>
                </a:effectLst>
                <a:uLnTx/>
                <a:uFillTx/>
                <a:ea typeface="+mj-ea"/>
                <a:cs typeface="Arial Narrow"/>
              </a:rPr>
              <a:t>Προγραμματισμός , Οργάνωση και Υποστήριξη των Υπηρεσιών του Δήμου, για την υλοποίηση</a:t>
            </a:r>
            <a:r>
              <a:rPr kumimoji="0" lang="el-GR" sz="1400" i="0" u="none" strike="noStrike" kern="1200" cap="none" spc="0" normalizeH="0" noProof="0" dirty="0" smtClean="0">
                <a:ln>
                  <a:noFill/>
                </a:ln>
                <a:effectLst>
                  <a:outerShdw blurRad="53975" dist="22860" dir="5400000" algn="tl" rotWithShape="0">
                    <a:srgbClr val="000000">
                      <a:alpha val="55000"/>
                    </a:srgbClr>
                  </a:outerShdw>
                </a:effectLst>
                <a:uLnTx/>
                <a:uFillTx/>
                <a:ea typeface="+mj-ea"/>
                <a:cs typeface="Arial Narrow"/>
              </a:rPr>
              <a:t> του Οράματος και των Αρχών,</a:t>
            </a:r>
            <a:r>
              <a:rPr lang="el-GR" sz="1400" b="1" dirty="0" smtClean="0">
                <a:effectLst>
                  <a:outerShdw blurRad="38100" dist="38100" dir="2700000" algn="tl">
                    <a:srgbClr val="000000">
                      <a:alpha val="43137"/>
                    </a:srgbClr>
                  </a:outerShdw>
                </a:effectLst>
                <a:ea typeface="+mj-ea"/>
                <a:cs typeface="Arial Narrow"/>
              </a:rPr>
              <a:t> </a:t>
            </a:r>
            <a:r>
              <a:rPr lang="el-GR" sz="1400" dirty="0" smtClean="0">
                <a:effectLst>
                  <a:outerShdw blurRad="38100" dist="38100" dir="2700000" algn="tl">
                    <a:srgbClr val="000000">
                      <a:alpha val="43137"/>
                    </a:srgbClr>
                  </a:outerShdw>
                </a:effectLst>
              </a:rPr>
              <a:t>με τη βέλτιστη εκμετάλλευση των προσφερόμενων πόρων</a:t>
            </a:r>
            <a:endParaRPr kumimoji="0" lang="el-GR" sz="1400" i="0" u="none" strike="noStrike" kern="1200" cap="none" spc="0" normalizeH="0" noProof="0" dirty="0" smtClean="0">
              <a:ln>
                <a:noFill/>
              </a:ln>
              <a:effectLst>
                <a:outerShdw blurRad="38100" dist="38100" dir="2700000" algn="tl">
                  <a:srgbClr val="000000">
                    <a:alpha val="43137"/>
                  </a:srgbClr>
                </a:outerShdw>
              </a:effectLst>
              <a:uLnTx/>
              <a:uFillTx/>
              <a:ea typeface="+mj-ea"/>
              <a:cs typeface="Arial Narrow"/>
            </a:endParaRPr>
          </a:p>
        </p:txBody>
      </p:sp>
      <p:sp>
        <p:nvSpPr>
          <p:cNvPr id="6" name="5 - Τόξο"/>
          <p:cNvSpPr/>
          <p:nvPr/>
        </p:nvSpPr>
        <p:spPr>
          <a:xfrm rot="16200000">
            <a:off x="9351987" y="-2503115"/>
            <a:ext cx="533399" cy="9085262"/>
          </a:xfrm>
          <a:prstGeom prst="arc">
            <a:avLst>
              <a:gd name="adj1" fmla="val 16200000"/>
              <a:gd name="adj2" fmla="val 17153558"/>
            </a:avLst>
          </a:prstGeom>
          <a:ln>
            <a:round/>
          </a:ln>
        </p:spPr>
        <p:style>
          <a:lnRef idx="3">
            <a:schemeClr val="accent1"/>
          </a:lnRef>
          <a:fillRef idx="0">
            <a:schemeClr val="accent1"/>
          </a:fillRef>
          <a:effectRef idx="2">
            <a:schemeClr val="accent1"/>
          </a:effectRef>
          <a:fontRef idx="minor">
            <a:schemeClr val="tx1"/>
          </a:fontRef>
        </p:style>
        <p:txBody>
          <a:bodyPr anchor="ctr"/>
          <a:lstStyle/>
          <a:p>
            <a:pPr algn="ctr" fontAlgn="auto">
              <a:spcBef>
                <a:spcPts val="0"/>
              </a:spcBef>
              <a:spcAft>
                <a:spcPts val="0"/>
              </a:spcAft>
              <a:defRPr/>
            </a:pPr>
            <a:endParaRPr lang="el-GR"/>
          </a:p>
        </p:txBody>
      </p:sp>
      <p:sp>
        <p:nvSpPr>
          <p:cNvPr id="7" name="6 - Τόξο"/>
          <p:cNvSpPr/>
          <p:nvPr/>
        </p:nvSpPr>
        <p:spPr>
          <a:xfrm rot="16200000">
            <a:off x="4815484" y="-3223195"/>
            <a:ext cx="533399" cy="9085262"/>
          </a:xfrm>
          <a:prstGeom prst="arc">
            <a:avLst>
              <a:gd name="adj1" fmla="val 16200000"/>
              <a:gd name="adj2" fmla="val 17710912"/>
            </a:avLst>
          </a:prstGeom>
          <a:ln>
            <a:round/>
          </a:ln>
        </p:spPr>
        <p:style>
          <a:lnRef idx="3">
            <a:schemeClr val="accent1"/>
          </a:lnRef>
          <a:fillRef idx="0">
            <a:schemeClr val="accent1"/>
          </a:fillRef>
          <a:effectRef idx="2">
            <a:schemeClr val="accent1"/>
          </a:effectRef>
          <a:fontRef idx="minor">
            <a:schemeClr val="tx1"/>
          </a:fontRef>
        </p:style>
        <p:txBody>
          <a:bodyPr anchor="ctr"/>
          <a:lstStyle/>
          <a:p>
            <a:pPr algn="ctr" fontAlgn="auto">
              <a:spcBef>
                <a:spcPts val="0"/>
              </a:spcBef>
              <a:spcAft>
                <a:spcPts val="0"/>
              </a:spcAft>
              <a:defRPr/>
            </a:pPr>
            <a:endParaRPr lang="el-GR"/>
          </a:p>
        </p:txBody>
      </p:sp>
      <p:cxnSp>
        <p:nvCxnSpPr>
          <p:cNvPr id="12" name="11 - Ευθεία γραμμή σύνδεσης"/>
          <p:cNvCxnSpPr/>
          <p:nvPr/>
        </p:nvCxnSpPr>
        <p:spPr>
          <a:xfrm>
            <a:off x="1331640" y="3356992"/>
            <a:ext cx="0" cy="144016"/>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3923928" y="3356992"/>
            <a:ext cx="0" cy="144016"/>
          </a:xfrm>
          <a:prstGeom prst="line">
            <a:avLst/>
          </a:prstGeom>
          <a:ln w="5080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627784" y="2996952"/>
            <a:ext cx="3960440" cy="517808"/>
          </a:xfrm>
        </p:spPr>
        <p:txBody>
          <a:bodyPr>
            <a:noAutofit/>
          </a:bodyPr>
          <a:lstStyle/>
          <a:p>
            <a:pPr algn="ctr"/>
            <a:r>
              <a:rPr lang="el-GR" sz="2800" dirty="0" smtClean="0">
                <a:solidFill>
                  <a:schemeClr val="accent1">
                    <a:lumMod val="50000"/>
                  </a:schemeClr>
                </a:solidFill>
                <a:latin typeface="Calibri" pitchFamily="34" charset="0"/>
                <a:cs typeface="Calibri" pitchFamily="34" charset="0"/>
              </a:rPr>
              <a:t>Αντικείμενα </a:t>
            </a:r>
            <a:br>
              <a:rPr lang="el-GR" sz="2800" dirty="0" smtClean="0">
                <a:solidFill>
                  <a:schemeClr val="accent1">
                    <a:lumMod val="50000"/>
                  </a:schemeClr>
                </a:solidFill>
                <a:latin typeface="Calibri" pitchFamily="34" charset="0"/>
                <a:cs typeface="Calibri" pitchFamily="34" charset="0"/>
              </a:rPr>
            </a:br>
            <a:r>
              <a:rPr lang="el-GR" sz="2800" dirty="0" smtClean="0">
                <a:solidFill>
                  <a:schemeClr val="accent1">
                    <a:lumMod val="50000"/>
                  </a:schemeClr>
                </a:solidFill>
                <a:latin typeface="Calibri" pitchFamily="34" charset="0"/>
                <a:cs typeface="Calibri" pitchFamily="34" charset="0"/>
              </a:rPr>
              <a:t>Δ/νσης</a:t>
            </a:r>
            <a:endParaRPr lang="el-GR" sz="2800" dirty="0">
              <a:solidFill>
                <a:schemeClr val="accent1">
                  <a:lumMod val="50000"/>
                </a:schemeClr>
              </a:solidFill>
              <a:latin typeface="Calibri" pitchFamily="34" charset="0"/>
              <a:cs typeface="Calibri" pitchFamily="34" charset="0"/>
            </a:endParaRPr>
          </a:p>
        </p:txBody>
      </p:sp>
      <p:graphicFrame>
        <p:nvGraphicFramePr>
          <p:cNvPr id="4" name="3 - Θέση περιεχομένου"/>
          <p:cNvGraphicFramePr>
            <a:graphicFrameLocks noGrp="1"/>
          </p:cNvGraphicFramePr>
          <p:nvPr>
            <p:ph idx="1"/>
          </p:nvPr>
        </p:nvGraphicFramePr>
        <p:xfrm>
          <a:off x="539552" y="548680"/>
          <a:ext cx="8183562" cy="53285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ppt_x"/>
                                          </p:val>
                                        </p:tav>
                                        <p:tav tm="100000">
                                          <p:val>
                                            <p:strVal val="#ppt_x"/>
                                          </p:val>
                                        </p:tav>
                                      </p:tavLst>
                                    </p:anim>
                                    <p:anim calcmode="lin" valueType="num">
                                      <p:cBhvr additive="base">
                                        <p:cTn id="8"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560500"/>
            <a:ext cx="8229600" cy="647550"/>
          </a:xfrm>
          <a:prstGeom prst="rect">
            <a:avLst/>
          </a:prstGeom>
        </p:spPr>
        <p:txBody>
          <a:bodyPr vert="horz" wrap="square" lIns="0" tIns="67945" rIns="0" bIns="0" rtlCol="0">
            <a:spAutoFit/>
          </a:bodyPr>
          <a:lstStyle/>
          <a:p>
            <a:pPr marL="365125" indent="-365125">
              <a:lnSpc>
                <a:spcPct val="110000"/>
              </a:lnSpc>
              <a:spcBef>
                <a:spcPts val="0"/>
              </a:spcBef>
              <a:spcAft>
                <a:spcPts val="600"/>
              </a:spcAft>
            </a:pPr>
            <a:r>
              <a:rPr lang="el-GR" sz="3600" dirty="0" smtClean="0">
                <a:solidFill>
                  <a:schemeClr val="accent1">
                    <a:lumMod val="50000"/>
                  </a:schemeClr>
                </a:solidFill>
                <a:latin typeface="Calibri" pitchFamily="34" charset="0"/>
                <a:cs typeface="Arial Narrow"/>
              </a:rPr>
              <a:t>Επιπλέον Αρμοδιότητες</a:t>
            </a:r>
          </a:p>
        </p:txBody>
      </p:sp>
      <p:sp>
        <p:nvSpPr>
          <p:cNvPr id="3" name="object 3"/>
          <p:cNvSpPr txBox="1"/>
          <p:nvPr/>
        </p:nvSpPr>
        <p:spPr>
          <a:xfrm>
            <a:off x="467544" y="1916832"/>
            <a:ext cx="8153400" cy="3435171"/>
          </a:xfrm>
          <a:prstGeom prst="rect">
            <a:avLst/>
          </a:prstGeom>
          <a:effectLst>
            <a:glow rad="228600">
              <a:schemeClr val="accent1">
                <a:satMod val="175000"/>
                <a:alpha val="40000"/>
              </a:schemeClr>
            </a:glow>
          </a:effectLst>
        </p:spPr>
        <p:txBody>
          <a:bodyPr vert="horz" wrap="square" lIns="0" tIns="12700" rIns="0" bIns="0" rtlCol="0">
            <a:spAutoFit/>
          </a:bodyPr>
          <a:lstStyle/>
          <a:p>
            <a:pPr marL="365125" marR="5080" indent="-365125" algn="just">
              <a:lnSpc>
                <a:spcPct val="110000"/>
              </a:lnSpc>
              <a:spcAft>
                <a:spcPts val="600"/>
              </a:spcAft>
              <a:buClr>
                <a:schemeClr val="accent1"/>
              </a:buClr>
              <a:buSzPct val="68000"/>
              <a:buFont typeface="Wingdings 3"/>
              <a:buChar char=""/>
              <a:tabLst>
                <a:tab pos="354965" algn="l"/>
                <a:tab pos="355600" algn="l"/>
              </a:tabLst>
            </a:pPr>
            <a:r>
              <a:rPr lang="el-GR" sz="2200" dirty="0" smtClean="0">
                <a:latin typeface="Calibri" pitchFamily="34" charset="0"/>
                <a:cs typeface="Arial Narrow"/>
              </a:rPr>
              <a:t>Λειτουργία του έργου «Ξενώνας Φιλοξενίας Κακοποιημένων Γυναικών»</a:t>
            </a:r>
          </a:p>
          <a:p>
            <a:pPr marL="365125" marR="5080" indent="-365125" algn="just">
              <a:lnSpc>
                <a:spcPct val="110000"/>
              </a:lnSpc>
              <a:spcAft>
                <a:spcPts val="600"/>
              </a:spcAft>
              <a:buClr>
                <a:schemeClr val="accent1"/>
              </a:buClr>
              <a:buSzPct val="68000"/>
              <a:buFont typeface="Wingdings 3"/>
              <a:buChar char=""/>
              <a:tabLst>
                <a:tab pos="354965" algn="l"/>
                <a:tab pos="355600" algn="l"/>
              </a:tabLst>
            </a:pPr>
            <a:r>
              <a:rPr lang="el-GR" sz="2200" dirty="0" smtClean="0">
                <a:latin typeface="Calibri" pitchFamily="34" charset="0"/>
                <a:cs typeface="Arial Narrow"/>
              </a:rPr>
              <a:t>Υποστήριξη του προγράμματος «Κοινωφελούς Εργασίας»</a:t>
            </a:r>
          </a:p>
          <a:p>
            <a:pPr marL="365125" marR="5080" indent="-365125" algn="just">
              <a:lnSpc>
                <a:spcPct val="110000"/>
              </a:lnSpc>
              <a:spcAft>
                <a:spcPts val="600"/>
              </a:spcAft>
              <a:buClr>
                <a:schemeClr val="accent1"/>
              </a:buClr>
              <a:buSzPct val="68000"/>
              <a:buFont typeface="Wingdings 3"/>
              <a:buChar char=""/>
              <a:tabLst>
                <a:tab pos="354965" algn="l"/>
                <a:tab pos="355600" algn="l"/>
              </a:tabLst>
            </a:pPr>
            <a:r>
              <a:rPr lang="el-GR" sz="2200" dirty="0" smtClean="0">
                <a:latin typeface="Calibri" pitchFamily="34" charset="0"/>
                <a:cs typeface="Arial Narrow"/>
              </a:rPr>
              <a:t>Υποστήριξη ανοιχτών δεδομένων υπηρεσιών</a:t>
            </a:r>
          </a:p>
          <a:p>
            <a:pPr marL="365125" marR="5080" indent="-365125" algn="just">
              <a:lnSpc>
                <a:spcPct val="110000"/>
              </a:lnSpc>
              <a:spcAft>
                <a:spcPts val="600"/>
              </a:spcAft>
              <a:buClr>
                <a:schemeClr val="accent1"/>
              </a:buClr>
              <a:buSzPct val="68000"/>
              <a:buFont typeface="Wingdings 3"/>
              <a:buChar char=""/>
              <a:tabLst>
                <a:tab pos="354965" algn="l"/>
                <a:tab pos="355600" algn="l"/>
              </a:tabLst>
            </a:pPr>
            <a:r>
              <a:rPr lang="el-GR" sz="2200" dirty="0" smtClean="0">
                <a:latin typeface="Calibri" pitchFamily="34" charset="0"/>
                <a:cs typeface="Arial Narrow"/>
              </a:rPr>
              <a:t>Διασφάλιση των προσωπικών δεδομένων στο Δήμο</a:t>
            </a:r>
          </a:p>
          <a:p>
            <a:pPr marL="365125" marR="5080" indent="-365125" algn="just">
              <a:lnSpc>
                <a:spcPct val="110000"/>
              </a:lnSpc>
              <a:spcAft>
                <a:spcPts val="600"/>
              </a:spcAft>
              <a:buClr>
                <a:schemeClr val="accent1"/>
              </a:buClr>
              <a:buSzPct val="68000"/>
              <a:buFont typeface="Wingdings 3"/>
              <a:buChar char=""/>
              <a:tabLst>
                <a:tab pos="354965" algn="l"/>
                <a:tab pos="355600" algn="l"/>
              </a:tabLst>
            </a:pPr>
            <a:r>
              <a:rPr lang="el-GR" sz="2200" dirty="0" smtClean="0">
                <a:latin typeface="Calibri" pitchFamily="34" charset="0"/>
                <a:cs typeface="Arial Narrow"/>
              </a:rPr>
              <a:t>Υλοποίηση προγραμμάτων της πρώην ΑΔΕΠ</a:t>
            </a:r>
          </a:p>
          <a:p>
            <a:pPr marL="365125" marR="5080" indent="-365125" algn="just">
              <a:lnSpc>
                <a:spcPct val="110000"/>
              </a:lnSpc>
              <a:spcAft>
                <a:spcPts val="600"/>
              </a:spcAft>
              <a:buClr>
                <a:schemeClr val="accent1"/>
              </a:buClr>
              <a:buSzPct val="68000"/>
              <a:buFont typeface="Wingdings 3"/>
              <a:buChar char=""/>
              <a:tabLst>
                <a:tab pos="354965" algn="l"/>
                <a:tab pos="355600" algn="l"/>
              </a:tabLst>
            </a:pPr>
            <a:r>
              <a:rPr lang="el-GR" sz="2200" dirty="0" smtClean="0">
                <a:latin typeface="Calibri" pitchFamily="34" charset="0"/>
                <a:cs typeface="Arial Narrow"/>
              </a:rPr>
              <a:t>Υποστήριξη του ΦΟΔΣΑ</a:t>
            </a:r>
          </a:p>
          <a:p>
            <a:pPr marL="365125" marR="5080" indent="-365125" algn="just">
              <a:lnSpc>
                <a:spcPct val="110000"/>
              </a:lnSpc>
              <a:spcAft>
                <a:spcPts val="600"/>
              </a:spcAft>
              <a:buClr>
                <a:schemeClr val="accent1"/>
              </a:buClr>
              <a:buSzPct val="68000"/>
              <a:tabLst>
                <a:tab pos="354965" algn="l"/>
                <a:tab pos="355600" algn="l"/>
              </a:tabLst>
            </a:pPr>
            <a:endParaRPr lang="el-GR" sz="2200" dirty="0" smtClean="0">
              <a:latin typeface="Calibri" pitchFamily="34" charset="0"/>
              <a:cs typeface="Arial Narrow"/>
            </a:endParaRPr>
          </a:p>
        </p:txBody>
      </p:sp>
      <p:sp>
        <p:nvSpPr>
          <p:cNvPr id="5" name="4 - Τόξο"/>
          <p:cNvSpPr/>
          <p:nvPr/>
        </p:nvSpPr>
        <p:spPr>
          <a:xfrm rot="16200000">
            <a:off x="4733132" y="-3132931"/>
            <a:ext cx="533399" cy="9085262"/>
          </a:xfrm>
          <a:prstGeom prst="arc">
            <a:avLst/>
          </a:prstGeom>
          <a:ln>
            <a:round/>
          </a:ln>
        </p:spPr>
        <p:style>
          <a:lnRef idx="3">
            <a:schemeClr val="accent1"/>
          </a:lnRef>
          <a:fillRef idx="0">
            <a:schemeClr val="accent1"/>
          </a:fillRef>
          <a:effectRef idx="2">
            <a:schemeClr val="accent1"/>
          </a:effectRef>
          <a:fontRef idx="minor">
            <a:schemeClr val="tx1"/>
          </a:fontRef>
        </p:style>
        <p:txBody>
          <a:bodyPr anchor="ctr"/>
          <a:lstStyle/>
          <a:p>
            <a:pPr algn="ctr" fontAlgn="auto">
              <a:spcBef>
                <a:spcPts val="0"/>
              </a:spcBef>
              <a:spcAft>
                <a:spcPts val="0"/>
              </a:spcAft>
              <a:defRPr/>
            </a:pPr>
            <a:endParaRPr lang="el-GR"/>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699792" y="5013176"/>
            <a:ext cx="8183880" cy="1512168"/>
          </a:xfrm>
        </p:spPr>
        <p:txBody>
          <a:bodyPr>
            <a:normAutofit fontScale="90000"/>
          </a:bodyPr>
          <a:lstStyle/>
          <a:p>
            <a:r>
              <a:rPr lang="el-GR" sz="2400" dirty="0" smtClean="0">
                <a:solidFill>
                  <a:schemeClr val="accent1">
                    <a:lumMod val="50000"/>
                  </a:schemeClr>
                </a:solidFill>
              </a:rPr>
              <a:t/>
            </a:r>
            <a:br>
              <a:rPr lang="el-GR" sz="2400" dirty="0" smtClean="0">
                <a:solidFill>
                  <a:schemeClr val="accent1">
                    <a:lumMod val="50000"/>
                  </a:schemeClr>
                </a:solidFill>
              </a:rPr>
            </a:br>
            <a:r>
              <a:rPr lang="el-GR" sz="1600" u="sng" dirty="0" smtClean="0">
                <a:solidFill>
                  <a:schemeClr val="accent1">
                    <a:lumMod val="50000"/>
                  </a:schemeClr>
                </a:solidFill>
              </a:rPr>
              <a:t>Σύνολο Απασχολουμένων : 	         3</a:t>
            </a:r>
            <a:r>
              <a:rPr lang="en-US" sz="1600" u="sng" dirty="0" smtClean="0">
                <a:solidFill>
                  <a:schemeClr val="accent1">
                    <a:lumMod val="50000"/>
                  </a:schemeClr>
                </a:solidFill>
              </a:rPr>
              <a:t>4</a:t>
            </a:r>
            <a:br>
              <a:rPr lang="en-US" sz="1600" u="sng" dirty="0" smtClean="0">
                <a:solidFill>
                  <a:schemeClr val="accent1">
                    <a:lumMod val="50000"/>
                  </a:schemeClr>
                </a:solidFill>
              </a:rPr>
            </a:br>
            <a:r>
              <a:rPr lang="el-GR" sz="1600" dirty="0" err="1" smtClean="0"/>
              <a:t>Γραφ</a:t>
            </a:r>
            <a:r>
              <a:rPr lang="el-GR" sz="1600" dirty="0" smtClean="0"/>
              <a:t>. Δ/</a:t>
            </a:r>
            <a:r>
              <a:rPr lang="el-GR" sz="1600" dirty="0" err="1" smtClean="0"/>
              <a:t>νσης </a:t>
            </a:r>
            <a:r>
              <a:rPr lang="el-GR" sz="1600" dirty="0" smtClean="0"/>
              <a:t>		         10</a:t>
            </a:r>
            <a:br>
              <a:rPr lang="el-GR" sz="1600" dirty="0" smtClean="0"/>
            </a:br>
            <a:r>
              <a:rPr lang="el-GR" sz="1600" dirty="0" smtClean="0"/>
              <a:t>Τμ. </a:t>
            </a:r>
            <a:r>
              <a:rPr lang="el-GR" sz="1600" dirty="0" err="1" smtClean="0"/>
              <a:t>Σχεδ</a:t>
            </a:r>
            <a:r>
              <a:rPr lang="el-GR" sz="1600" dirty="0" smtClean="0"/>
              <a:t>. &amp; Μελετών	           6</a:t>
            </a:r>
            <a:br>
              <a:rPr lang="el-GR" sz="1600" dirty="0" smtClean="0"/>
            </a:br>
            <a:r>
              <a:rPr lang="el-GR" sz="1600" dirty="0" smtClean="0"/>
              <a:t>Τμ. </a:t>
            </a:r>
            <a:r>
              <a:rPr lang="el-GR" sz="1600" dirty="0" err="1" smtClean="0"/>
              <a:t>Οργ</a:t>
            </a:r>
            <a:r>
              <a:rPr lang="el-GR" sz="1600" dirty="0" smtClean="0"/>
              <a:t>. &amp; Προτύπων	           2</a:t>
            </a:r>
            <a:br>
              <a:rPr lang="el-GR" sz="1600" dirty="0" smtClean="0"/>
            </a:br>
            <a:r>
              <a:rPr lang="el-GR" sz="1600" dirty="0" smtClean="0"/>
              <a:t>Τμ. Πληροφ. &amp; Επικοινωνιών       16</a:t>
            </a:r>
            <a:br>
              <a:rPr lang="el-GR" sz="1600" dirty="0" smtClean="0"/>
            </a:br>
            <a:r>
              <a:rPr lang="en-US" sz="1600" u="sng" dirty="0" smtClean="0">
                <a:solidFill>
                  <a:schemeClr val="accent1">
                    <a:lumMod val="50000"/>
                  </a:schemeClr>
                </a:solidFill>
              </a:rPr>
              <a:t/>
            </a:r>
            <a:br>
              <a:rPr lang="en-US" sz="1600" u="sng" dirty="0" smtClean="0">
                <a:solidFill>
                  <a:schemeClr val="accent1">
                    <a:lumMod val="50000"/>
                  </a:schemeClr>
                </a:solidFill>
              </a:rPr>
            </a:br>
            <a:r>
              <a:rPr lang="el-GR" sz="1600" dirty="0" smtClean="0"/>
              <a:t/>
            </a:r>
            <a:br>
              <a:rPr lang="el-GR" sz="1600" dirty="0" smtClean="0"/>
            </a:br>
            <a:endParaRPr lang="el-GR" sz="1400" dirty="0"/>
          </a:p>
        </p:txBody>
      </p:sp>
      <p:graphicFrame>
        <p:nvGraphicFramePr>
          <p:cNvPr id="4" name="3 - Θέση περιεχομένου"/>
          <p:cNvGraphicFramePr>
            <a:graphicFrameLocks noGrp="1"/>
          </p:cNvGraphicFramePr>
          <p:nvPr>
            <p:ph idx="1"/>
          </p:nvPr>
        </p:nvGraphicFramePr>
        <p:xfrm>
          <a:off x="395536" y="836712"/>
          <a:ext cx="4284786" cy="41878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3 - Θέση περιεχομένου"/>
          <p:cNvGraphicFramePr>
            <a:graphicFrameLocks/>
          </p:cNvGraphicFramePr>
          <p:nvPr/>
        </p:nvGraphicFramePr>
        <p:xfrm>
          <a:off x="4572000" y="764704"/>
          <a:ext cx="4284786" cy="4187825"/>
        </p:xfrm>
        <a:graphic>
          <a:graphicData uri="http://schemas.openxmlformats.org/drawingml/2006/chart">
            <c:chart xmlns:c="http://schemas.openxmlformats.org/drawingml/2006/chart" xmlns:r="http://schemas.openxmlformats.org/officeDocument/2006/relationships" r:id="rId3"/>
          </a:graphicData>
        </a:graphic>
      </p:graphicFrame>
      <p:sp>
        <p:nvSpPr>
          <p:cNvPr id="6" name="1 - Τίτλος"/>
          <p:cNvSpPr txBox="1">
            <a:spLocks/>
          </p:cNvSpPr>
          <p:nvPr/>
        </p:nvSpPr>
        <p:spPr>
          <a:xfrm>
            <a:off x="467544" y="260648"/>
            <a:ext cx="8183880" cy="1080120"/>
          </a:xfrm>
          <a:prstGeom prst="rect">
            <a:avLst/>
          </a:prstGeo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2400" b="1" i="0" u="none" strike="noStrike" kern="1200" cap="none" spc="0" normalizeH="0" baseline="0" noProof="0" dirty="0" smtClean="0">
                <a:ln>
                  <a:noFill/>
                </a:ln>
                <a:solidFill>
                  <a:schemeClr val="accent1">
                    <a:lumMod val="50000"/>
                  </a:schemeClr>
                </a:solidFill>
                <a:effectLst>
                  <a:outerShdw blurRad="53975" dist="22860" dir="5400000" algn="tl" rotWithShape="0">
                    <a:srgbClr val="000000">
                      <a:alpha val="55000"/>
                    </a:srgbClr>
                  </a:outerShdw>
                </a:effectLst>
                <a:uLnTx/>
                <a:uFillTx/>
                <a:latin typeface="+mj-lt"/>
                <a:ea typeface="+mj-ea"/>
                <a:cs typeface="+mj-cs"/>
              </a:rPr>
              <a:t>Ανθρώπινο Δυναμικό Δ/νσης</a:t>
            </a:r>
            <a:br>
              <a:rPr kumimoji="0" lang="el-GR" sz="2400" b="1" i="0" u="none" strike="noStrike" kern="1200" cap="none" spc="0" normalizeH="0" baseline="0" noProof="0" dirty="0" smtClean="0">
                <a:ln>
                  <a:noFill/>
                </a:ln>
                <a:solidFill>
                  <a:schemeClr val="accent1">
                    <a:lumMod val="50000"/>
                  </a:schemeClr>
                </a:solidFill>
                <a:effectLst>
                  <a:outerShdw blurRad="53975" dist="22860" dir="5400000" algn="tl" rotWithShape="0">
                    <a:srgbClr val="000000">
                      <a:alpha val="55000"/>
                    </a:srgbClr>
                  </a:outerShdw>
                </a:effectLst>
                <a:uLnTx/>
                <a:uFillTx/>
                <a:latin typeface="+mj-lt"/>
                <a:ea typeface="+mj-ea"/>
                <a:cs typeface="+mj-cs"/>
              </a:rPr>
            </a:br>
            <a:r>
              <a:rPr kumimoji="0" lang="el-GR" sz="1600" b="1" i="0" u="none" strike="noStrike" kern="1200" cap="none" spc="0" normalizeH="0" baseline="0" noProof="0" dirty="0" smtClean="0">
                <a:ln>
                  <a:noFill/>
                </a:ln>
                <a:solidFill>
                  <a:schemeClr val="accent1">
                    <a:tint val="88000"/>
                    <a:satMod val="150000"/>
                  </a:schemeClr>
                </a:solidFill>
                <a:effectLst>
                  <a:outerShdw blurRad="53975" dist="22860" dir="5400000" algn="tl" rotWithShape="0">
                    <a:srgbClr val="000000">
                      <a:alpha val="55000"/>
                    </a:srgbClr>
                  </a:outerShdw>
                </a:effectLst>
                <a:uLnTx/>
                <a:uFillTx/>
                <a:latin typeface="+mj-lt"/>
                <a:ea typeface="+mj-ea"/>
                <a:cs typeface="+mj-cs"/>
              </a:rPr>
              <a:t/>
            </a:r>
            <a:br>
              <a:rPr kumimoji="0" lang="el-GR" sz="1600" b="1" i="0" u="none" strike="noStrike" kern="1200" cap="none" spc="0" normalizeH="0" baseline="0" noProof="0" dirty="0" smtClean="0">
                <a:ln>
                  <a:noFill/>
                </a:ln>
                <a:solidFill>
                  <a:schemeClr val="accent1">
                    <a:tint val="88000"/>
                    <a:satMod val="150000"/>
                  </a:schemeClr>
                </a:solidFill>
                <a:effectLst>
                  <a:outerShdw blurRad="53975" dist="22860" dir="5400000" algn="tl" rotWithShape="0">
                    <a:srgbClr val="000000">
                      <a:alpha val="55000"/>
                    </a:srgbClr>
                  </a:outerShdw>
                </a:effectLst>
                <a:uLnTx/>
                <a:uFillTx/>
                <a:latin typeface="+mj-lt"/>
                <a:ea typeface="+mj-ea"/>
                <a:cs typeface="+mj-cs"/>
              </a:rPr>
            </a:br>
            <a:endParaRPr kumimoji="0" lang="el-GR" sz="1400" b="1" i="0" u="none" strike="noStrike" kern="1200" cap="none" spc="0" normalizeH="0" baseline="0" noProof="0" dirty="0">
              <a:ln>
                <a:noFill/>
              </a:ln>
              <a:solidFill>
                <a:schemeClr val="accent1">
                  <a:tint val="88000"/>
                  <a:satMod val="150000"/>
                </a:schemeClr>
              </a:solidFill>
              <a:effectLst>
                <a:outerShdw blurRad="53975" dist="22860" dir="5400000" algn="tl" rotWithShape="0">
                  <a:srgbClr val="000000">
                    <a:alpha val="55000"/>
                  </a:srgbClr>
                </a:outerShdw>
              </a:effectLst>
              <a:uLnTx/>
              <a:uFillTx/>
              <a:latin typeface="+mj-lt"/>
              <a:ea typeface="+mj-ea"/>
              <a:cs typeface="+mj-cs"/>
            </a:endParaRPr>
          </a:p>
        </p:txBody>
      </p:sp>
    </p:spTree>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1+#ppt_w/2"/>
                                          </p:val>
                                        </p:tav>
                                        <p:tav tm="100000">
                                          <p:val>
                                            <p:strVal val="#ppt_x"/>
                                          </p:val>
                                        </p:tav>
                                      </p:tavLst>
                                    </p:anim>
                                    <p:anim calcmode="lin" valueType="num">
                                      <p:cBhvr additive="base">
                                        <p:cTn id="8" dur="2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560500"/>
            <a:ext cx="8229600" cy="647550"/>
          </a:xfrm>
          <a:prstGeom prst="rect">
            <a:avLst/>
          </a:prstGeom>
        </p:spPr>
        <p:txBody>
          <a:bodyPr vert="horz" wrap="square" lIns="0" tIns="67945" rIns="0" bIns="0" rtlCol="0">
            <a:spAutoFit/>
          </a:bodyPr>
          <a:lstStyle/>
          <a:p>
            <a:pPr marL="365125" indent="-365125">
              <a:lnSpc>
                <a:spcPct val="110000"/>
              </a:lnSpc>
              <a:spcBef>
                <a:spcPts val="0"/>
              </a:spcBef>
              <a:spcAft>
                <a:spcPts val="600"/>
              </a:spcAft>
            </a:pPr>
            <a:r>
              <a:rPr lang="el-GR" sz="3600" dirty="0" smtClean="0">
                <a:solidFill>
                  <a:schemeClr val="accent1">
                    <a:lumMod val="50000"/>
                  </a:schemeClr>
                </a:solidFill>
                <a:latin typeface="Calibri" pitchFamily="34" charset="0"/>
                <a:cs typeface="Arial Narrow"/>
              </a:rPr>
              <a:t>Στελέχωση Διεύθυνσης</a:t>
            </a:r>
          </a:p>
        </p:txBody>
      </p:sp>
      <p:sp>
        <p:nvSpPr>
          <p:cNvPr id="5" name="4 - Τόξο"/>
          <p:cNvSpPr/>
          <p:nvPr/>
        </p:nvSpPr>
        <p:spPr>
          <a:xfrm rot="16200000">
            <a:off x="4733132" y="-3132931"/>
            <a:ext cx="533399" cy="9085262"/>
          </a:xfrm>
          <a:prstGeom prst="arc">
            <a:avLst/>
          </a:prstGeom>
          <a:ln>
            <a:round/>
          </a:ln>
        </p:spPr>
        <p:style>
          <a:lnRef idx="3">
            <a:schemeClr val="accent1"/>
          </a:lnRef>
          <a:fillRef idx="0">
            <a:schemeClr val="accent1"/>
          </a:fillRef>
          <a:effectRef idx="2">
            <a:schemeClr val="accent1"/>
          </a:effectRef>
          <a:fontRef idx="minor">
            <a:schemeClr val="tx1"/>
          </a:fontRef>
        </p:style>
        <p:txBody>
          <a:bodyPr anchor="ctr"/>
          <a:lstStyle/>
          <a:p>
            <a:pPr algn="ctr" fontAlgn="auto">
              <a:spcBef>
                <a:spcPts val="0"/>
              </a:spcBef>
              <a:spcAft>
                <a:spcPts val="0"/>
              </a:spcAft>
              <a:defRPr/>
            </a:pPr>
            <a:endParaRPr lang="el-GR"/>
          </a:p>
        </p:txBody>
      </p:sp>
      <p:graphicFrame>
        <p:nvGraphicFramePr>
          <p:cNvPr id="6" name="5 - Πίνακας"/>
          <p:cNvGraphicFramePr>
            <a:graphicFrameLocks noGrp="1"/>
          </p:cNvGraphicFramePr>
          <p:nvPr/>
        </p:nvGraphicFramePr>
        <p:xfrm>
          <a:off x="611560" y="1556793"/>
          <a:ext cx="7848603" cy="4176464"/>
        </p:xfrm>
        <a:graphic>
          <a:graphicData uri="http://schemas.openxmlformats.org/drawingml/2006/table">
            <a:tbl>
              <a:tblPr firstRow="1" bandRow="1">
                <a:tableStyleId>{5C22544A-7EE6-4342-B048-85BDC9FD1C3A}</a:tableStyleId>
              </a:tblPr>
              <a:tblGrid>
                <a:gridCol w="2952328"/>
                <a:gridCol w="2610272"/>
                <a:gridCol w="685800"/>
                <a:gridCol w="838200"/>
                <a:gridCol w="762003"/>
              </a:tblGrid>
              <a:tr h="759357">
                <a:tc>
                  <a:txBody>
                    <a:bodyPr/>
                    <a:lstStyle/>
                    <a:p>
                      <a:endParaRPr lang="el-GR" sz="1400" kern="1200" dirty="0" smtClean="0">
                        <a:solidFill>
                          <a:schemeClr val="tx1"/>
                        </a:solidFill>
                        <a:latin typeface="Calibri" pitchFamily="34" charset="0"/>
                        <a:ea typeface="+mn-ea"/>
                        <a:cs typeface="Arial Narrow"/>
                      </a:endParaRPr>
                    </a:p>
                  </a:txBody>
                  <a:tcPr/>
                </a:tc>
                <a:tc>
                  <a:txBody>
                    <a:bodyPr/>
                    <a:lstStyle/>
                    <a:p>
                      <a:r>
                        <a:rPr lang="el-GR" sz="1400" kern="1200" dirty="0" smtClean="0">
                          <a:solidFill>
                            <a:schemeClr val="tx1"/>
                          </a:solidFill>
                          <a:latin typeface="Calibri" pitchFamily="34" charset="0"/>
                          <a:ea typeface="+mn-ea"/>
                          <a:cs typeface="Arial Narrow"/>
                        </a:rPr>
                        <a:t>ΕΙΔΙΚΟΤΗΤΑ/ΚΛΑΔΟΣ</a:t>
                      </a:r>
                    </a:p>
                  </a:txBody>
                  <a:tcPr/>
                </a:tc>
                <a:tc>
                  <a:txBody>
                    <a:bodyPr/>
                    <a:lstStyle/>
                    <a:p>
                      <a:r>
                        <a:rPr lang="el-GR" sz="1400" kern="1200" dirty="0" smtClean="0">
                          <a:solidFill>
                            <a:schemeClr val="tx1"/>
                          </a:solidFill>
                          <a:latin typeface="Calibri" pitchFamily="34" charset="0"/>
                          <a:ea typeface="+mn-ea"/>
                          <a:cs typeface="Arial Narrow"/>
                        </a:rPr>
                        <a:t>ΕΡΓ.</a:t>
                      </a:r>
                      <a:r>
                        <a:rPr lang="el-GR" sz="1400" kern="1200" baseline="0" dirty="0" smtClean="0">
                          <a:solidFill>
                            <a:schemeClr val="tx1"/>
                          </a:solidFill>
                          <a:latin typeface="Calibri" pitchFamily="34" charset="0"/>
                          <a:ea typeface="+mn-ea"/>
                          <a:cs typeface="Arial Narrow"/>
                        </a:rPr>
                        <a:t> </a:t>
                      </a:r>
                      <a:r>
                        <a:rPr lang="el-GR" sz="1400" kern="1200" dirty="0" smtClean="0">
                          <a:solidFill>
                            <a:schemeClr val="tx1"/>
                          </a:solidFill>
                          <a:latin typeface="Calibri" pitchFamily="34" charset="0"/>
                          <a:ea typeface="+mn-ea"/>
                          <a:cs typeface="Arial Narrow"/>
                        </a:rPr>
                        <a:t>ΣΧΕΣΗ</a:t>
                      </a:r>
                    </a:p>
                  </a:txBody>
                  <a:tcPr/>
                </a:tc>
                <a:tc>
                  <a:txBody>
                    <a:bodyPr/>
                    <a:lstStyle/>
                    <a:p>
                      <a:r>
                        <a:rPr lang="el-GR" sz="1400" kern="1200" dirty="0" smtClean="0">
                          <a:solidFill>
                            <a:schemeClr val="tx1"/>
                          </a:solidFill>
                          <a:latin typeface="Calibri" pitchFamily="34" charset="0"/>
                          <a:ea typeface="+mn-ea"/>
                          <a:cs typeface="Arial Narrow"/>
                        </a:rPr>
                        <a:t>ΚΑΤΕΙΛ.</a:t>
                      </a:r>
                      <a:r>
                        <a:rPr lang="el-GR" sz="1400" kern="1200" baseline="0" dirty="0" smtClean="0">
                          <a:solidFill>
                            <a:schemeClr val="tx1"/>
                          </a:solidFill>
                          <a:latin typeface="Calibri" pitchFamily="34" charset="0"/>
                          <a:ea typeface="+mn-ea"/>
                          <a:cs typeface="Arial Narrow"/>
                        </a:rPr>
                        <a:t> ΘΕΣΕΙΣ</a:t>
                      </a:r>
                      <a:endParaRPr lang="el-GR" sz="1400" kern="1200" dirty="0" smtClean="0">
                        <a:solidFill>
                          <a:schemeClr val="tx1"/>
                        </a:solidFill>
                        <a:latin typeface="Calibri" pitchFamily="34" charset="0"/>
                        <a:ea typeface="+mn-ea"/>
                        <a:cs typeface="Arial Narrow"/>
                      </a:endParaRPr>
                    </a:p>
                  </a:txBody>
                  <a:tcPr/>
                </a:tc>
                <a:tc>
                  <a:txBody>
                    <a:bodyPr/>
                    <a:lstStyle/>
                    <a:p>
                      <a:r>
                        <a:rPr lang="el-GR" sz="1400" kern="1200" dirty="0" smtClean="0">
                          <a:solidFill>
                            <a:schemeClr val="tx1"/>
                          </a:solidFill>
                          <a:latin typeface="Calibri" pitchFamily="34" charset="0"/>
                          <a:ea typeface="+mn-ea"/>
                          <a:cs typeface="Arial Narrow"/>
                        </a:rPr>
                        <a:t>ΚΕΝΕΣ ΘΕΣΕΙΣ</a:t>
                      </a:r>
                    </a:p>
                  </a:txBody>
                  <a:tcPr/>
                </a:tc>
              </a:tr>
              <a:tr h="601157">
                <a:tc>
                  <a:txBody>
                    <a:bodyPr/>
                    <a:lstStyle/>
                    <a:p>
                      <a:r>
                        <a:rPr lang="el-GR" sz="1600" b="1" kern="1200" dirty="0" err="1" smtClean="0">
                          <a:solidFill>
                            <a:schemeClr val="tx1"/>
                          </a:solidFill>
                          <a:latin typeface="Calibri" pitchFamily="34" charset="0"/>
                          <a:ea typeface="+mn-ea"/>
                          <a:cs typeface="Arial Narrow"/>
                        </a:rPr>
                        <a:t>Γραφ</a:t>
                      </a:r>
                      <a:r>
                        <a:rPr lang="el-GR" sz="1600" b="1" kern="1200" dirty="0" smtClean="0">
                          <a:solidFill>
                            <a:schemeClr val="tx1"/>
                          </a:solidFill>
                          <a:latin typeface="Calibri" pitchFamily="34" charset="0"/>
                          <a:ea typeface="+mn-ea"/>
                          <a:cs typeface="Arial Narrow"/>
                        </a:rPr>
                        <a:t>. Διεύθυνσης</a:t>
                      </a:r>
                    </a:p>
                  </a:txBody>
                  <a:tcPr/>
                </a:tc>
                <a:tc>
                  <a:txBody>
                    <a:bodyPr/>
                    <a:lstStyle/>
                    <a:p>
                      <a:r>
                        <a:rPr lang="el-GR" sz="1600" kern="1200" dirty="0" smtClean="0">
                          <a:solidFill>
                            <a:schemeClr val="tx1"/>
                          </a:solidFill>
                          <a:latin typeface="Calibri" pitchFamily="34" charset="0"/>
                          <a:ea typeface="+mn-ea"/>
                          <a:cs typeface="Arial Narrow"/>
                        </a:rPr>
                        <a:t>ΠΕ ΜΗΧΑΝΙΚΩΝ ΧΗΜΙΚΩΝ</a:t>
                      </a:r>
                    </a:p>
                  </a:txBody>
                  <a:tcPr/>
                </a:tc>
                <a:tc>
                  <a:txBody>
                    <a:bodyPr/>
                    <a:lstStyle/>
                    <a:p>
                      <a:r>
                        <a:rPr lang="el-GR" sz="1600" kern="1200" dirty="0" smtClean="0">
                          <a:solidFill>
                            <a:schemeClr val="tx1"/>
                          </a:solidFill>
                          <a:latin typeface="Calibri" pitchFamily="34" charset="0"/>
                          <a:ea typeface="+mn-ea"/>
                          <a:cs typeface="Arial Narrow"/>
                        </a:rPr>
                        <a:t>ΔΔ</a:t>
                      </a:r>
                    </a:p>
                  </a:txBody>
                  <a:tcPr/>
                </a:tc>
                <a:tc>
                  <a:txBody>
                    <a:bodyPr/>
                    <a:lstStyle/>
                    <a:p>
                      <a:r>
                        <a:rPr lang="el-GR" sz="1600" b="1" kern="1200" dirty="0" smtClean="0">
                          <a:solidFill>
                            <a:schemeClr val="tx1"/>
                          </a:solidFill>
                          <a:latin typeface="Calibri" pitchFamily="34" charset="0"/>
                          <a:ea typeface="+mn-ea"/>
                          <a:cs typeface="Arial Narrow"/>
                        </a:rPr>
                        <a:t>1</a:t>
                      </a:r>
                    </a:p>
                  </a:txBody>
                  <a:tcPr/>
                </a:tc>
                <a:tc>
                  <a:txBody>
                    <a:bodyPr/>
                    <a:lstStyle/>
                    <a:p>
                      <a:endParaRPr lang="el-GR" sz="1600" kern="1200" dirty="0" smtClean="0">
                        <a:solidFill>
                          <a:schemeClr val="tx1"/>
                        </a:solidFill>
                        <a:latin typeface="Calibri" pitchFamily="34" charset="0"/>
                        <a:ea typeface="+mn-ea"/>
                        <a:cs typeface="Arial Narrow"/>
                      </a:endParaRPr>
                    </a:p>
                  </a:txBody>
                  <a:tcPr/>
                </a:tc>
              </a:tr>
              <a:tr h="854277">
                <a:tc>
                  <a:txBody>
                    <a:bodyPr/>
                    <a:lstStyle/>
                    <a:p>
                      <a:r>
                        <a:rPr lang="el-GR" sz="1600" b="1" kern="1200" dirty="0" smtClean="0">
                          <a:solidFill>
                            <a:schemeClr val="tx1"/>
                          </a:solidFill>
                          <a:latin typeface="Calibri" pitchFamily="34" charset="0"/>
                          <a:ea typeface="+mn-ea"/>
                          <a:cs typeface="Arial Narrow"/>
                        </a:rPr>
                        <a:t>Τμήμα Οργάνωσης και Προτύπων</a:t>
                      </a:r>
                    </a:p>
                  </a:txBody>
                  <a:tcPr/>
                </a:tc>
                <a:tc>
                  <a:txBody>
                    <a:bodyPr/>
                    <a:lstStyle/>
                    <a:p>
                      <a:r>
                        <a:rPr lang="el-GR" sz="1600" kern="1200" dirty="0" smtClean="0">
                          <a:solidFill>
                            <a:schemeClr val="tx1"/>
                          </a:solidFill>
                          <a:latin typeface="Calibri" pitchFamily="34" charset="0"/>
                          <a:ea typeface="+mn-ea"/>
                          <a:cs typeface="Arial Narrow"/>
                        </a:rPr>
                        <a:t>ΠΕ</a:t>
                      </a:r>
                      <a:r>
                        <a:rPr lang="el-GR" sz="1600" kern="1200" baseline="0" dirty="0" smtClean="0">
                          <a:solidFill>
                            <a:schemeClr val="tx1"/>
                          </a:solidFill>
                          <a:latin typeface="Calibri" pitchFamily="34" charset="0"/>
                          <a:ea typeface="+mn-ea"/>
                          <a:cs typeface="Arial Narrow"/>
                        </a:rPr>
                        <a:t> ΔΙΟΙΚΗΤΙΚΟΥ</a:t>
                      </a:r>
                    </a:p>
                    <a:p>
                      <a:r>
                        <a:rPr lang="el-GR" sz="1600" kern="1200" baseline="0" dirty="0" smtClean="0">
                          <a:solidFill>
                            <a:schemeClr val="tx1"/>
                          </a:solidFill>
                          <a:latin typeface="Calibri" pitchFamily="34" charset="0"/>
                          <a:ea typeface="+mn-ea"/>
                          <a:cs typeface="Arial Narrow"/>
                        </a:rPr>
                        <a:t>ΠΕ ΠΛΗΡΟΦΟΡΙΚΗΣ</a:t>
                      </a:r>
                    </a:p>
                    <a:p>
                      <a:r>
                        <a:rPr lang="el-GR" sz="1600" kern="1200" baseline="0" dirty="0" smtClean="0">
                          <a:solidFill>
                            <a:schemeClr val="tx1"/>
                          </a:solidFill>
                          <a:latin typeface="Calibri" pitchFamily="34" charset="0"/>
                          <a:ea typeface="+mn-ea"/>
                          <a:cs typeface="Arial Narrow"/>
                        </a:rPr>
                        <a:t>ΤΕ ΠΛΗΡΟΦΟΡΙΚΗΣ &amp; ΜΜΕ</a:t>
                      </a:r>
                      <a:endParaRPr lang="el-GR" sz="1600" kern="1200" dirty="0" smtClean="0">
                        <a:solidFill>
                          <a:schemeClr val="tx1"/>
                        </a:solidFill>
                        <a:latin typeface="Calibri" pitchFamily="34" charset="0"/>
                        <a:ea typeface="+mn-ea"/>
                        <a:cs typeface="Arial Narrow"/>
                      </a:endParaRPr>
                    </a:p>
                  </a:txBody>
                  <a:tcPr/>
                </a:tc>
                <a:tc>
                  <a:txBody>
                    <a:bodyPr/>
                    <a:lstStyle/>
                    <a:p>
                      <a:r>
                        <a:rPr lang="el-GR" sz="1600" kern="1200" dirty="0" smtClean="0">
                          <a:solidFill>
                            <a:schemeClr val="tx1"/>
                          </a:solidFill>
                          <a:latin typeface="Calibri" pitchFamily="34" charset="0"/>
                          <a:ea typeface="+mn-ea"/>
                          <a:cs typeface="Arial Narrow"/>
                        </a:rPr>
                        <a:t>ΔΔ</a:t>
                      </a:r>
                    </a:p>
                    <a:p>
                      <a:r>
                        <a:rPr lang="el-GR" sz="1600" kern="1200" dirty="0" smtClean="0">
                          <a:solidFill>
                            <a:schemeClr val="tx1"/>
                          </a:solidFill>
                          <a:latin typeface="Calibri" pitchFamily="34" charset="0"/>
                          <a:ea typeface="+mn-ea"/>
                          <a:cs typeface="Arial Narrow"/>
                        </a:rPr>
                        <a:t>ΔΔ</a:t>
                      </a:r>
                    </a:p>
                    <a:p>
                      <a:r>
                        <a:rPr lang="el-GR" sz="1600" kern="1200" dirty="0" smtClean="0">
                          <a:solidFill>
                            <a:schemeClr val="tx1"/>
                          </a:solidFill>
                          <a:latin typeface="Calibri" pitchFamily="34" charset="0"/>
                          <a:ea typeface="+mn-ea"/>
                          <a:cs typeface="Arial Narrow"/>
                        </a:rPr>
                        <a:t>ΔΔ</a:t>
                      </a:r>
                    </a:p>
                  </a:txBody>
                  <a:tcPr/>
                </a:tc>
                <a:tc>
                  <a:txBody>
                    <a:bodyPr/>
                    <a:lstStyle/>
                    <a:p>
                      <a:r>
                        <a:rPr lang="el-GR" sz="1600" b="1" kern="1200" dirty="0" smtClean="0">
                          <a:solidFill>
                            <a:schemeClr val="tx1"/>
                          </a:solidFill>
                          <a:latin typeface="Calibri" pitchFamily="34" charset="0"/>
                          <a:ea typeface="+mn-ea"/>
                          <a:cs typeface="Arial Narrow"/>
                        </a:rPr>
                        <a:t>1</a:t>
                      </a:r>
                    </a:p>
                    <a:p>
                      <a:r>
                        <a:rPr lang="el-GR" sz="1600" kern="1200" dirty="0" smtClean="0">
                          <a:solidFill>
                            <a:schemeClr val="tx1"/>
                          </a:solidFill>
                          <a:latin typeface="Calibri" pitchFamily="34" charset="0"/>
                          <a:ea typeface="+mn-ea"/>
                          <a:cs typeface="Arial Narrow"/>
                        </a:rPr>
                        <a:t> </a:t>
                      </a:r>
                    </a:p>
                    <a:p>
                      <a:r>
                        <a:rPr lang="el-GR" sz="1600" kern="1200" dirty="0" smtClean="0">
                          <a:solidFill>
                            <a:schemeClr val="tx1"/>
                          </a:solidFill>
                          <a:latin typeface="Calibri" pitchFamily="34" charset="0"/>
                          <a:ea typeface="+mn-ea"/>
                          <a:cs typeface="Arial Narrow"/>
                        </a:rPr>
                        <a:t> </a:t>
                      </a:r>
                    </a:p>
                  </a:txBody>
                  <a:tcPr/>
                </a:tc>
                <a:tc>
                  <a:txBody>
                    <a:bodyPr/>
                    <a:lstStyle/>
                    <a:p>
                      <a:endParaRPr lang="el-GR" sz="1600" kern="1200" dirty="0" smtClean="0">
                        <a:solidFill>
                          <a:schemeClr val="tx1"/>
                        </a:solidFill>
                        <a:latin typeface="Calibri" pitchFamily="34" charset="0"/>
                        <a:ea typeface="+mn-ea"/>
                        <a:cs typeface="Arial Narrow"/>
                      </a:endParaRPr>
                    </a:p>
                    <a:p>
                      <a:r>
                        <a:rPr lang="el-GR" sz="1600" kern="1200" dirty="0" smtClean="0">
                          <a:solidFill>
                            <a:schemeClr val="tx1"/>
                          </a:solidFill>
                          <a:latin typeface="Calibri" pitchFamily="34" charset="0"/>
                          <a:ea typeface="+mn-ea"/>
                          <a:cs typeface="Arial Narrow"/>
                        </a:rPr>
                        <a:t>1</a:t>
                      </a:r>
                    </a:p>
                    <a:p>
                      <a:r>
                        <a:rPr lang="el-GR" sz="1600" kern="1200" dirty="0" smtClean="0">
                          <a:solidFill>
                            <a:schemeClr val="tx1"/>
                          </a:solidFill>
                          <a:latin typeface="Calibri" pitchFamily="34" charset="0"/>
                          <a:ea typeface="+mn-ea"/>
                          <a:cs typeface="Arial Narrow"/>
                        </a:rPr>
                        <a:t>1</a:t>
                      </a:r>
                    </a:p>
                  </a:txBody>
                  <a:tcPr/>
                </a:tc>
              </a:tr>
              <a:tr h="854277">
                <a:tc>
                  <a:txBody>
                    <a:bodyPr/>
                    <a:lstStyle/>
                    <a:p>
                      <a:r>
                        <a:rPr lang="el-GR" sz="1600" b="1" kern="1200" dirty="0" smtClean="0">
                          <a:solidFill>
                            <a:schemeClr val="tx1"/>
                          </a:solidFill>
                          <a:latin typeface="Calibri" pitchFamily="34" charset="0"/>
                          <a:ea typeface="+mn-ea"/>
                          <a:cs typeface="Arial Narrow"/>
                        </a:rPr>
                        <a:t>Τμήμα Σχεδιασμού</a:t>
                      </a:r>
                      <a:r>
                        <a:rPr lang="el-GR" sz="1600" b="1" kern="1200" baseline="0" dirty="0" smtClean="0">
                          <a:solidFill>
                            <a:schemeClr val="tx1"/>
                          </a:solidFill>
                          <a:latin typeface="Calibri" pitchFamily="34" charset="0"/>
                          <a:ea typeface="+mn-ea"/>
                          <a:cs typeface="Arial Narrow"/>
                        </a:rPr>
                        <a:t> &amp;</a:t>
                      </a:r>
                      <a:r>
                        <a:rPr lang="el-GR" sz="1600" b="1" kern="1200" dirty="0" smtClean="0">
                          <a:solidFill>
                            <a:schemeClr val="tx1"/>
                          </a:solidFill>
                          <a:latin typeface="Calibri" pitchFamily="34" charset="0"/>
                          <a:ea typeface="+mn-ea"/>
                          <a:cs typeface="Arial Narrow"/>
                        </a:rPr>
                        <a:t> Μελετών</a:t>
                      </a:r>
                    </a:p>
                  </a:txBody>
                  <a:tcPr/>
                </a:tc>
                <a:tc>
                  <a:txBody>
                    <a:bodyPr/>
                    <a:lstStyle/>
                    <a:p>
                      <a:r>
                        <a:rPr lang="el-GR" sz="1600" kern="1200" dirty="0" smtClean="0">
                          <a:solidFill>
                            <a:schemeClr val="tx1"/>
                          </a:solidFill>
                          <a:latin typeface="Calibri" pitchFamily="34" charset="0"/>
                          <a:ea typeface="+mn-ea"/>
                          <a:cs typeface="Arial Narrow"/>
                        </a:rPr>
                        <a:t>ΠΕ ΔΙΟΙΚΗΤΙΚΟΥ</a:t>
                      </a:r>
                    </a:p>
                    <a:p>
                      <a:r>
                        <a:rPr lang="el-GR" sz="1600" kern="1200" dirty="0" smtClean="0">
                          <a:solidFill>
                            <a:schemeClr val="tx1"/>
                          </a:solidFill>
                          <a:latin typeface="Calibri" pitchFamily="34" charset="0"/>
                          <a:ea typeface="+mn-ea"/>
                          <a:cs typeface="Arial Narrow"/>
                        </a:rPr>
                        <a:t>ΠΕ ΜΗΧΑΝΙΚΩΝ</a:t>
                      </a:r>
                      <a:r>
                        <a:rPr lang="el-GR" sz="1600" kern="1200" baseline="0" dirty="0" smtClean="0">
                          <a:solidFill>
                            <a:schemeClr val="tx1"/>
                          </a:solidFill>
                          <a:latin typeface="Calibri" pitchFamily="34" charset="0"/>
                          <a:ea typeface="+mn-ea"/>
                          <a:cs typeface="Arial Narrow"/>
                        </a:rPr>
                        <a:t> Η/Υ</a:t>
                      </a:r>
                    </a:p>
                    <a:p>
                      <a:r>
                        <a:rPr lang="el-GR" sz="1600" kern="1200" baseline="0" dirty="0" smtClean="0">
                          <a:solidFill>
                            <a:schemeClr val="tx1"/>
                          </a:solidFill>
                          <a:latin typeface="Calibri" pitchFamily="34" charset="0"/>
                          <a:ea typeface="+mn-ea"/>
                          <a:cs typeface="Arial Narrow"/>
                        </a:rPr>
                        <a:t>ΠΕ ΠΛΗΡΟΦΟΡΙΚΗΣ</a:t>
                      </a:r>
                      <a:endParaRPr lang="el-GR" sz="1600" kern="1200" dirty="0" smtClean="0">
                        <a:solidFill>
                          <a:schemeClr val="tx1"/>
                        </a:solidFill>
                        <a:latin typeface="Calibri" pitchFamily="34" charset="0"/>
                        <a:ea typeface="+mn-ea"/>
                        <a:cs typeface="Arial Narrow"/>
                      </a:endParaRPr>
                    </a:p>
                  </a:txBody>
                  <a:tcPr/>
                </a:tc>
                <a:tc>
                  <a:txBody>
                    <a:bodyPr/>
                    <a:lstStyle/>
                    <a:p>
                      <a:r>
                        <a:rPr lang="el-GR" sz="1600" kern="1200" dirty="0" smtClean="0">
                          <a:solidFill>
                            <a:schemeClr val="tx1"/>
                          </a:solidFill>
                          <a:latin typeface="Calibri" pitchFamily="34" charset="0"/>
                          <a:ea typeface="+mn-ea"/>
                          <a:cs typeface="Arial Narrow"/>
                        </a:rPr>
                        <a:t>ΙΔΑΧ</a:t>
                      </a:r>
                    </a:p>
                    <a:p>
                      <a:r>
                        <a:rPr lang="el-GR" sz="1600" kern="1200" dirty="0" smtClean="0">
                          <a:solidFill>
                            <a:schemeClr val="tx1"/>
                          </a:solidFill>
                          <a:latin typeface="Calibri" pitchFamily="34" charset="0"/>
                          <a:ea typeface="+mn-ea"/>
                          <a:cs typeface="Arial Narrow"/>
                        </a:rPr>
                        <a:t>ΙΔΑΧ</a:t>
                      </a:r>
                    </a:p>
                    <a:p>
                      <a:r>
                        <a:rPr lang="el-GR" sz="1600" kern="1200" dirty="0" smtClean="0">
                          <a:solidFill>
                            <a:schemeClr val="tx1"/>
                          </a:solidFill>
                          <a:latin typeface="Calibri" pitchFamily="34" charset="0"/>
                          <a:ea typeface="+mn-ea"/>
                          <a:cs typeface="Arial Narrow"/>
                        </a:rPr>
                        <a:t>ΔΔ</a:t>
                      </a:r>
                    </a:p>
                  </a:txBody>
                  <a:tcPr/>
                </a:tc>
                <a:tc>
                  <a:txBody>
                    <a:bodyPr/>
                    <a:lstStyle/>
                    <a:p>
                      <a:r>
                        <a:rPr lang="el-GR" sz="1600" b="1" kern="1200" dirty="0" smtClean="0">
                          <a:solidFill>
                            <a:schemeClr val="tx1"/>
                          </a:solidFill>
                          <a:latin typeface="Calibri" pitchFamily="34" charset="0"/>
                          <a:ea typeface="+mn-ea"/>
                          <a:cs typeface="Arial Narrow"/>
                        </a:rPr>
                        <a:t>1</a:t>
                      </a:r>
                    </a:p>
                    <a:p>
                      <a:r>
                        <a:rPr lang="el-GR" sz="1600" b="1" kern="1200" dirty="0" smtClean="0">
                          <a:solidFill>
                            <a:schemeClr val="tx1"/>
                          </a:solidFill>
                          <a:latin typeface="Calibri" pitchFamily="34" charset="0"/>
                          <a:ea typeface="+mn-ea"/>
                          <a:cs typeface="Arial Narrow"/>
                        </a:rPr>
                        <a:t>1</a:t>
                      </a:r>
                    </a:p>
                    <a:p>
                      <a:r>
                        <a:rPr lang="el-GR" sz="1600" b="1" kern="1200" dirty="0" smtClean="0">
                          <a:solidFill>
                            <a:schemeClr val="tx1"/>
                          </a:solidFill>
                          <a:latin typeface="Calibri" pitchFamily="34" charset="0"/>
                          <a:ea typeface="+mn-ea"/>
                          <a:cs typeface="Arial Narrow"/>
                        </a:rPr>
                        <a:t>2</a:t>
                      </a:r>
                    </a:p>
                  </a:txBody>
                  <a:tcPr/>
                </a:tc>
                <a:tc>
                  <a:txBody>
                    <a:bodyPr/>
                    <a:lstStyle/>
                    <a:p>
                      <a:endParaRPr lang="el-GR" sz="1600" kern="1200" dirty="0" smtClean="0">
                        <a:solidFill>
                          <a:schemeClr val="tx1"/>
                        </a:solidFill>
                        <a:latin typeface="Calibri" pitchFamily="34" charset="0"/>
                        <a:ea typeface="+mn-ea"/>
                        <a:cs typeface="Arial Narrow"/>
                      </a:endParaRPr>
                    </a:p>
                  </a:txBody>
                  <a:tcPr/>
                </a:tc>
              </a:tr>
              <a:tr h="1107396">
                <a:tc>
                  <a:txBody>
                    <a:bodyPr/>
                    <a:lstStyle/>
                    <a:p>
                      <a:r>
                        <a:rPr lang="el-GR" sz="1600" b="1" kern="1200" dirty="0" smtClean="0">
                          <a:solidFill>
                            <a:schemeClr val="tx1"/>
                          </a:solidFill>
                          <a:latin typeface="Calibri" pitchFamily="34" charset="0"/>
                          <a:ea typeface="+mn-ea"/>
                          <a:cs typeface="Arial Narrow"/>
                        </a:rPr>
                        <a:t>Τμήμα Πληροφορικής &amp; Επικοινωνιών</a:t>
                      </a:r>
                    </a:p>
                  </a:txBody>
                  <a:tcPr/>
                </a:tc>
                <a:tc>
                  <a:txBody>
                    <a:bodyPr/>
                    <a:lstStyle/>
                    <a:p>
                      <a:r>
                        <a:rPr lang="el-GR" sz="1600" kern="1200" dirty="0" smtClean="0">
                          <a:solidFill>
                            <a:schemeClr val="tx1"/>
                          </a:solidFill>
                          <a:latin typeface="Calibri" pitchFamily="34" charset="0"/>
                          <a:ea typeface="+mn-ea"/>
                          <a:cs typeface="Arial Narrow"/>
                        </a:rPr>
                        <a:t>ΠΕ ΠΛΗΡΟΦΟΡΙΚΗΣ</a:t>
                      </a:r>
                    </a:p>
                    <a:p>
                      <a:r>
                        <a:rPr lang="el-GR" sz="1600" kern="1200" baseline="0" dirty="0" smtClean="0">
                          <a:solidFill>
                            <a:schemeClr val="tx1"/>
                          </a:solidFill>
                          <a:latin typeface="Calibri" pitchFamily="34" charset="0"/>
                          <a:ea typeface="+mn-ea"/>
                          <a:cs typeface="Arial Narrow"/>
                        </a:rPr>
                        <a:t>ΤΕ ΠΛΗΡΟΦΟΡΙΚΗΣ</a:t>
                      </a:r>
                    </a:p>
                    <a:p>
                      <a:r>
                        <a:rPr lang="el-GR" sz="1600" kern="1200" baseline="0" dirty="0" smtClean="0">
                          <a:solidFill>
                            <a:schemeClr val="tx1"/>
                          </a:solidFill>
                          <a:latin typeface="Calibri" pitchFamily="34" charset="0"/>
                          <a:ea typeface="+mn-ea"/>
                          <a:cs typeface="Arial Narrow"/>
                        </a:rPr>
                        <a:t>ΔΕ ΠΛΗΡΟΦΟΡΙΚΗΣ</a:t>
                      </a:r>
                    </a:p>
                    <a:p>
                      <a:r>
                        <a:rPr lang="el-GR" sz="1600" kern="1200" baseline="0" dirty="0" smtClean="0">
                          <a:solidFill>
                            <a:schemeClr val="tx1"/>
                          </a:solidFill>
                          <a:latin typeface="Calibri" pitchFamily="34" charset="0"/>
                          <a:ea typeface="+mn-ea"/>
                          <a:cs typeface="Arial Narrow"/>
                        </a:rPr>
                        <a:t>ΔΕ ΤΕΧΝΙΚΟΣ (Η/Υ)</a:t>
                      </a:r>
                    </a:p>
                  </a:txBody>
                  <a:tcPr/>
                </a:tc>
                <a:tc>
                  <a:txBody>
                    <a:bodyPr/>
                    <a:lstStyle/>
                    <a:p>
                      <a:r>
                        <a:rPr lang="el-GR" sz="1600" kern="1200" dirty="0" smtClean="0">
                          <a:solidFill>
                            <a:schemeClr val="tx1"/>
                          </a:solidFill>
                          <a:latin typeface="Calibri" pitchFamily="34" charset="0"/>
                          <a:ea typeface="+mn-ea"/>
                          <a:cs typeface="Arial Narrow"/>
                        </a:rPr>
                        <a:t>ΔΔ</a:t>
                      </a:r>
                    </a:p>
                    <a:p>
                      <a:r>
                        <a:rPr lang="el-GR" sz="1600" kern="1200" dirty="0" smtClean="0">
                          <a:solidFill>
                            <a:schemeClr val="tx1"/>
                          </a:solidFill>
                          <a:latin typeface="Calibri" pitchFamily="34" charset="0"/>
                          <a:ea typeface="+mn-ea"/>
                          <a:cs typeface="Arial Narrow"/>
                        </a:rPr>
                        <a:t>ΔΔ</a:t>
                      </a:r>
                    </a:p>
                    <a:p>
                      <a:r>
                        <a:rPr lang="el-GR" sz="1600" kern="1200" dirty="0" smtClean="0">
                          <a:solidFill>
                            <a:schemeClr val="tx1"/>
                          </a:solidFill>
                          <a:latin typeface="Calibri" pitchFamily="34" charset="0"/>
                          <a:ea typeface="+mn-ea"/>
                          <a:cs typeface="Arial Narrow"/>
                        </a:rPr>
                        <a:t>ΔΔ</a:t>
                      </a:r>
                    </a:p>
                    <a:p>
                      <a:r>
                        <a:rPr lang="el-GR" sz="1600" kern="1200" dirty="0" smtClean="0">
                          <a:solidFill>
                            <a:schemeClr val="tx1"/>
                          </a:solidFill>
                          <a:latin typeface="Calibri" pitchFamily="34" charset="0"/>
                          <a:ea typeface="+mn-ea"/>
                          <a:cs typeface="Arial Narrow"/>
                        </a:rPr>
                        <a:t>ΔΔ</a:t>
                      </a:r>
                    </a:p>
                  </a:txBody>
                  <a:tcPr/>
                </a:tc>
                <a:tc>
                  <a:txBody>
                    <a:bodyPr/>
                    <a:lstStyle/>
                    <a:p>
                      <a:r>
                        <a:rPr lang="el-GR" sz="1600" b="1" kern="1200" dirty="0" smtClean="0">
                          <a:solidFill>
                            <a:schemeClr val="tx1"/>
                          </a:solidFill>
                          <a:latin typeface="Calibri" pitchFamily="34" charset="0"/>
                          <a:ea typeface="+mn-ea"/>
                          <a:cs typeface="Arial Narrow"/>
                        </a:rPr>
                        <a:t>3</a:t>
                      </a:r>
                    </a:p>
                    <a:p>
                      <a:r>
                        <a:rPr lang="el-GR" sz="1600" b="1" kern="1200" dirty="0" smtClean="0">
                          <a:solidFill>
                            <a:schemeClr val="tx1"/>
                          </a:solidFill>
                          <a:latin typeface="Calibri" pitchFamily="34" charset="0"/>
                          <a:ea typeface="+mn-ea"/>
                          <a:cs typeface="Arial Narrow"/>
                        </a:rPr>
                        <a:t> </a:t>
                      </a:r>
                    </a:p>
                    <a:p>
                      <a:r>
                        <a:rPr lang="el-GR" sz="1600" b="1" kern="1200" dirty="0" smtClean="0">
                          <a:solidFill>
                            <a:schemeClr val="tx1"/>
                          </a:solidFill>
                          <a:latin typeface="Calibri" pitchFamily="34" charset="0"/>
                          <a:ea typeface="+mn-ea"/>
                          <a:cs typeface="Arial Narrow"/>
                        </a:rPr>
                        <a:t>3</a:t>
                      </a:r>
                    </a:p>
                    <a:p>
                      <a:r>
                        <a:rPr lang="el-GR" sz="1600" b="1" kern="1200" dirty="0" smtClean="0">
                          <a:solidFill>
                            <a:schemeClr val="tx1"/>
                          </a:solidFill>
                          <a:latin typeface="Calibri" pitchFamily="34" charset="0"/>
                          <a:ea typeface="+mn-ea"/>
                          <a:cs typeface="Arial Narrow"/>
                        </a:rPr>
                        <a:t>1</a:t>
                      </a:r>
                    </a:p>
                  </a:txBody>
                  <a:tcPr/>
                </a:tc>
                <a:tc>
                  <a:txBody>
                    <a:bodyPr/>
                    <a:lstStyle/>
                    <a:p>
                      <a:endParaRPr lang="el-GR" sz="1600" kern="1200" dirty="0" smtClean="0">
                        <a:solidFill>
                          <a:schemeClr val="tx1"/>
                        </a:solidFill>
                        <a:latin typeface="Calibri" pitchFamily="34" charset="0"/>
                        <a:ea typeface="+mn-ea"/>
                        <a:cs typeface="Arial Narrow"/>
                      </a:endParaRPr>
                    </a:p>
                    <a:p>
                      <a:r>
                        <a:rPr lang="el-GR" sz="1600" kern="1200" dirty="0" smtClean="0">
                          <a:solidFill>
                            <a:schemeClr val="tx1"/>
                          </a:solidFill>
                          <a:latin typeface="Calibri" pitchFamily="34" charset="0"/>
                          <a:ea typeface="+mn-ea"/>
                          <a:cs typeface="Arial Narrow"/>
                        </a:rPr>
                        <a:t>4</a:t>
                      </a:r>
                    </a:p>
                  </a:txBody>
                  <a:tcPr/>
                </a:tc>
              </a:tr>
            </a:tbl>
          </a:graphicData>
        </a:graphic>
      </p:graphicFrame>
      <p:sp>
        <p:nvSpPr>
          <p:cNvPr id="7" name="6 - TextBox"/>
          <p:cNvSpPr txBox="1"/>
          <p:nvPr/>
        </p:nvSpPr>
        <p:spPr>
          <a:xfrm>
            <a:off x="6400800" y="6172200"/>
            <a:ext cx="2131640" cy="430887"/>
          </a:xfrm>
          <a:prstGeom prst="rect">
            <a:avLst/>
          </a:prstGeom>
          <a:noFill/>
        </p:spPr>
        <p:txBody>
          <a:bodyPr wrap="square" rtlCol="0">
            <a:spAutoFit/>
          </a:bodyPr>
          <a:lstStyle/>
          <a:p>
            <a:r>
              <a:rPr lang="el-GR" sz="2200" dirty="0" smtClean="0">
                <a:latin typeface="Calibri" pitchFamily="34" charset="0"/>
                <a:cs typeface="Arial Narrow"/>
              </a:rPr>
              <a:t>(Συνεχίζεται)</a:t>
            </a:r>
          </a:p>
        </p:txBody>
      </p:sp>
      <p:cxnSp>
        <p:nvCxnSpPr>
          <p:cNvPr id="8" name="7 - Ευθύγραμμο βέλος σύνδεσης"/>
          <p:cNvCxnSpPr/>
          <p:nvPr/>
        </p:nvCxnSpPr>
        <p:spPr>
          <a:xfrm>
            <a:off x="6553200" y="6172200"/>
            <a:ext cx="1905000" cy="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Tree>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67544" y="404664"/>
            <a:ext cx="8229600" cy="647550"/>
          </a:xfrm>
          <a:prstGeom prst="rect">
            <a:avLst/>
          </a:prstGeom>
        </p:spPr>
        <p:txBody>
          <a:bodyPr vert="horz" wrap="square" lIns="0" tIns="67945" rIns="0" bIns="0" rtlCol="0">
            <a:spAutoFit/>
          </a:bodyPr>
          <a:lstStyle/>
          <a:p>
            <a:pPr marL="365125" indent="-365125">
              <a:lnSpc>
                <a:spcPct val="110000"/>
              </a:lnSpc>
              <a:spcBef>
                <a:spcPts val="0"/>
              </a:spcBef>
              <a:spcAft>
                <a:spcPts val="600"/>
              </a:spcAft>
            </a:pPr>
            <a:r>
              <a:rPr lang="el-GR" sz="3600" dirty="0" smtClean="0">
                <a:solidFill>
                  <a:schemeClr val="accent1">
                    <a:lumMod val="50000"/>
                  </a:schemeClr>
                </a:solidFill>
                <a:latin typeface="Calibri" pitchFamily="34" charset="0"/>
                <a:cs typeface="Arial Narrow"/>
              </a:rPr>
              <a:t>Στελέχωση Διεύθυνσης</a:t>
            </a:r>
          </a:p>
        </p:txBody>
      </p:sp>
      <p:sp>
        <p:nvSpPr>
          <p:cNvPr id="5" name="4 - Τόξο"/>
          <p:cNvSpPr/>
          <p:nvPr/>
        </p:nvSpPr>
        <p:spPr>
          <a:xfrm rot="16200000">
            <a:off x="4671467" y="-3295203"/>
            <a:ext cx="533399" cy="9085262"/>
          </a:xfrm>
          <a:prstGeom prst="arc">
            <a:avLst/>
          </a:prstGeom>
          <a:ln>
            <a:round/>
          </a:ln>
        </p:spPr>
        <p:style>
          <a:lnRef idx="3">
            <a:schemeClr val="accent1"/>
          </a:lnRef>
          <a:fillRef idx="0">
            <a:schemeClr val="accent1"/>
          </a:fillRef>
          <a:effectRef idx="2">
            <a:schemeClr val="accent1"/>
          </a:effectRef>
          <a:fontRef idx="minor">
            <a:schemeClr val="tx1"/>
          </a:fontRef>
        </p:style>
        <p:txBody>
          <a:bodyPr anchor="ctr"/>
          <a:lstStyle/>
          <a:p>
            <a:pPr algn="ctr" fontAlgn="auto">
              <a:spcBef>
                <a:spcPts val="0"/>
              </a:spcBef>
              <a:spcAft>
                <a:spcPts val="0"/>
              </a:spcAft>
              <a:defRPr/>
            </a:pPr>
            <a:endParaRPr lang="el-GR"/>
          </a:p>
        </p:txBody>
      </p:sp>
      <p:graphicFrame>
        <p:nvGraphicFramePr>
          <p:cNvPr id="6" name="5 - Πίνακας"/>
          <p:cNvGraphicFramePr>
            <a:graphicFrameLocks noGrp="1"/>
          </p:cNvGraphicFramePr>
          <p:nvPr/>
        </p:nvGraphicFramePr>
        <p:xfrm>
          <a:off x="683568" y="1268760"/>
          <a:ext cx="7920880" cy="4608511"/>
        </p:xfrm>
        <a:graphic>
          <a:graphicData uri="http://schemas.openxmlformats.org/drawingml/2006/table">
            <a:tbl>
              <a:tblPr firstRow="1" bandRow="1">
                <a:tableStyleId>{5C22544A-7EE6-4342-B048-85BDC9FD1C3A}</a:tableStyleId>
              </a:tblPr>
              <a:tblGrid>
                <a:gridCol w="2999167"/>
                <a:gridCol w="2614658"/>
                <a:gridCol w="692116"/>
                <a:gridCol w="845919"/>
                <a:gridCol w="769020"/>
              </a:tblGrid>
              <a:tr h="762788">
                <a:tc>
                  <a:txBody>
                    <a:bodyPr/>
                    <a:lstStyle/>
                    <a:p>
                      <a:endParaRPr lang="el-GR" sz="1400" kern="1200" dirty="0" smtClean="0">
                        <a:solidFill>
                          <a:schemeClr val="tx1"/>
                        </a:solidFill>
                        <a:latin typeface="Calibri" pitchFamily="34" charset="0"/>
                        <a:ea typeface="+mn-ea"/>
                        <a:cs typeface="Arial Narrow"/>
                      </a:endParaRPr>
                    </a:p>
                  </a:txBody>
                  <a:tcPr/>
                </a:tc>
                <a:tc>
                  <a:txBody>
                    <a:bodyPr/>
                    <a:lstStyle/>
                    <a:p>
                      <a:r>
                        <a:rPr lang="el-GR" sz="1400" kern="1200" dirty="0" smtClean="0">
                          <a:solidFill>
                            <a:schemeClr val="tx1"/>
                          </a:solidFill>
                          <a:latin typeface="Calibri" pitchFamily="34" charset="0"/>
                          <a:ea typeface="+mn-ea"/>
                          <a:cs typeface="Arial Narrow"/>
                        </a:rPr>
                        <a:t>ΕΙΔΙΚΟΤΗΤΑ/ΚΛΑΔΟΣ</a:t>
                      </a:r>
                    </a:p>
                  </a:txBody>
                  <a:tcPr/>
                </a:tc>
                <a:tc>
                  <a:txBody>
                    <a:bodyPr/>
                    <a:lstStyle/>
                    <a:p>
                      <a:r>
                        <a:rPr lang="el-GR" sz="1400" kern="1200" dirty="0" smtClean="0">
                          <a:solidFill>
                            <a:schemeClr val="tx1"/>
                          </a:solidFill>
                          <a:latin typeface="Calibri" pitchFamily="34" charset="0"/>
                          <a:ea typeface="+mn-ea"/>
                          <a:cs typeface="Arial Narrow"/>
                        </a:rPr>
                        <a:t>ΕΡΓ.</a:t>
                      </a:r>
                      <a:r>
                        <a:rPr lang="el-GR" sz="1400" kern="1200" baseline="0" dirty="0" smtClean="0">
                          <a:solidFill>
                            <a:schemeClr val="tx1"/>
                          </a:solidFill>
                          <a:latin typeface="Calibri" pitchFamily="34" charset="0"/>
                          <a:ea typeface="+mn-ea"/>
                          <a:cs typeface="Arial Narrow"/>
                        </a:rPr>
                        <a:t> </a:t>
                      </a:r>
                      <a:r>
                        <a:rPr lang="el-GR" sz="1400" kern="1200" dirty="0" smtClean="0">
                          <a:solidFill>
                            <a:schemeClr val="tx1"/>
                          </a:solidFill>
                          <a:latin typeface="Calibri" pitchFamily="34" charset="0"/>
                          <a:ea typeface="+mn-ea"/>
                          <a:cs typeface="Arial Narrow"/>
                        </a:rPr>
                        <a:t>ΣΧΕΣΗ</a:t>
                      </a:r>
                    </a:p>
                  </a:txBody>
                  <a:tcPr/>
                </a:tc>
                <a:tc>
                  <a:txBody>
                    <a:bodyPr/>
                    <a:lstStyle/>
                    <a:p>
                      <a:r>
                        <a:rPr lang="el-GR" sz="1400" kern="1200" dirty="0" smtClean="0">
                          <a:solidFill>
                            <a:schemeClr val="tx1"/>
                          </a:solidFill>
                          <a:latin typeface="Calibri" pitchFamily="34" charset="0"/>
                          <a:ea typeface="+mn-ea"/>
                          <a:cs typeface="Arial Narrow"/>
                        </a:rPr>
                        <a:t>ΚΑΤΕΙΛ.</a:t>
                      </a:r>
                      <a:r>
                        <a:rPr lang="el-GR" sz="1400" kern="1200" baseline="0" dirty="0" smtClean="0">
                          <a:solidFill>
                            <a:schemeClr val="tx1"/>
                          </a:solidFill>
                          <a:latin typeface="Calibri" pitchFamily="34" charset="0"/>
                          <a:ea typeface="+mn-ea"/>
                          <a:cs typeface="Arial Narrow"/>
                        </a:rPr>
                        <a:t> ΘΕΣΕΙΣ</a:t>
                      </a:r>
                      <a:endParaRPr lang="el-GR" sz="1400" kern="1200" dirty="0" smtClean="0">
                        <a:solidFill>
                          <a:schemeClr val="tx1"/>
                        </a:solidFill>
                        <a:latin typeface="Calibri" pitchFamily="34" charset="0"/>
                        <a:ea typeface="+mn-ea"/>
                        <a:cs typeface="Arial Narrow"/>
                      </a:endParaRPr>
                    </a:p>
                  </a:txBody>
                  <a:tcPr/>
                </a:tc>
                <a:tc>
                  <a:txBody>
                    <a:bodyPr/>
                    <a:lstStyle/>
                    <a:p>
                      <a:r>
                        <a:rPr lang="el-GR" sz="1400" kern="1200" dirty="0" smtClean="0">
                          <a:solidFill>
                            <a:schemeClr val="tx1"/>
                          </a:solidFill>
                          <a:latin typeface="Calibri" pitchFamily="34" charset="0"/>
                          <a:ea typeface="+mn-ea"/>
                          <a:cs typeface="Arial Narrow"/>
                        </a:rPr>
                        <a:t>ΚΕΝΕΣ ΘΕΣΕΙΣ</a:t>
                      </a:r>
                    </a:p>
                  </a:txBody>
                  <a:tcPr/>
                </a:tc>
              </a:tr>
              <a:tr h="1875187">
                <a:tc>
                  <a:txBody>
                    <a:bodyPr/>
                    <a:lstStyle/>
                    <a:p>
                      <a:r>
                        <a:rPr lang="el-GR" sz="1600" b="1" kern="1200" dirty="0" smtClean="0">
                          <a:solidFill>
                            <a:schemeClr val="tx1"/>
                          </a:solidFill>
                          <a:latin typeface="Calibri" pitchFamily="34" charset="0"/>
                          <a:ea typeface="+mn-ea"/>
                          <a:cs typeface="Arial Narrow"/>
                        </a:rPr>
                        <a:t>Πρόγραμμα Λειτουργίας Ξενώνα</a:t>
                      </a:r>
                    </a:p>
                  </a:txBody>
                  <a:tcPr/>
                </a:tc>
                <a:tc>
                  <a:txBody>
                    <a:bodyPr/>
                    <a:lstStyle/>
                    <a:p>
                      <a:r>
                        <a:rPr lang="el-GR" sz="1600" kern="1200" dirty="0" smtClean="0">
                          <a:solidFill>
                            <a:schemeClr val="tx1"/>
                          </a:solidFill>
                          <a:latin typeface="Calibri" pitchFamily="34" charset="0"/>
                          <a:ea typeface="+mn-ea"/>
                          <a:cs typeface="Arial Narrow"/>
                        </a:rPr>
                        <a:t>ΠΕ ΠΑΙΔΟΨΥΧΟΛΟΓΩΝ</a:t>
                      </a:r>
                    </a:p>
                    <a:p>
                      <a:r>
                        <a:rPr lang="el-GR" sz="1600" kern="1200" dirty="0" smtClean="0">
                          <a:solidFill>
                            <a:schemeClr val="tx1"/>
                          </a:solidFill>
                          <a:latin typeface="Calibri" pitchFamily="34" charset="0"/>
                          <a:ea typeface="+mn-ea"/>
                          <a:cs typeface="Arial Narrow"/>
                        </a:rPr>
                        <a:t>ΠΕ ΨΥΧΟΛΟΓΩΝ</a:t>
                      </a:r>
                    </a:p>
                    <a:p>
                      <a:r>
                        <a:rPr lang="el-GR" sz="1600" kern="1200" dirty="0" smtClean="0">
                          <a:solidFill>
                            <a:schemeClr val="tx1"/>
                          </a:solidFill>
                          <a:latin typeface="Calibri" pitchFamily="34" charset="0"/>
                          <a:ea typeface="+mn-ea"/>
                          <a:cs typeface="Arial Narrow"/>
                        </a:rPr>
                        <a:t>ΠΕ ΚΟΙΝΩΝΙΟΛΟΓΩΝ</a:t>
                      </a:r>
                    </a:p>
                    <a:p>
                      <a:r>
                        <a:rPr lang="el-GR" sz="1600" kern="1200" dirty="0" smtClean="0">
                          <a:solidFill>
                            <a:schemeClr val="tx1"/>
                          </a:solidFill>
                          <a:latin typeface="Calibri" pitchFamily="34" charset="0"/>
                          <a:ea typeface="+mn-ea"/>
                          <a:cs typeface="Arial Narrow"/>
                        </a:rPr>
                        <a:t>ΤΕ</a:t>
                      </a:r>
                      <a:r>
                        <a:rPr lang="el-GR" sz="1600" kern="1200" baseline="0" dirty="0" smtClean="0">
                          <a:solidFill>
                            <a:schemeClr val="tx1"/>
                          </a:solidFill>
                          <a:latin typeface="Calibri" pitchFamily="34" charset="0"/>
                          <a:ea typeface="+mn-ea"/>
                          <a:cs typeface="Arial Narrow"/>
                        </a:rPr>
                        <a:t> ΚΟΙΝ.ΛΕΙΤΟΥΡΓΩΝ</a:t>
                      </a:r>
                    </a:p>
                    <a:p>
                      <a:r>
                        <a:rPr lang="el-GR" sz="1600" kern="1200" baseline="0" dirty="0" smtClean="0">
                          <a:solidFill>
                            <a:schemeClr val="tx1"/>
                          </a:solidFill>
                          <a:latin typeface="Calibri" pitchFamily="34" charset="0"/>
                          <a:ea typeface="+mn-ea"/>
                          <a:cs typeface="Arial Narrow"/>
                        </a:rPr>
                        <a:t>ΤΕ ΔΙΟΙΚΗΤΙΚΟΥ</a:t>
                      </a:r>
                    </a:p>
                    <a:p>
                      <a:r>
                        <a:rPr lang="el-GR" sz="1600" kern="1200" baseline="0" dirty="0" smtClean="0">
                          <a:solidFill>
                            <a:schemeClr val="tx1"/>
                          </a:solidFill>
                          <a:latin typeface="Calibri" pitchFamily="34" charset="0"/>
                          <a:ea typeface="+mn-ea"/>
                          <a:cs typeface="Arial Narrow"/>
                        </a:rPr>
                        <a:t>ΔΕ ΦΥΛΑΚΩΝ</a:t>
                      </a:r>
                    </a:p>
                    <a:p>
                      <a:r>
                        <a:rPr lang="el-GR" sz="1600" kern="1200" baseline="0" dirty="0" smtClean="0">
                          <a:solidFill>
                            <a:schemeClr val="tx1"/>
                          </a:solidFill>
                          <a:latin typeface="Calibri" pitchFamily="34" charset="0"/>
                          <a:ea typeface="+mn-ea"/>
                          <a:cs typeface="Arial Narrow"/>
                        </a:rPr>
                        <a:t>ΥΕ ΒΟΗΘ. ΠΡΟΣΩΠΙΚΟ</a:t>
                      </a:r>
                    </a:p>
                  </a:txBody>
                  <a:tcPr/>
                </a:tc>
                <a:tc>
                  <a:txBody>
                    <a:bodyPr/>
                    <a:lstStyle/>
                    <a:p>
                      <a:r>
                        <a:rPr lang="el-GR" sz="1600" kern="1200" dirty="0" smtClean="0">
                          <a:solidFill>
                            <a:schemeClr val="tx1"/>
                          </a:solidFill>
                          <a:latin typeface="Calibri" pitchFamily="34" charset="0"/>
                          <a:ea typeface="+mn-ea"/>
                          <a:cs typeface="Arial Narrow"/>
                        </a:rPr>
                        <a:t>ΙΔΟΧ</a:t>
                      </a:r>
                    </a:p>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solidFill>
                            <a:schemeClr val="tx1"/>
                          </a:solidFill>
                          <a:latin typeface="Calibri" pitchFamily="34" charset="0"/>
                          <a:ea typeface="+mn-ea"/>
                          <a:cs typeface="Arial Narrow"/>
                        </a:rPr>
                        <a:t>ΙΔΟΧ</a:t>
                      </a:r>
                    </a:p>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solidFill>
                            <a:schemeClr val="tx1"/>
                          </a:solidFill>
                          <a:latin typeface="Calibri" pitchFamily="34" charset="0"/>
                          <a:ea typeface="+mn-ea"/>
                          <a:cs typeface="Arial Narrow"/>
                        </a:rPr>
                        <a:t>ΙΔΟΧ</a:t>
                      </a:r>
                    </a:p>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solidFill>
                            <a:schemeClr val="tx1"/>
                          </a:solidFill>
                          <a:latin typeface="Calibri" pitchFamily="34" charset="0"/>
                          <a:ea typeface="+mn-ea"/>
                          <a:cs typeface="Arial Narrow"/>
                        </a:rPr>
                        <a:t>ΙΔΟΧ</a:t>
                      </a:r>
                    </a:p>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solidFill>
                            <a:schemeClr val="tx1"/>
                          </a:solidFill>
                          <a:latin typeface="Calibri" pitchFamily="34" charset="0"/>
                          <a:ea typeface="+mn-ea"/>
                          <a:cs typeface="Arial Narrow"/>
                        </a:rPr>
                        <a:t>ΙΔΟΧ</a:t>
                      </a:r>
                    </a:p>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solidFill>
                            <a:schemeClr val="tx1"/>
                          </a:solidFill>
                          <a:latin typeface="Calibri" pitchFamily="34" charset="0"/>
                          <a:ea typeface="+mn-ea"/>
                          <a:cs typeface="Arial Narrow"/>
                        </a:rPr>
                        <a:t>ΙΔΟΧ</a:t>
                      </a:r>
                    </a:p>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solidFill>
                            <a:schemeClr val="tx1"/>
                          </a:solidFill>
                          <a:latin typeface="Calibri" pitchFamily="34" charset="0"/>
                          <a:ea typeface="+mn-ea"/>
                          <a:cs typeface="Arial Narrow"/>
                        </a:rPr>
                        <a:t>ΙΔΟΧ</a:t>
                      </a:r>
                    </a:p>
                  </a:txBody>
                  <a:tcPr/>
                </a:tc>
                <a:tc>
                  <a:txBody>
                    <a:bodyPr/>
                    <a:lstStyle/>
                    <a:p>
                      <a:r>
                        <a:rPr lang="el-GR" sz="1600" kern="1200" dirty="0" smtClean="0">
                          <a:solidFill>
                            <a:schemeClr val="tx1"/>
                          </a:solidFill>
                          <a:latin typeface="Calibri" pitchFamily="34" charset="0"/>
                          <a:ea typeface="+mn-ea"/>
                          <a:cs typeface="Arial Narrow"/>
                        </a:rPr>
                        <a:t> </a:t>
                      </a:r>
                    </a:p>
                    <a:p>
                      <a:r>
                        <a:rPr lang="el-GR" sz="1600" b="1" kern="1200" dirty="0" smtClean="0">
                          <a:solidFill>
                            <a:schemeClr val="tx1"/>
                          </a:solidFill>
                          <a:latin typeface="Calibri" pitchFamily="34" charset="0"/>
                          <a:ea typeface="+mn-ea"/>
                          <a:cs typeface="Arial Narrow"/>
                        </a:rPr>
                        <a:t>1</a:t>
                      </a:r>
                    </a:p>
                    <a:p>
                      <a:r>
                        <a:rPr lang="el-GR" sz="1600" b="1" kern="1200" dirty="0" smtClean="0">
                          <a:solidFill>
                            <a:schemeClr val="tx1"/>
                          </a:solidFill>
                          <a:latin typeface="Calibri" pitchFamily="34" charset="0"/>
                          <a:ea typeface="+mn-ea"/>
                          <a:cs typeface="Arial Narrow"/>
                        </a:rPr>
                        <a:t>1</a:t>
                      </a:r>
                    </a:p>
                    <a:p>
                      <a:r>
                        <a:rPr lang="el-GR" sz="1600" b="1" kern="1200" dirty="0" smtClean="0">
                          <a:solidFill>
                            <a:schemeClr val="tx1"/>
                          </a:solidFill>
                          <a:latin typeface="Calibri" pitchFamily="34" charset="0"/>
                          <a:ea typeface="+mn-ea"/>
                          <a:cs typeface="Arial Narrow"/>
                        </a:rPr>
                        <a:t>1</a:t>
                      </a:r>
                    </a:p>
                    <a:p>
                      <a:r>
                        <a:rPr lang="el-GR" sz="1600" b="1" kern="1200" dirty="0" smtClean="0">
                          <a:solidFill>
                            <a:schemeClr val="tx1"/>
                          </a:solidFill>
                          <a:latin typeface="Calibri" pitchFamily="34" charset="0"/>
                          <a:ea typeface="+mn-ea"/>
                          <a:cs typeface="Arial Narrow"/>
                        </a:rPr>
                        <a:t>1</a:t>
                      </a:r>
                    </a:p>
                    <a:p>
                      <a:r>
                        <a:rPr lang="el-GR" sz="1600" b="1" kern="1200" dirty="0" smtClean="0">
                          <a:solidFill>
                            <a:schemeClr val="tx1"/>
                          </a:solidFill>
                          <a:latin typeface="Calibri" pitchFamily="34" charset="0"/>
                          <a:ea typeface="+mn-ea"/>
                          <a:cs typeface="Arial Narrow"/>
                        </a:rPr>
                        <a:t>4</a:t>
                      </a:r>
                    </a:p>
                    <a:p>
                      <a:r>
                        <a:rPr lang="el-GR" sz="1600" b="1" kern="1200" dirty="0" smtClean="0">
                          <a:solidFill>
                            <a:schemeClr val="tx1"/>
                          </a:solidFill>
                          <a:latin typeface="Calibri" pitchFamily="34" charset="0"/>
                          <a:ea typeface="+mn-ea"/>
                          <a:cs typeface="Arial Narrow"/>
                        </a:rPr>
                        <a:t>1</a:t>
                      </a:r>
                    </a:p>
                  </a:txBody>
                  <a:tcPr/>
                </a:tc>
                <a:tc>
                  <a:txBody>
                    <a:bodyPr/>
                    <a:lstStyle/>
                    <a:p>
                      <a:r>
                        <a:rPr lang="el-GR" sz="1600" kern="1200" dirty="0" smtClean="0">
                          <a:solidFill>
                            <a:schemeClr val="tx1"/>
                          </a:solidFill>
                          <a:latin typeface="Calibri" pitchFamily="34" charset="0"/>
                          <a:ea typeface="+mn-ea"/>
                          <a:cs typeface="Arial Narrow"/>
                        </a:rPr>
                        <a:t>1</a:t>
                      </a:r>
                    </a:p>
                  </a:txBody>
                  <a:tcPr/>
                </a:tc>
              </a:tr>
              <a:tr h="1620925">
                <a:tc>
                  <a:txBody>
                    <a:bodyPr/>
                    <a:lstStyle/>
                    <a:p>
                      <a:r>
                        <a:rPr lang="el-GR" sz="1600" b="1" kern="1200" dirty="0" smtClean="0">
                          <a:solidFill>
                            <a:schemeClr val="tx1"/>
                          </a:solidFill>
                          <a:latin typeface="Calibri" pitchFamily="34" charset="0"/>
                          <a:ea typeface="+mn-ea"/>
                          <a:cs typeface="Arial Narrow"/>
                        </a:rPr>
                        <a:t>Κοινωφελή Προγράμματα Εργασίας</a:t>
                      </a:r>
                    </a:p>
                  </a:txBody>
                  <a:tcPr/>
                </a:tc>
                <a:tc>
                  <a:txBody>
                    <a:bodyPr/>
                    <a:lstStyle/>
                    <a:p>
                      <a:r>
                        <a:rPr lang="el-GR" sz="1600" kern="1200" dirty="0" smtClean="0">
                          <a:solidFill>
                            <a:schemeClr val="tx1"/>
                          </a:solidFill>
                          <a:latin typeface="Calibri" pitchFamily="34" charset="0"/>
                          <a:ea typeface="+mn-ea"/>
                          <a:cs typeface="Arial Narrow"/>
                        </a:rPr>
                        <a:t>ΠΕ ΠΛΗΡΟΦΟΡΙΚΗΣ</a:t>
                      </a:r>
                    </a:p>
                    <a:p>
                      <a:r>
                        <a:rPr lang="el-GR" sz="1600" kern="1200" dirty="0" smtClean="0">
                          <a:solidFill>
                            <a:schemeClr val="tx1"/>
                          </a:solidFill>
                          <a:latin typeface="Calibri" pitchFamily="34" charset="0"/>
                          <a:ea typeface="+mn-ea"/>
                          <a:cs typeface="Arial Narrow"/>
                        </a:rPr>
                        <a:t>ΠΕ ΠΟΛ. ΜΗΧΑΝΙΚΩΝ</a:t>
                      </a:r>
                    </a:p>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solidFill>
                            <a:schemeClr val="tx1"/>
                          </a:solidFill>
                          <a:latin typeface="Calibri" pitchFamily="34" charset="0"/>
                          <a:ea typeface="+mn-ea"/>
                          <a:cs typeface="Arial Narrow"/>
                        </a:rPr>
                        <a:t>ΠΕ ΛΟΓΙΣΤΙΚΟΥ</a:t>
                      </a:r>
                    </a:p>
                    <a:p>
                      <a:r>
                        <a:rPr lang="el-GR" sz="1600" kern="1200" dirty="0" smtClean="0">
                          <a:solidFill>
                            <a:schemeClr val="tx1"/>
                          </a:solidFill>
                          <a:latin typeface="Calibri" pitchFamily="34" charset="0"/>
                          <a:ea typeface="+mn-ea"/>
                          <a:cs typeface="Arial Narrow"/>
                        </a:rPr>
                        <a:t>ΤΕ ΠΛΗΡΟΦΟΡΙΚΗΣ</a:t>
                      </a:r>
                      <a:endParaRPr lang="el-GR" sz="1600" kern="1200" baseline="0" dirty="0" smtClean="0">
                        <a:solidFill>
                          <a:schemeClr val="tx1"/>
                        </a:solidFill>
                        <a:latin typeface="Calibri" pitchFamily="34" charset="0"/>
                        <a:ea typeface="+mn-ea"/>
                        <a:cs typeface="Arial Narrow"/>
                      </a:endParaRPr>
                    </a:p>
                    <a:p>
                      <a:r>
                        <a:rPr lang="el-GR" sz="1600" kern="1200" dirty="0" smtClean="0">
                          <a:solidFill>
                            <a:schemeClr val="tx1"/>
                          </a:solidFill>
                          <a:latin typeface="Calibri" pitchFamily="34" charset="0"/>
                          <a:ea typeface="+mn-ea"/>
                          <a:cs typeface="Arial Narrow"/>
                        </a:rPr>
                        <a:t>ΔΕ ΠΛΗΡΟΦΟΡΙΚΗΣ</a:t>
                      </a:r>
                    </a:p>
                    <a:p>
                      <a:r>
                        <a:rPr lang="el-GR" sz="1600" kern="1200" dirty="0" smtClean="0">
                          <a:solidFill>
                            <a:schemeClr val="tx1"/>
                          </a:solidFill>
                          <a:latin typeface="Calibri" pitchFamily="34" charset="0"/>
                          <a:ea typeface="+mn-ea"/>
                          <a:cs typeface="Arial Narrow"/>
                        </a:rPr>
                        <a:t>ΥΕ ΓΕΝΙΚΩΝ ΚΑΘΗΚΟΝΤΩΝ</a:t>
                      </a:r>
                    </a:p>
                  </a:txBody>
                  <a:tcPr/>
                </a:tc>
                <a:tc>
                  <a:txBody>
                    <a:bodyPr/>
                    <a:lstStyle/>
                    <a:p>
                      <a:r>
                        <a:rPr lang="el-GR" sz="1600" kern="1200" dirty="0" smtClean="0">
                          <a:solidFill>
                            <a:schemeClr val="tx1"/>
                          </a:solidFill>
                          <a:latin typeface="Calibri" pitchFamily="34" charset="0"/>
                          <a:ea typeface="+mn-ea"/>
                          <a:cs typeface="Arial Narrow"/>
                        </a:rPr>
                        <a:t> </a:t>
                      </a:r>
                    </a:p>
                    <a:p>
                      <a:r>
                        <a:rPr lang="el-GR" sz="1600" kern="1200" dirty="0" smtClean="0">
                          <a:solidFill>
                            <a:schemeClr val="tx1"/>
                          </a:solidFill>
                          <a:latin typeface="Calibri" pitchFamily="34" charset="0"/>
                          <a:ea typeface="+mn-ea"/>
                          <a:cs typeface="Arial Narrow"/>
                        </a:rPr>
                        <a:t> </a:t>
                      </a:r>
                    </a:p>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solidFill>
                            <a:schemeClr val="tx1"/>
                          </a:solidFill>
                          <a:latin typeface="Calibri" pitchFamily="34" charset="0"/>
                          <a:ea typeface="+mn-ea"/>
                          <a:cs typeface="Arial Narrow"/>
                        </a:rPr>
                        <a:t> </a:t>
                      </a:r>
                    </a:p>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solidFill>
                            <a:schemeClr val="tx1"/>
                          </a:solidFill>
                          <a:latin typeface="Calibri" pitchFamily="34" charset="0"/>
                          <a:ea typeface="+mn-ea"/>
                          <a:cs typeface="Arial Narrow"/>
                        </a:rPr>
                        <a:t> </a:t>
                      </a:r>
                    </a:p>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solidFill>
                            <a:schemeClr val="tx1"/>
                          </a:solidFill>
                          <a:latin typeface="Calibri" pitchFamily="34" charset="0"/>
                          <a:ea typeface="+mn-ea"/>
                          <a:cs typeface="Arial Narrow"/>
                        </a:rPr>
                        <a:t> </a:t>
                      </a:r>
                    </a:p>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solidFill>
                            <a:schemeClr val="tx1"/>
                          </a:solidFill>
                          <a:latin typeface="Calibri" pitchFamily="34" charset="0"/>
                          <a:ea typeface="+mn-ea"/>
                          <a:cs typeface="Arial Narrow"/>
                        </a:rPr>
                        <a:t> </a:t>
                      </a:r>
                    </a:p>
                  </a:txBody>
                  <a:tcPr/>
                </a:tc>
                <a:tc>
                  <a:txBody>
                    <a:bodyPr/>
                    <a:lstStyle/>
                    <a:p>
                      <a:r>
                        <a:rPr lang="el-GR" sz="1600" b="1" kern="1200" dirty="0" smtClean="0">
                          <a:solidFill>
                            <a:schemeClr val="tx1"/>
                          </a:solidFill>
                          <a:latin typeface="Calibri" pitchFamily="34" charset="0"/>
                          <a:ea typeface="+mn-ea"/>
                          <a:cs typeface="Arial Narrow"/>
                        </a:rPr>
                        <a:t>1</a:t>
                      </a:r>
                    </a:p>
                    <a:p>
                      <a:r>
                        <a:rPr lang="el-GR" sz="1600" b="1" kern="1200" dirty="0" smtClean="0">
                          <a:solidFill>
                            <a:schemeClr val="tx1"/>
                          </a:solidFill>
                          <a:latin typeface="Calibri" pitchFamily="34" charset="0"/>
                          <a:ea typeface="+mn-ea"/>
                          <a:cs typeface="Arial Narrow"/>
                        </a:rPr>
                        <a:t>1</a:t>
                      </a:r>
                    </a:p>
                    <a:p>
                      <a:r>
                        <a:rPr lang="el-GR" sz="1600" b="1" kern="1200" dirty="0" smtClean="0">
                          <a:solidFill>
                            <a:schemeClr val="tx1"/>
                          </a:solidFill>
                          <a:latin typeface="Calibri" pitchFamily="34" charset="0"/>
                          <a:ea typeface="+mn-ea"/>
                          <a:cs typeface="Arial Narrow"/>
                        </a:rPr>
                        <a:t>1</a:t>
                      </a:r>
                    </a:p>
                    <a:p>
                      <a:r>
                        <a:rPr lang="el-GR" sz="1600" b="1" kern="1200" dirty="0" smtClean="0">
                          <a:solidFill>
                            <a:schemeClr val="tx1"/>
                          </a:solidFill>
                          <a:latin typeface="Calibri" pitchFamily="34" charset="0"/>
                          <a:ea typeface="+mn-ea"/>
                          <a:cs typeface="Arial Narrow"/>
                        </a:rPr>
                        <a:t>2</a:t>
                      </a:r>
                    </a:p>
                    <a:p>
                      <a:r>
                        <a:rPr lang="el-GR" sz="1600" b="1" kern="1200" dirty="0" smtClean="0">
                          <a:solidFill>
                            <a:schemeClr val="tx1"/>
                          </a:solidFill>
                          <a:latin typeface="Calibri" pitchFamily="34" charset="0"/>
                          <a:ea typeface="+mn-ea"/>
                          <a:cs typeface="Arial Narrow"/>
                        </a:rPr>
                        <a:t>1</a:t>
                      </a:r>
                    </a:p>
                    <a:p>
                      <a:r>
                        <a:rPr lang="el-GR" sz="1600" b="1" kern="1200" dirty="0" smtClean="0">
                          <a:solidFill>
                            <a:schemeClr val="tx1"/>
                          </a:solidFill>
                          <a:latin typeface="Calibri" pitchFamily="34" charset="0"/>
                          <a:ea typeface="+mn-ea"/>
                          <a:cs typeface="Arial Narrow"/>
                        </a:rPr>
                        <a:t>1</a:t>
                      </a:r>
                    </a:p>
                  </a:txBody>
                  <a:tcPr/>
                </a:tc>
                <a:tc>
                  <a:txBody>
                    <a:bodyPr/>
                    <a:lstStyle/>
                    <a:p>
                      <a:endParaRPr lang="el-GR" sz="1600" kern="1200" dirty="0" smtClean="0">
                        <a:solidFill>
                          <a:schemeClr val="tx1"/>
                        </a:solidFill>
                        <a:latin typeface="Calibri" pitchFamily="34" charset="0"/>
                        <a:ea typeface="+mn-ea"/>
                        <a:cs typeface="Arial Narrow"/>
                      </a:endParaRPr>
                    </a:p>
                  </a:txBody>
                  <a:tcPr/>
                </a:tc>
              </a:tr>
              <a:tr h="349611">
                <a:tc>
                  <a:txBody>
                    <a:bodyPr/>
                    <a:lstStyle/>
                    <a:p>
                      <a:r>
                        <a:rPr lang="el-GR" sz="1600" b="1" kern="1200" dirty="0" smtClean="0">
                          <a:solidFill>
                            <a:schemeClr val="tx1"/>
                          </a:solidFill>
                          <a:latin typeface="Calibri" pitchFamily="34" charset="0"/>
                          <a:ea typeface="+mn-ea"/>
                          <a:cs typeface="Arial Narrow"/>
                        </a:rPr>
                        <a:t>Πρακτική Άσκηση</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solidFill>
                            <a:schemeClr val="tx1"/>
                          </a:solidFill>
                          <a:latin typeface="Calibri" pitchFamily="34" charset="0"/>
                          <a:ea typeface="+mn-ea"/>
                          <a:cs typeface="Arial Narrow"/>
                        </a:rPr>
                        <a:t>ΠΛΗΡΟΦΟΡΙΚΗΣ</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600" kern="1200" dirty="0" smtClean="0">
                        <a:solidFill>
                          <a:schemeClr val="tx1"/>
                        </a:solidFill>
                        <a:latin typeface="Calibri" pitchFamily="34" charset="0"/>
                        <a:ea typeface="+mn-ea"/>
                        <a:cs typeface="Arial Narrow"/>
                      </a:endParaRPr>
                    </a:p>
                  </a:txBody>
                  <a:tcPr/>
                </a:tc>
                <a:tc>
                  <a:txBody>
                    <a:bodyPr/>
                    <a:lstStyle/>
                    <a:p>
                      <a:r>
                        <a:rPr lang="en-US" sz="1600" b="1" kern="1200" dirty="0" smtClean="0">
                          <a:solidFill>
                            <a:schemeClr val="tx1"/>
                          </a:solidFill>
                          <a:latin typeface="Calibri" pitchFamily="34" charset="0"/>
                          <a:ea typeface="+mn-ea"/>
                          <a:cs typeface="Arial Narrow"/>
                        </a:rPr>
                        <a:t>5</a:t>
                      </a:r>
                      <a:endParaRPr lang="el-GR" sz="1600" b="1" kern="1200" dirty="0" smtClean="0">
                        <a:solidFill>
                          <a:schemeClr val="tx1"/>
                        </a:solidFill>
                        <a:latin typeface="Calibri" pitchFamily="34" charset="0"/>
                        <a:ea typeface="+mn-ea"/>
                        <a:cs typeface="Arial Narrow"/>
                      </a:endParaRPr>
                    </a:p>
                  </a:txBody>
                  <a:tcPr/>
                </a:tc>
                <a:tc>
                  <a:txBody>
                    <a:bodyPr/>
                    <a:lstStyle/>
                    <a:p>
                      <a:endParaRPr lang="el-GR" sz="1600" kern="1200" dirty="0" smtClean="0">
                        <a:solidFill>
                          <a:schemeClr val="tx1"/>
                        </a:solidFill>
                        <a:latin typeface="Calibri" pitchFamily="34" charset="0"/>
                        <a:ea typeface="+mn-ea"/>
                        <a:cs typeface="Arial Narrow"/>
                      </a:endParaRPr>
                    </a:p>
                  </a:txBody>
                  <a:tcPr/>
                </a:tc>
              </a:tr>
            </a:tbl>
          </a:graphicData>
        </a:graphic>
      </p:graphicFrame>
      <p:sp>
        <p:nvSpPr>
          <p:cNvPr id="7" name="6 - TextBox"/>
          <p:cNvSpPr txBox="1"/>
          <p:nvPr/>
        </p:nvSpPr>
        <p:spPr>
          <a:xfrm>
            <a:off x="5796136" y="5949280"/>
            <a:ext cx="2664296" cy="307777"/>
          </a:xfrm>
          <a:prstGeom prst="rect">
            <a:avLst/>
          </a:prstGeom>
          <a:noFill/>
        </p:spPr>
        <p:txBody>
          <a:bodyPr wrap="square" rtlCol="0">
            <a:spAutoFit/>
          </a:bodyPr>
          <a:lstStyle/>
          <a:p>
            <a:r>
              <a:rPr lang="el-GR" sz="1400" b="1" dirty="0" smtClean="0"/>
              <a:t>ΣΥΝΟΛΟ     3</a:t>
            </a:r>
            <a:r>
              <a:rPr lang="en-US" sz="1400" b="1" dirty="0" smtClean="0"/>
              <a:t>4</a:t>
            </a:r>
            <a:r>
              <a:rPr lang="el-GR" sz="1400" b="1" dirty="0" smtClean="0"/>
              <a:t>           7</a:t>
            </a:r>
            <a:endParaRPr lang="el-GR" sz="1400" b="1" dirty="0"/>
          </a:p>
        </p:txBody>
      </p:sp>
    </p:spTree>
  </p:cSld>
  <p:clrMapOvr>
    <a:masterClrMapping/>
  </p:clrMapOvr>
  <p:transition spd="slow">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1415</TotalTime>
  <Words>1295</Words>
  <Application>Microsoft Office PowerPoint</Application>
  <PresentationFormat>Προβολή στην οθόνη (4:3)</PresentationFormat>
  <Paragraphs>391</Paragraphs>
  <Slides>20</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20</vt:i4>
      </vt:variant>
    </vt:vector>
  </HeadingPairs>
  <TitlesOfParts>
    <vt:vector size="22" baseType="lpstr">
      <vt:lpstr>Άποψη</vt:lpstr>
      <vt:lpstr>Organization Chart</vt:lpstr>
      <vt:lpstr>ΔΗΜΟΣ ΠΑΤΡΕΩΝ</vt:lpstr>
      <vt:lpstr>Πλάνο Παρουσίασης</vt:lpstr>
      <vt:lpstr>Οργανόγραμμα Διεύθυνσης</vt:lpstr>
      <vt:lpstr>Όραμα &amp; Αρχές Δήμου Πατρέων  Πόλη που αγωνίζεται και καταπολεμά την ανεργία, την φτώχεια, την έλλειψη σύγχρονων υποδομών ιδιαίτερα σε υποβαθμισμένες συνοικίες της.  Πόλη που αποκαθιστά την ιστορική της φυσιογνωμία και ταυτότητα, την επαφή της με την θάλασσα.  Πόλη που επιδιώκει την αξιοποίηση του τεχνικού, επιστημονικού και όλου του ανθρώπινου δυναμικού της.       Κατευθυντήριες αρχές για την επίτευξή του: Δημιουργία νέων έργων και δομών που εξυπηρετούν τις ανάγκες των λαϊκών στρωμάτων και αναβαθμίζουν την κοινωνική και οικονομική ζωή της πόλης. Ανάδειξη του κοινωνικού – πολιτιστικού ρόλου του Δήμου. Βιώσιμη ανάπτυξη, προστασία του περιβάλλοντος και διαμόρφωση οικολογικής συνείδησης. Προώθηση δράσεων «έξυπνης πόλης» για την αναβάθμιση της ποιότητας ζωής των δημοτών. Βελτίωση της ποιότητας της τοπικής διοίκησης, αξιοποίηση των ΤΠΕ και ενεργή συμμετοχή του δημότη    σε οργανωμένες διαδικασίες διεκδίκησης. </vt:lpstr>
      <vt:lpstr>Αντικείμενα  Δ/νσης</vt:lpstr>
      <vt:lpstr>Επιπλέον Αρμοδιότητες</vt:lpstr>
      <vt:lpstr> Σύνολο Απασχολουμένων :           34 Γραφ. Δ/νσης            10 Τμ. Σχεδ. &amp; Μελετών            6 Τμ. Οργ. &amp; Προτύπων            2 Τμ. Πληροφ. &amp; Επικοινωνιών       16   </vt:lpstr>
      <vt:lpstr>Στελέχωση Διεύθυνσης</vt:lpstr>
      <vt:lpstr>Στελέχωση Διεύθυνσης</vt:lpstr>
      <vt:lpstr>* αφορά Προμήθειες &amp; Παροχές Υπηρεσιών</vt:lpstr>
      <vt:lpstr>Κ.Α.- ΙΔΙΟΙ ΠΟΡΟΙ</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Συνέχεια με τις        Ενέργειες των Τμημάτων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ΔΗΜΟΣ ΠΑΤΡΕΩΝ</dc:title>
  <dc:creator>Παν Παπ</dc:creator>
  <cp:lastModifiedBy>Παν Παπ</cp:lastModifiedBy>
  <cp:revision>120</cp:revision>
  <dcterms:created xsi:type="dcterms:W3CDTF">2018-10-13T12:22:25Z</dcterms:created>
  <dcterms:modified xsi:type="dcterms:W3CDTF">2018-11-10T06:39:03Z</dcterms:modified>
</cp:coreProperties>
</file>