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4"/>
  </p:notesMasterIdLst>
  <p:sldIdLst>
    <p:sldId id="307" r:id="rId2"/>
    <p:sldId id="319" r:id="rId3"/>
    <p:sldId id="259" r:id="rId4"/>
    <p:sldId id="260" r:id="rId5"/>
    <p:sldId id="261" r:id="rId6"/>
    <p:sldId id="257" r:id="rId7"/>
    <p:sldId id="262" r:id="rId8"/>
    <p:sldId id="264" r:id="rId9"/>
    <p:sldId id="265" r:id="rId10"/>
    <p:sldId id="266" r:id="rId11"/>
    <p:sldId id="267" r:id="rId12"/>
    <p:sldId id="268" r:id="rId13"/>
    <p:sldId id="269" r:id="rId14"/>
    <p:sldId id="270" r:id="rId15"/>
    <p:sldId id="276" r:id="rId16"/>
    <p:sldId id="271" r:id="rId17"/>
    <p:sldId id="272" r:id="rId18"/>
    <p:sldId id="273" r:id="rId19"/>
    <p:sldId id="281" r:id="rId20"/>
    <p:sldId id="282" r:id="rId21"/>
    <p:sldId id="279" r:id="rId22"/>
    <p:sldId id="280" r:id="rId23"/>
    <p:sldId id="274" r:id="rId24"/>
    <p:sldId id="275" r:id="rId25"/>
    <p:sldId id="277" r:id="rId26"/>
    <p:sldId id="278" r:id="rId27"/>
    <p:sldId id="283" r:id="rId28"/>
    <p:sldId id="284" r:id="rId29"/>
    <p:sldId id="285" r:id="rId30"/>
    <p:sldId id="286" r:id="rId31"/>
    <p:sldId id="287" r:id="rId32"/>
    <p:sldId id="288" r:id="rId33"/>
    <p:sldId id="290" r:id="rId34"/>
    <p:sldId id="289" r:id="rId35"/>
    <p:sldId id="291" r:id="rId36"/>
    <p:sldId id="293" r:id="rId37"/>
    <p:sldId id="294" r:id="rId38"/>
    <p:sldId id="295" r:id="rId39"/>
    <p:sldId id="296" r:id="rId40"/>
    <p:sldId id="297" r:id="rId41"/>
    <p:sldId id="298" r:id="rId42"/>
    <p:sldId id="308" r:id="rId43"/>
    <p:sldId id="309" r:id="rId44"/>
    <p:sldId id="310" r:id="rId45"/>
    <p:sldId id="311" r:id="rId46"/>
    <p:sldId id="312" r:id="rId47"/>
    <p:sldId id="313" r:id="rId48"/>
    <p:sldId id="314" r:id="rId49"/>
    <p:sldId id="315" r:id="rId50"/>
    <p:sldId id="316" r:id="rId51"/>
    <p:sldId id="317" r:id="rId52"/>
    <p:sldId id="318" r:id="rId5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598" autoAdjust="0"/>
    <p:restoredTop sz="71310" autoAdjust="0"/>
  </p:normalViewPr>
  <p:slideViewPr>
    <p:cSldViewPr>
      <p:cViewPr>
        <p:scale>
          <a:sx n="82" d="100"/>
          <a:sy n="82" d="100"/>
        </p:scale>
        <p:origin x="-522" y="86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4129C5-1132-4855-9B2F-27BD589ABA3E}" type="datetimeFigureOut">
              <a:rPr lang="el-GR" smtClean="0"/>
              <a:pPr/>
              <a:t>9/11/2018</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099AA1-B7CE-4D4F-88F5-E4D8FB825866}" type="slidenum">
              <a:rPr lang="el-GR" smtClean="0"/>
              <a:pPr/>
              <a:t>‹#›</a:t>
            </a:fld>
            <a:endParaRPr lang="el-GR"/>
          </a:p>
        </p:txBody>
      </p:sp>
    </p:spTree>
    <p:extLst>
      <p:ext uri="{BB962C8B-B14F-4D97-AF65-F5344CB8AC3E}">
        <p14:creationId xmlns:p14="http://schemas.microsoft.com/office/powerpoint/2010/main" xmlns="" val="3913499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1" dirty="0" smtClean="0"/>
              <a:t>Ο Δήμος </a:t>
            </a:r>
            <a:r>
              <a:rPr lang="el-GR" sz="1200" b="1" dirty="0" err="1" smtClean="0"/>
              <a:t>Πατρέων</a:t>
            </a:r>
            <a:r>
              <a:rPr lang="el-GR" sz="1200" b="1" dirty="0" smtClean="0"/>
              <a:t> </a:t>
            </a:r>
            <a:r>
              <a:rPr lang="el-GR" sz="1200" b="1" kern="1200" baseline="0" dirty="0" smtClean="0">
                <a:solidFill>
                  <a:schemeClr val="tx1"/>
                </a:solidFill>
                <a:latin typeface="+mn-lt"/>
                <a:ea typeface="+mn-ea"/>
                <a:cs typeface="+mn-cs"/>
              </a:rPr>
              <a:t>έχοντας ως γνώμονά του την προστασία του περιβάλλοντος αλλά και τα οφέλη που αυτό μπορεί να προσφέρει μέσω της βιώσιμης ανάπτυξης  έχει θεσπίσει στο οργανόγραμμά του ξεχωριστή Διεύθυνση η οποία ασχολείται με τα θέματα περιβάλλοντος  όχι μόνο μέσα στο πλαίσιο των αρμοδιοτήτων του αλλά προωθώντας τη βιώσιμη ανάπτυξη και την κοινωνική ευημερία.  </a:t>
            </a:r>
            <a:endParaRPr lang="el-GR" sz="1200" b="1" dirty="0" smtClean="0"/>
          </a:p>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14</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15</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16</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17</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18</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19</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20</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21</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22</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23</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200" b="1" dirty="0" smtClean="0"/>
              <a:t>Ο Δήμος </a:t>
            </a:r>
            <a:r>
              <a:rPr lang="el-GR" sz="1200" b="1" dirty="0" err="1" smtClean="0"/>
              <a:t>Πατρέων</a:t>
            </a:r>
            <a:r>
              <a:rPr lang="el-GR" sz="1200" b="1" dirty="0" smtClean="0"/>
              <a:t> </a:t>
            </a:r>
            <a:r>
              <a:rPr lang="el-GR" sz="1200" b="1" kern="1200" baseline="0" dirty="0" smtClean="0">
                <a:solidFill>
                  <a:schemeClr val="tx1"/>
                </a:solidFill>
                <a:latin typeface="+mn-lt"/>
                <a:ea typeface="+mn-ea"/>
                <a:cs typeface="+mn-cs"/>
              </a:rPr>
              <a:t>έχοντας ως γνώμονά του την προστασία του περιβάλλοντος αλλά και τα οφέλη που αυτό μπορεί να προσφέρει μέσω της βιώσιμης ανάπτυξης  έχει θεσπίσει στο οργανόγραμμά του ξεχωριστή Διεύθυνση η οποία ασχολείται με τα θέματα περιβάλλοντος  όχι μόνο μέσα στο πλαίσιο των αρμοδιοτήτων του αλλά προωθώντας τη βιώσιμη ανάπτυξη και την κοινωνική ευημερία.  </a:t>
            </a:r>
            <a:endParaRPr lang="el-GR" sz="1200" b="1" dirty="0" smtClean="0"/>
          </a:p>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24</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25</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26</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27</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28</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29</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30</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31</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32</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33</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sz="1600" b="1" i="0" u="none" strike="noStrike" kern="1200" dirty="0" smtClean="0">
                <a:solidFill>
                  <a:schemeClr val="tx1"/>
                </a:solidFill>
                <a:latin typeface="+mn-lt"/>
                <a:ea typeface="+mn-ea"/>
                <a:cs typeface="+mn-cs"/>
              </a:rPr>
              <a:t>Η Διεύθυνση Περιβάλλοντος, Ενέργειας και Πρασίνου είναι αρμόδια για την προστασία και αναβάθμιση του τοπικού φυσικού</a:t>
            </a:r>
            <a:r>
              <a:rPr lang="el-GR" sz="1600" b="1" i="0" u="none" strike="noStrike" kern="1200" baseline="0" dirty="0" smtClean="0">
                <a:solidFill>
                  <a:schemeClr val="tx1"/>
                </a:solidFill>
                <a:latin typeface="+mn-lt"/>
                <a:ea typeface="+mn-ea"/>
                <a:cs typeface="+mn-cs"/>
              </a:rPr>
              <a:t> </a:t>
            </a:r>
            <a:r>
              <a:rPr lang="el-GR" sz="1600" b="1" i="0" u="none" strike="noStrike" kern="1200" dirty="0" smtClean="0">
                <a:solidFill>
                  <a:schemeClr val="tx1"/>
                </a:solidFill>
                <a:latin typeface="+mn-lt"/>
                <a:ea typeface="+mn-ea"/>
                <a:cs typeface="+mn-cs"/>
              </a:rPr>
              <a:t>περιβάλλοντος τόσο του αρχιτεκτονικού όσο και του πολιτιστικού.</a:t>
            </a:r>
            <a:r>
              <a:rPr lang="el-GR" sz="1600" b="1" i="0" u="none" strike="noStrike" kern="1200" baseline="0" dirty="0" smtClean="0">
                <a:solidFill>
                  <a:schemeClr val="tx1"/>
                </a:solidFill>
                <a:latin typeface="+mn-lt"/>
                <a:ea typeface="+mn-ea"/>
                <a:cs typeface="+mn-cs"/>
              </a:rPr>
              <a:t> Αυτό επιτυγχάνεται </a:t>
            </a:r>
            <a:r>
              <a:rPr lang="el-GR" sz="1600" b="1" i="0" u="none" strike="noStrike" kern="1200" dirty="0" smtClean="0">
                <a:solidFill>
                  <a:schemeClr val="tx1"/>
                </a:solidFill>
                <a:latin typeface="+mn-lt"/>
                <a:ea typeface="+mn-ea"/>
                <a:cs typeface="+mn-cs"/>
              </a:rPr>
              <a:t> με τη λήψη των καταλλήλων μέτρων και τη ρύθμιση των σχετικών εργασιών</a:t>
            </a:r>
            <a:r>
              <a:rPr lang="el-GR" sz="1600" b="1" i="0" u="none" strike="noStrike" kern="1200" baseline="0" dirty="0" smtClean="0">
                <a:solidFill>
                  <a:schemeClr val="tx1"/>
                </a:solidFill>
                <a:latin typeface="+mn-lt"/>
                <a:ea typeface="+mn-ea"/>
                <a:cs typeface="+mn-cs"/>
              </a:rPr>
              <a:t> που το αφορούν.</a:t>
            </a:r>
          </a:p>
          <a:p>
            <a:r>
              <a:rPr lang="el-GR" sz="1600" b="1" i="0" u="none" strike="noStrike" kern="1200" baseline="0" dirty="0" smtClean="0">
                <a:solidFill>
                  <a:schemeClr val="tx1"/>
                </a:solidFill>
                <a:latin typeface="+mn-lt"/>
                <a:ea typeface="+mn-ea"/>
                <a:cs typeface="+mn-cs"/>
              </a:rPr>
              <a:t>Η διαμόρφωση και συντήρηση χώρων πρασίνου αποτελεί μια από τις σημαντικότερες αρμοδιότητες της Διεύθυνσης. </a:t>
            </a:r>
          </a:p>
          <a:p>
            <a:endParaRPr lang="el-GR" sz="1600" b="1"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3</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34</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35</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36</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37</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38</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39</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40</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41</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l-GR" sz="1600" b="1" dirty="0" smtClean="0">
                <a:latin typeface="Comic Sans MS" pitchFamily="66" charset="0"/>
              </a:rPr>
              <a:t>Στελεχώνεται</a:t>
            </a:r>
            <a:r>
              <a:rPr lang="el-GR" sz="1600" b="1" baseline="0" dirty="0" smtClean="0">
                <a:latin typeface="Comic Sans MS" pitchFamily="66" charset="0"/>
              </a:rPr>
              <a:t> από Γεωπόνους, Δασολόγους &amp; Περιβαλλοντολόγο. </a:t>
            </a:r>
            <a:r>
              <a:rPr lang="el-GR" sz="1600" b="1" dirty="0" smtClean="0">
                <a:latin typeface="Comic Sans MS" pitchFamily="66" charset="0"/>
              </a:rPr>
              <a:t>Συντάσσει τις φυτικές μελέτες στις υπό διαμόρφωση πλατείες, άλση, δενδροστοιχίες, πεζοδρόμους, κλίμακες, με γνώμονα τις οικολογικές και λειτουργικές απαιτήσεις του φυσικού πληθυσμού και την αποτελεσματική ένταξη του πρασίνου στο σύνολο των λειτουργιών, που εξυπηρετεί το κάθε έργο και έχει στόχο την αναβάθμιση της ποιότητας ζωής μέσα στον αστικό χώρο. Ενδεικτικά αναφέρουμε τα εξής: Ανάπλαση</a:t>
            </a:r>
            <a:r>
              <a:rPr lang="el-GR" sz="1600" b="1" baseline="0" dirty="0" smtClean="0">
                <a:latin typeface="Comic Sans MS" pitchFamily="66" charset="0"/>
              </a:rPr>
              <a:t> περιοχής Γούβας – </a:t>
            </a:r>
            <a:r>
              <a:rPr lang="el-GR" sz="1600" b="1" baseline="0" dirty="0" err="1" smtClean="0">
                <a:latin typeface="Comic Sans MS" pitchFamily="66" charset="0"/>
              </a:rPr>
              <a:t>Βλατερό</a:t>
            </a:r>
            <a:r>
              <a:rPr lang="el-GR" sz="1600" b="1" baseline="0" dirty="0" smtClean="0">
                <a:latin typeface="Comic Sans MS" pitchFamily="66" charset="0"/>
              </a:rPr>
              <a:t> – </a:t>
            </a:r>
            <a:r>
              <a:rPr lang="el-GR" sz="1600" b="1" baseline="0" dirty="0" err="1" smtClean="0">
                <a:latin typeface="Comic Sans MS" pitchFamily="66" charset="0"/>
              </a:rPr>
              <a:t>Καβουκάκι</a:t>
            </a:r>
            <a:r>
              <a:rPr lang="el-GR" sz="1600" b="1" baseline="0" dirty="0" smtClean="0">
                <a:latin typeface="Comic Sans MS" pitchFamily="66" charset="0"/>
              </a:rPr>
              <a:t>- Δασυλλίου. Ολοκληρωμένη αστική ανάπλαση Ιστορικού κέντρου Πάτρας. </a:t>
            </a:r>
            <a:r>
              <a:rPr lang="el-GR" sz="1600" b="1" dirty="0" smtClean="0">
                <a:latin typeface="Comic Sans MS" pitchFamily="66" charset="0"/>
              </a:rPr>
              <a:t>Μελέτη διαμόρφωσης Νότιου Πάρκου</a:t>
            </a:r>
          </a:p>
          <a:p>
            <a:pPr>
              <a:buFont typeface="Wingdings" pitchFamily="2" charset="2"/>
              <a:buNone/>
            </a:pPr>
            <a:endParaRPr lang="el-GR" sz="1600" b="1" dirty="0" smtClean="0">
              <a:latin typeface="Comic Sans MS" pitchFamily="66" charset="0"/>
            </a:endParaRPr>
          </a:p>
          <a:p>
            <a:endParaRPr lang="el-GR" sz="1600" b="1"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42</a:t>
            </a:fld>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43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smtClean="0"/>
              <a:t>Η Δ/</a:t>
            </a:r>
            <a:r>
              <a:rPr lang="el-GR" sz="1600" b="1" dirty="0" err="1" smtClean="0"/>
              <a:t>νση</a:t>
            </a:r>
            <a:r>
              <a:rPr lang="el-GR" sz="1600" b="1" dirty="0" smtClean="0"/>
              <a:t> Περιβάλλοντος είναι επιφορτισμένη με την </a:t>
            </a:r>
            <a:r>
              <a:rPr lang="el-GR" sz="1600" b="1" dirty="0" smtClean="0">
                <a:latin typeface="Comic Sans MS" pitchFamily="66" charset="0"/>
              </a:rPr>
              <a:t>Επίβλεψη υγειονομικής ταφής των απορριμμάτων στο ΧΥΤΑ Πατρών.</a:t>
            </a:r>
          </a:p>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smtClean="0">
                <a:latin typeface="Comic Sans MS" pitchFamily="66" charset="0"/>
              </a:rPr>
              <a:t>Άλλη σημαντική αρμοδιότητά της είναι η διαχείριση των κοιμητηρίων</a:t>
            </a:r>
          </a:p>
          <a:p>
            <a:endParaRPr lang="el-GR" sz="1600" b="1"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4</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44</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45</a:t>
            </a:fld>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1"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46</a:t>
            </a:fld>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smtClean="0"/>
              <a:t>Τα κουνούπια είναι μια ομάδα εντόμων με πολύ</a:t>
            </a:r>
            <a:r>
              <a:rPr lang="el-GR" sz="1600" b="1" baseline="0" dirty="0" smtClean="0"/>
              <a:t> μεγάλη υγειονομική σημασία λόγω των ασθενειών που προκαλούν. Μέσω του συγκεκριμένου προγράμματος ο Δήμος </a:t>
            </a:r>
            <a:r>
              <a:rPr lang="el-GR" sz="1600" b="1" baseline="0" dirty="0" err="1" smtClean="0"/>
              <a:t>Πατρέων</a:t>
            </a:r>
            <a:r>
              <a:rPr lang="el-GR" sz="1600" b="1" baseline="0" dirty="0" smtClean="0"/>
              <a:t> εντοπίζει τις εστίες αναπαραγωγής τους οι οποίες είναι κυρίως </a:t>
            </a:r>
            <a:r>
              <a:rPr lang="el-GR" sz="1600" b="1" kern="1200" dirty="0" smtClean="0">
                <a:solidFill>
                  <a:schemeClr val="tx1"/>
                </a:solidFill>
                <a:latin typeface="+mn-lt"/>
                <a:ea typeface="+mn-ea"/>
                <a:cs typeface="+mn-cs"/>
              </a:rPr>
              <a:t>ρέματα, αρδευτικά κανάλια, υπαίθριους κοινόχρηστους χώρους  και εγκατέστησε δίκτυο παρακολούθησης τους χρησιμοποιώντας</a:t>
            </a:r>
            <a:r>
              <a:rPr lang="el-GR" sz="1600" b="1" kern="1200" baseline="0" dirty="0" smtClean="0">
                <a:solidFill>
                  <a:schemeClr val="tx1"/>
                </a:solidFill>
                <a:latin typeface="+mn-lt"/>
                <a:ea typeface="+mn-ea"/>
                <a:cs typeface="+mn-cs"/>
              </a:rPr>
              <a:t> κατάλληλες παγίδες σύλληψης. Το συγκεκριμένο πρόγραμμα γίνεται κατόπιν συνεννόησης και συνεργασίας με τη Δ.Ε.Υ.Α.Π. </a:t>
            </a:r>
            <a:endParaRPr lang="en-US" sz="1600" b="1" dirty="0"/>
          </a:p>
        </p:txBody>
      </p:sp>
      <p:sp>
        <p:nvSpPr>
          <p:cNvPr id="4" name="3 - Θέση αριθμού διαφάνειας"/>
          <p:cNvSpPr>
            <a:spLocks noGrp="1"/>
          </p:cNvSpPr>
          <p:nvPr>
            <p:ph type="sldNum" sz="quarter" idx="10"/>
          </p:nvPr>
        </p:nvSpPr>
        <p:spPr/>
        <p:txBody>
          <a:bodyPr/>
          <a:lstStyle/>
          <a:p>
            <a:fld id="{D2A73454-8894-4994-AF8C-DE46F7C80E9C}" type="slidenum">
              <a:rPr lang="el-GR" smtClean="0"/>
              <a:pPr/>
              <a:t>47</a:t>
            </a:fld>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sz="1600" b="1"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48</a:t>
            </a:fld>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sz="1600" b="1"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49</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buFont typeface="Wingdings" pitchFamily="2" charset="2"/>
              <a:buChar char="Ø"/>
            </a:pPr>
            <a:r>
              <a:rPr lang="el-GR" sz="1600" dirty="0" smtClean="0">
                <a:latin typeface="Comic Sans MS" pitchFamily="66" charset="0"/>
              </a:rPr>
              <a:t>Το Τμήμα Μελετών Έργων Πρασίνου σε συνεργασία με το Τμήμα Πρασίνου συντάσσει τις τεχνικές εκθέσεις-μελέτες για την προμήθεια των φυτικών ειδών και ποικιλιών για την ανάπτυξη και συντήρηση του πρασίνου,</a:t>
            </a:r>
          </a:p>
          <a:p>
            <a:pPr>
              <a:buFont typeface="Wingdings" pitchFamily="2" charset="2"/>
              <a:buChar char="Ø"/>
            </a:pPr>
            <a:r>
              <a:rPr lang="el-GR" sz="1600" dirty="0" smtClean="0">
                <a:latin typeface="Comic Sans MS" pitchFamily="66" charset="0"/>
              </a:rPr>
              <a:t>Επίσης συντάσσει τις μελέτες και για την προμήθεια του εξοπλισμού και των υλικών για τη λειτουργία των συνεργείων και την εκτέλεση των έργων, των εργασιών συντήρησης των κοινοχρήστων χώρων και την υποστήριξη των εκδηλώσεων.</a:t>
            </a:r>
          </a:p>
          <a:p>
            <a:pPr>
              <a:buFont typeface="Wingdings" pitchFamily="2" charset="2"/>
              <a:buChar char="Ø"/>
            </a:pPr>
            <a:r>
              <a:rPr lang="el-GR" sz="1600" dirty="0" smtClean="0">
                <a:latin typeface="Comic Sans MS" pitchFamily="66" charset="0"/>
              </a:rPr>
              <a:t>Συνεργάζεται με το Τμήμα Προμηθειών της Διεύθυνσης Οικονομικών Υπηρεσιών για την έγκαιρη, εκ μέρους του Τμήματος Προμηθειών, προμήθεια υλικών και μέσων.</a:t>
            </a:r>
          </a:p>
          <a:p>
            <a:endParaRPr lang="el-GR" sz="1600" b="1"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50</a:t>
            </a:fld>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sz="1600" b="1"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51</a:t>
            </a:fld>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sz="1600" b="1"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52</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600" b="1" dirty="0" smtClean="0"/>
              <a:t>Στα πλαίσια</a:t>
            </a:r>
            <a:r>
              <a:rPr lang="el-GR" sz="1600" b="1" baseline="0" dirty="0" smtClean="0"/>
              <a:t> ανάδειξης του φυσικού περιβάλλοντος είναι υπεύθυνο για την </a:t>
            </a:r>
            <a:r>
              <a:rPr lang="el-GR" sz="1600" b="1" dirty="0" smtClean="0">
                <a:latin typeface="Comic Sans MS" pitchFamily="66" charset="0"/>
              </a:rPr>
              <a:t>Υλοποίηση δράσεων που αφορούν την ανάπτυξη και αξιοποίηση του Παναχαϊκού όρους</a:t>
            </a:r>
          </a:p>
          <a:p>
            <a:r>
              <a:rPr lang="el-GR" sz="1600" b="1" dirty="0" smtClean="0"/>
              <a:t>Επίσης συνεργάζεται με το τμήμα Πολιτικής Προστασίας για την πρόληψη και αντιμετώπιση έκτακτων περιστατικών  που αφορούν ακραία καιρικά φαινόμενα συμβάλλοντας στην εύρυθμη λειτουργία του Δήμου</a:t>
            </a:r>
            <a:endParaRPr lang="el-GR" sz="1600" b="1"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Αρμοδιότητες του τμήματος Πρασίνου είναι:</a:t>
            </a:r>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11</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12</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81099AA1-B7CE-4D4F-88F5-E4D8FB825866}" type="slidenum">
              <a:rPr lang="el-GR" smtClean="0"/>
              <a:pPr/>
              <a:t>13</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6 - Ευθεία γραμμή σύνδεσης"/>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 Τίτλος"/>
          <p:cNvSpPr>
            <a:spLocks noGrp="1"/>
          </p:cNvSpPr>
          <p:nvPr>
            <p:ph type="ctrTitle"/>
          </p:nvPr>
        </p:nvSpPr>
        <p:spPr>
          <a:xfrm>
            <a:off x="381000" y="4853411"/>
            <a:ext cx="8458200" cy="1222375"/>
          </a:xfrm>
        </p:spPr>
        <p:txBody>
          <a:bodyPr anchor="t"/>
          <a:lstStyle/>
          <a:p>
            <a:r>
              <a:rPr kumimoji="0" lang="el-GR" smtClean="0"/>
              <a:t>Kλικ για επεξεργασία του τίτλου</a:t>
            </a:r>
            <a:endParaRPr kumimoji="0" lang="en-US"/>
          </a:p>
        </p:txBody>
      </p:sp>
      <p:sp>
        <p:nvSpPr>
          <p:cNvPr id="9" name="8 - Υπότιτλος"/>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16" name="15 - Θέση ημερομηνίας"/>
          <p:cNvSpPr>
            <a:spLocks noGrp="1"/>
          </p:cNvSpPr>
          <p:nvPr>
            <p:ph type="dt" sz="half" idx="10"/>
          </p:nvPr>
        </p:nvSpPr>
        <p:spPr/>
        <p:txBody>
          <a:bodyPr/>
          <a:lstStyle/>
          <a:p>
            <a:fld id="{74D0E5DE-8ACB-45CE-885C-A2B8F4058F90}" type="datetime1">
              <a:rPr lang="el-GR" smtClean="0"/>
              <a:pPr/>
              <a:t>9/11/2018</a:t>
            </a:fld>
            <a:endParaRPr lang="el-GR"/>
          </a:p>
        </p:txBody>
      </p:sp>
      <p:sp>
        <p:nvSpPr>
          <p:cNvPr id="2" name="1 - Θέση υποσέλιδου"/>
          <p:cNvSpPr>
            <a:spLocks noGrp="1"/>
          </p:cNvSpPr>
          <p:nvPr>
            <p:ph type="ftr" sz="quarter" idx="11"/>
          </p:nvPr>
        </p:nvSpPr>
        <p:spPr/>
        <p:txBody>
          <a:bodyPr/>
          <a:lstStyle/>
          <a:p>
            <a:r>
              <a:rPr lang="el-GR" smtClean="0"/>
              <a:t>Διεύθυνση Περιβάλλοντος, Ενέργειας &amp; Πρασίνου</a:t>
            </a:r>
            <a:endParaRPr lang="el-GR"/>
          </a:p>
        </p:txBody>
      </p:sp>
      <p:sp>
        <p:nvSpPr>
          <p:cNvPr id="15" name="14 - Θέση αριθμού διαφάνειας"/>
          <p:cNvSpPr>
            <a:spLocks noGrp="1"/>
          </p:cNvSpPr>
          <p:nvPr>
            <p:ph type="sldNum" sz="quarter" idx="12"/>
          </p:nvPr>
        </p:nvSpPr>
        <p:spPr>
          <a:xfrm>
            <a:off x="8229600" y="6473952"/>
            <a:ext cx="758952" cy="246888"/>
          </a:xfrm>
        </p:spPr>
        <p:txBody>
          <a:bodyPr/>
          <a:lstStyle/>
          <a:p>
            <a:fld id="{CA94CF81-E145-42E3-A5AC-B231FCDB412D}" type="slidenum">
              <a:rPr lang="el-GR" smtClean="0"/>
              <a:pPr/>
              <a:t>‹#›</a:t>
            </a:fld>
            <a:endParaRPr lang="el-GR"/>
          </a:p>
        </p:txBody>
      </p:sp>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3D364EB7-D910-47CB-BBBE-6EF65CA7EC1B}" type="datetime1">
              <a:rPr lang="el-GR" smtClean="0"/>
              <a:pPr/>
              <a:t>9/11/2018</a:t>
            </a:fld>
            <a:endParaRPr lang="el-GR"/>
          </a:p>
        </p:txBody>
      </p:sp>
      <p:sp>
        <p:nvSpPr>
          <p:cNvPr id="5" name="4 - Θέση υποσέλιδου"/>
          <p:cNvSpPr>
            <a:spLocks noGrp="1"/>
          </p:cNvSpPr>
          <p:nvPr>
            <p:ph type="ftr" sz="quarter" idx="11"/>
          </p:nvPr>
        </p:nvSpPr>
        <p:spPr/>
        <p:txBody>
          <a:bodyPr/>
          <a:lstStyle/>
          <a:p>
            <a:r>
              <a:rPr lang="el-GR" smtClean="0"/>
              <a:t>Διεύθυνση Περιβάλλοντος, Ενέργειας &amp; Πρασίνου</a:t>
            </a:r>
            <a:endParaRPr lang="el-GR"/>
          </a:p>
        </p:txBody>
      </p:sp>
      <p:sp>
        <p:nvSpPr>
          <p:cNvPr id="6" name="5 - Θέση αριθμού διαφάνειας"/>
          <p:cNvSpPr>
            <a:spLocks noGrp="1"/>
          </p:cNvSpPr>
          <p:nvPr>
            <p:ph type="sldNum" sz="quarter" idx="12"/>
          </p:nvPr>
        </p:nvSpPr>
        <p:spPr/>
        <p:txBody>
          <a:bodyPr/>
          <a:lstStyle/>
          <a:p>
            <a:fld id="{CA94CF81-E145-42E3-A5AC-B231FCDB412D}" type="slidenum">
              <a:rPr lang="el-GR" smtClean="0"/>
              <a:pPr/>
              <a:t>‹#›</a:t>
            </a:fld>
            <a:endParaRPr lang="el-GR"/>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858000" y="549276"/>
            <a:ext cx="18288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549276"/>
            <a:ext cx="62484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0D7B3161-C1BF-4376-B891-A5DBE6678B5F}" type="datetime1">
              <a:rPr lang="el-GR" smtClean="0"/>
              <a:pPr/>
              <a:t>9/11/2018</a:t>
            </a:fld>
            <a:endParaRPr lang="el-GR"/>
          </a:p>
        </p:txBody>
      </p:sp>
      <p:sp>
        <p:nvSpPr>
          <p:cNvPr id="5" name="4 - Θέση υποσέλιδου"/>
          <p:cNvSpPr>
            <a:spLocks noGrp="1"/>
          </p:cNvSpPr>
          <p:nvPr>
            <p:ph type="ftr" sz="quarter" idx="11"/>
          </p:nvPr>
        </p:nvSpPr>
        <p:spPr/>
        <p:txBody>
          <a:bodyPr/>
          <a:lstStyle/>
          <a:p>
            <a:r>
              <a:rPr lang="el-GR" smtClean="0"/>
              <a:t>Διεύθυνση Περιβάλλοντος, Ενέργειας &amp; Πρασίνου</a:t>
            </a:r>
            <a:endParaRPr lang="el-GR"/>
          </a:p>
        </p:txBody>
      </p:sp>
      <p:sp>
        <p:nvSpPr>
          <p:cNvPr id="6" name="5 - Θέση αριθμού διαφάνειας"/>
          <p:cNvSpPr>
            <a:spLocks noGrp="1"/>
          </p:cNvSpPr>
          <p:nvPr>
            <p:ph type="sldNum" sz="quarter" idx="12"/>
          </p:nvPr>
        </p:nvSpPr>
        <p:spPr/>
        <p:txBody>
          <a:bodyPr/>
          <a:lstStyle/>
          <a:p>
            <a:fld id="{CA94CF81-E145-42E3-A5AC-B231FCDB412D}" type="slidenum">
              <a:rPr lang="el-GR" smtClean="0"/>
              <a:pPr/>
              <a:t>‹#›</a:t>
            </a:fld>
            <a:endParaRPr lang="el-GR"/>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2" name="2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27" name="26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5" name="24 - Θέση ημερομηνίας"/>
          <p:cNvSpPr>
            <a:spLocks noGrp="1"/>
          </p:cNvSpPr>
          <p:nvPr>
            <p:ph type="dt" sz="half" idx="10"/>
          </p:nvPr>
        </p:nvSpPr>
        <p:spPr/>
        <p:txBody>
          <a:bodyPr/>
          <a:lstStyle/>
          <a:p>
            <a:fld id="{CC51589E-5DEB-4A3D-B938-DF0905DF9A60}" type="datetime1">
              <a:rPr lang="el-GR" smtClean="0"/>
              <a:pPr/>
              <a:t>9/11/2018</a:t>
            </a:fld>
            <a:endParaRPr lang="el-GR"/>
          </a:p>
        </p:txBody>
      </p:sp>
      <p:sp>
        <p:nvSpPr>
          <p:cNvPr id="19" name="18 - Θέση υποσέλιδου"/>
          <p:cNvSpPr>
            <a:spLocks noGrp="1"/>
          </p:cNvSpPr>
          <p:nvPr>
            <p:ph type="ftr" sz="quarter" idx="11"/>
          </p:nvPr>
        </p:nvSpPr>
        <p:spPr>
          <a:xfrm>
            <a:off x="3581400" y="76200"/>
            <a:ext cx="2895600" cy="288925"/>
          </a:xfrm>
        </p:spPr>
        <p:txBody>
          <a:bodyPr/>
          <a:lstStyle/>
          <a:p>
            <a:r>
              <a:rPr lang="el-GR" smtClean="0"/>
              <a:t>Διεύθυνση Περιβάλλοντος, Ενέργειας &amp; Πρασίνου</a:t>
            </a:r>
            <a:endParaRPr lang="el-GR"/>
          </a:p>
        </p:txBody>
      </p:sp>
      <p:sp>
        <p:nvSpPr>
          <p:cNvPr id="16" name="15 - Θέση αριθμού διαφάνειας"/>
          <p:cNvSpPr>
            <a:spLocks noGrp="1"/>
          </p:cNvSpPr>
          <p:nvPr>
            <p:ph type="sldNum" sz="quarter" idx="12"/>
          </p:nvPr>
        </p:nvSpPr>
        <p:spPr>
          <a:xfrm>
            <a:off x="8229600" y="6473952"/>
            <a:ext cx="758952" cy="246888"/>
          </a:xfrm>
        </p:spPr>
        <p:txBody>
          <a:bodyPr/>
          <a:lstStyle/>
          <a:p>
            <a:fld id="{CA94CF81-E145-42E3-A5AC-B231FCDB412D}" type="slidenum">
              <a:rPr lang="el-GR" smtClean="0"/>
              <a:pPr/>
              <a:t>‹#›</a:t>
            </a:fld>
            <a:endParaRPr lang="el-GR"/>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3">
        <a:schemeClr val="bg2"/>
      </p:bgRef>
    </p:bg>
    <p:spTree>
      <p:nvGrpSpPr>
        <p:cNvPr id="1" name=""/>
        <p:cNvGrpSpPr/>
        <p:nvPr/>
      </p:nvGrpSpPr>
      <p:grpSpPr>
        <a:xfrm>
          <a:off x="0" y="0"/>
          <a:ext cx="0" cy="0"/>
          <a:chOff x="0" y="0"/>
          <a:chExt cx="0" cy="0"/>
        </a:xfrm>
      </p:grpSpPr>
      <p:sp>
        <p:nvSpPr>
          <p:cNvPr id="7" name="6 - Ευθεία γραμμή σύνδεσης"/>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 Θέση κειμένου"/>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19" name="18 - Θέση ημερομηνίας"/>
          <p:cNvSpPr>
            <a:spLocks noGrp="1"/>
          </p:cNvSpPr>
          <p:nvPr>
            <p:ph type="dt" sz="half" idx="10"/>
          </p:nvPr>
        </p:nvSpPr>
        <p:spPr/>
        <p:txBody>
          <a:bodyPr/>
          <a:lstStyle/>
          <a:p>
            <a:fld id="{5BEA8C53-99DE-459D-A433-FEE99E8C526F}" type="datetime1">
              <a:rPr lang="el-GR" smtClean="0"/>
              <a:pPr/>
              <a:t>9/11/2018</a:t>
            </a:fld>
            <a:endParaRPr lang="el-GR"/>
          </a:p>
        </p:txBody>
      </p:sp>
      <p:sp>
        <p:nvSpPr>
          <p:cNvPr id="11" name="10 - Θέση υποσέλιδου"/>
          <p:cNvSpPr>
            <a:spLocks noGrp="1"/>
          </p:cNvSpPr>
          <p:nvPr>
            <p:ph type="ftr" sz="quarter" idx="11"/>
          </p:nvPr>
        </p:nvSpPr>
        <p:spPr/>
        <p:txBody>
          <a:bodyPr/>
          <a:lstStyle/>
          <a:p>
            <a:r>
              <a:rPr lang="el-GR" smtClean="0"/>
              <a:t>Διεύθυνση Περιβάλλοντος, Ενέργειας &amp; Πρασίνου</a:t>
            </a:r>
            <a:endParaRPr lang="el-GR"/>
          </a:p>
        </p:txBody>
      </p:sp>
      <p:sp>
        <p:nvSpPr>
          <p:cNvPr id="16" name="15 - Θέση αριθμού διαφάνειας"/>
          <p:cNvSpPr>
            <a:spLocks noGrp="1"/>
          </p:cNvSpPr>
          <p:nvPr>
            <p:ph type="sldNum" sz="quarter" idx="12"/>
          </p:nvPr>
        </p:nvSpPr>
        <p:spPr/>
        <p:txBody>
          <a:bodyPr/>
          <a:lstStyle/>
          <a:p>
            <a:fld id="{CA94CF81-E145-42E3-A5AC-B231FCDB412D}" type="slidenum">
              <a:rPr lang="el-GR" smtClean="0"/>
              <a:pPr/>
              <a:t>‹#›</a:t>
            </a:fld>
            <a:endParaRPr lang="el-GR"/>
          </a:p>
        </p:txBody>
      </p:sp>
      <p:sp>
        <p:nvSpPr>
          <p:cNvPr id="8" name="7 - Τίτλος"/>
          <p:cNvSpPr>
            <a:spLocks noGrp="1"/>
          </p:cNvSpPr>
          <p:nvPr>
            <p:ph type="title"/>
          </p:nvPr>
        </p:nvSpPr>
        <p:spPr>
          <a:xfrm>
            <a:off x="180475" y="2947085"/>
            <a:ext cx="8686800" cy="1184825"/>
          </a:xfrm>
        </p:spPr>
        <p:txBody>
          <a:bodyPr rtlCol="0" anchor="t"/>
          <a:lstStyle>
            <a:lvl1pPr algn="r">
              <a:defRPr/>
            </a:lvl1pPr>
          </a:lstStyle>
          <a:p>
            <a:r>
              <a:rPr kumimoji="0" lang="el-GR" smtClean="0"/>
              <a:t>Kλικ για επεξεργασία του τίτλου</a:t>
            </a:r>
            <a:endParaRPr kumimoji="0" lang="en-US"/>
          </a:p>
        </p:txBody>
      </p:sp>
    </p:spTree>
  </p:cSld>
  <p:clrMapOvr>
    <a:overrideClrMapping bg1="dk1" tx1="lt1" bg2="dk2" tx2="lt2" accent1="accent1" accent2="accent2" accent3="accent3" accent4="accent4" accent5="accent5" accent6="accent6" hlink="hlink" folHlink="folHlink"/>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0" name="19 - Τίτλος"/>
          <p:cNvSpPr>
            <a:spLocks noGrp="1"/>
          </p:cNvSpPr>
          <p:nvPr>
            <p:ph type="title"/>
          </p:nvPr>
        </p:nvSpPr>
        <p:spPr>
          <a:xfrm>
            <a:off x="301752" y="457200"/>
            <a:ext cx="8686800" cy="841248"/>
          </a:xfrm>
        </p:spPr>
        <p:txBody>
          <a:bodyPr/>
          <a:lstStyle/>
          <a:p>
            <a:r>
              <a:rPr kumimoji="0" lang="el-GR" smtClean="0"/>
              <a:t>Kλικ για επεξεργασία του τίτλου</a:t>
            </a:r>
            <a:endParaRPr kumimoji="0" lang="en-US"/>
          </a:p>
        </p:txBody>
      </p:sp>
      <p:sp>
        <p:nvSpPr>
          <p:cNvPr id="14" name="13 - Θέση περιεχομένου"/>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12 - Θέση περιεχομένου"/>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1" name="20 - Θέση ημερομηνίας"/>
          <p:cNvSpPr>
            <a:spLocks noGrp="1"/>
          </p:cNvSpPr>
          <p:nvPr>
            <p:ph type="dt" sz="half" idx="10"/>
          </p:nvPr>
        </p:nvSpPr>
        <p:spPr/>
        <p:txBody>
          <a:bodyPr/>
          <a:lstStyle/>
          <a:p>
            <a:fld id="{FCE13982-4ED5-4D9F-AE62-76451C6619FB}" type="datetime1">
              <a:rPr lang="el-GR" smtClean="0"/>
              <a:pPr/>
              <a:t>9/11/2018</a:t>
            </a:fld>
            <a:endParaRPr lang="el-GR"/>
          </a:p>
        </p:txBody>
      </p:sp>
      <p:sp>
        <p:nvSpPr>
          <p:cNvPr id="10" name="9 - Θέση υποσέλιδου"/>
          <p:cNvSpPr>
            <a:spLocks noGrp="1"/>
          </p:cNvSpPr>
          <p:nvPr>
            <p:ph type="ftr" sz="quarter" idx="11"/>
          </p:nvPr>
        </p:nvSpPr>
        <p:spPr/>
        <p:txBody>
          <a:bodyPr/>
          <a:lstStyle/>
          <a:p>
            <a:r>
              <a:rPr lang="el-GR" smtClean="0"/>
              <a:t>Διεύθυνση Περιβάλλοντος, Ενέργειας &amp; Πρασίνου</a:t>
            </a:r>
            <a:endParaRPr lang="el-GR"/>
          </a:p>
        </p:txBody>
      </p:sp>
      <p:sp>
        <p:nvSpPr>
          <p:cNvPr id="31" name="30 - Θέση αριθμού διαφάνειας"/>
          <p:cNvSpPr>
            <a:spLocks noGrp="1"/>
          </p:cNvSpPr>
          <p:nvPr>
            <p:ph type="sldNum" sz="quarter" idx="12"/>
          </p:nvPr>
        </p:nvSpPr>
        <p:spPr/>
        <p:txBody>
          <a:bodyPr/>
          <a:lstStyle/>
          <a:p>
            <a:fld id="{CA94CF81-E145-42E3-A5AC-B231FCDB412D}" type="slidenum">
              <a:rPr lang="el-GR" smtClean="0"/>
              <a:pPr/>
              <a:t>‹#›</a:t>
            </a:fld>
            <a:endParaRPr lang="el-GR"/>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9" name="28 - Τίτλος"/>
          <p:cNvSpPr>
            <a:spLocks noGrp="1"/>
          </p:cNvSpPr>
          <p:nvPr>
            <p:ph type="title"/>
          </p:nvPr>
        </p:nvSpPr>
        <p:spPr>
          <a:xfrm>
            <a:off x="304800" y="5410200"/>
            <a:ext cx="8610600" cy="882650"/>
          </a:xfrm>
        </p:spPr>
        <p:txBody>
          <a:bodyPr anchor="ctr"/>
          <a:lstStyle>
            <a:lvl1pPr>
              <a:defRPr/>
            </a:lvl1p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25" name="24 - Θέση κειμένου"/>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8" name="27 - Θέση περιεχομένου"/>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0" name="9 - Θέση ημερομηνίας"/>
          <p:cNvSpPr>
            <a:spLocks noGrp="1"/>
          </p:cNvSpPr>
          <p:nvPr>
            <p:ph type="dt" sz="half" idx="10"/>
          </p:nvPr>
        </p:nvSpPr>
        <p:spPr/>
        <p:txBody>
          <a:bodyPr/>
          <a:lstStyle/>
          <a:p>
            <a:fld id="{C1AF65E7-90CF-4E53-9E80-FE19DFA5E823}" type="datetime1">
              <a:rPr lang="el-GR" smtClean="0"/>
              <a:pPr/>
              <a:t>9/11/2018</a:t>
            </a:fld>
            <a:endParaRPr lang="el-GR"/>
          </a:p>
        </p:txBody>
      </p:sp>
      <p:sp>
        <p:nvSpPr>
          <p:cNvPr id="6" name="5 - Θέση υποσέλιδου"/>
          <p:cNvSpPr>
            <a:spLocks noGrp="1"/>
          </p:cNvSpPr>
          <p:nvPr>
            <p:ph type="ftr" sz="quarter" idx="11"/>
          </p:nvPr>
        </p:nvSpPr>
        <p:spPr/>
        <p:txBody>
          <a:bodyPr/>
          <a:lstStyle/>
          <a:p>
            <a:r>
              <a:rPr lang="el-GR" smtClean="0"/>
              <a:t>Διεύθυνση Περιβάλλοντος, Ενέργειας &amp; Πρασίνου</a:t>
            </a:r>
            <a:endParaRPr lang="el-GR"/>
          </a:p>
        </p:txBody>
      </p:sp>
      <p:sp>
        <p:nvSpPr>
          <p:cNvPr id="7" name="6 - Θέση αριθμού διαφάνειας"/>
          <p:cNvSpPr>
            <a:spLocks noGrp="1"/>
          </p:cNvSpPr>
          <p:nvPr>
            <p:ph type="sldNum" sz="quarter" idx="12"/>
          </p:nvPr>
        </p:nvSpPr>
        <p:spPr>
          <a:xfrm>
            <a:off x="8229600" y="6477000"/>
            <a:ext cx="762000" cy="246888"/>
          </a:xfrm>
        </p:spPr>
        <p:txBody>
          <a:bodyPr/>
          <a:lstStyle/>
          <a:p>
            <a:fld id="{CA94CF81-E145-42E3-A5AC-B231FCDB412D}" type="slidenum">
              <a:rPr lang="el-GR" smtClean="0"/>
              <a:pPr/>
              <a:t>‹#›</a:t>
            </a:fld>
            <a:endParaRPr lang="el-GR"/>
          </a:p>
        </p:txBody>
      </p:sp>
      <p:sp>
        <p:nvSpPr>
          <p:cNvPr id="11" name="10 - Ευθεία γραμμή σύνδεσης"/>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0" name="29 - Τίτλος"/>
          <p:cNvSpPr>
            <a:spLocks noGrp="1"/>
          </p:cNvSpPr>
          <p:nvPr>
            <p:ph type="title"/>
          </p:nvPr>
        </p:nvSpPr>
        <p:spPr>
          <a:xfrm>
            <a:off x="301752" y="457200"/>
            <a:ext cx="8686800" cy="841248"/>
          </a:xfrm>
        </p:spPr>
        <p:txBody>
          <a:bodyPr/>
          <a:lstStyle/>
          <a:p>
            <a:r>
              <a:rPr kumimoji="0" lang="el-GR" smtClean="0"/>
              <a:t>Kλικ για επεξεργασία του τίτλου</a:t>
            </a:r>
            <a:endParaRPr kumimoji="0" lang="en-US"/>
          </a:p>
        </p:txBody>
      </p:sp>
      <p:sp>
        <p:nvSpPr>
          <p:cNvPr id="12" name="11 - Θέση ημερομηνίας"/>
          <p:cNvSpPr>
            <a:spLocks noGrp="1"/>
          </p:cNvSpPr>
          <p:nvPr>
            <p:ph type="dt" sz="half" idx="10"/>
          </p:nvPr>
        </p:nvSpPr>
        <p:spPr/>
        <p:txBody>
          <a:bodyPr/>
          <a:lstStyle/>
          <a:p>
            <a:fld id="{44305617-AA4D-4825-B77A-F8F461B46494}" type="datetime1">
              <a:rPr lang="el-GR" smtClean="0"/>
              <a:pPr/>
              <a:t>9/11/2018</a:t>
            </a:fld>
            <a:endParaRPr lang="el-GR"/>
          </a:p>
        </p:txBody>
      </p:sp>
      <p:sp>
        <p:nvSpPr>
          <p:cNvPr id="21" name="20 - Θέση υποσέλιδου"/>
          <p:cNvSpPr>
            <a:spLocks noGrp="1"/>
          </p:cNvSpPr>
          <p:nvPr>
            <p:ph type="ftr" sz="quarter" idx="11"/>
          </p:nvPr>
        </p:nvSpPr>
        <p:spPr/>
        <p:txBody>
          <a:bodyPr/>
          <a:lstStyle/>
          <a:p>
            <a:r>
              <a:rPr lang="el-GR" smtClean="0"/>
              <a:t>Διεύθυνση Περιβάλλοντος, Ενέργειας &amp; Πρασίνου</a:t>
            </a:r>
            <a:endParaRPr lang="el-GR"/>
          </a:p>
        </p:txBody>
      </p:sp>
      <p:sp>
        <p:nvSpPr>
          <p:cNvPr id="6" name="5 - Θέση αριθμού διαφάνειας"/>
          <p:cNvSpPr>
            <a:spLocks noGrp="1"/>
          </p:cNvSpPr>
          <p:nvPr>
            <p:ph type="sldNum" sz="quarter" idx="12"/>
          </p:nvPr>
        </p:nvSpPr>
        <p:spPr/>
        <p:txBody>
          <a:bodyPr/>
          <a:lstStyle/>
          <a:p>
            <a:fld id="{CA94CF81-E145-42E3-A5AC-B231FCDB412D}" type="slidenum">
              <a:rPr lang="el-GR" smtClean="0"/>
              <a:pPr/>
              <a:t>‹#›</a:t>
            </a:fld>
            <a:endParaRPr lang="el-GR"/>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3" name="2 - Θέση ημερομηνίας"/>
          <p:cNvSpPr>
            <a:spLocks noGrp="1"/>
          </p:cNvSpPr>
          <p:nvPr>
            <p:ph type="dt" sz="half" idx="10"/>
          </p:nvPr>
        </p:nvSpPr>
        <p:spPr/>
        <p:txBody>
          <a:bodyPr/>
          <a:lstStyle/>
          <a:p>
            <a:fld id="{982BE9F4-FCE2-4D0F-B099-AEBF0E9A7F9A}" type="datetime1">
              <a:rPr lang="el-GR" smtClean="0"/>
              <a:pPr/>
              <a:t>9/11/2018</a:t>
            </a:fld>
            <a:endParaRPr lang="el-GR"/>
          </a:p>
        </p:txBody>
      </p:sp>
      <p:sp>
        <p:nvSpPr>
          <p:cNvPr id="24" name="23 - Θέση υποσέλιδου"/>
          <p:cNvSpPr>
            <a:spLocks noGrp="1"/>
          </p:cNvSpPr>
          <p:nvPr>
            <p:ph type="ftr" sz="quarter" idx="11"/>
          </p:nvPr>
        </p:nvSpPr>
        <p:spPr/>
        <p:txBody>
          <a:bodyPr/>
          <a:lstStyle/>
          <a:p>
            <a:r>
              <a:rPr lang="el-GR" smtClean="0"/>
              <a:t>Διεύθυνση Περιβάλλοντος, Ενέργειας &amp; Πρασίνου</a:t>
            </a:r>
            <a:endParaRPr lang="el-GR"/>
          </a:p>
        </p:txBody>
      </p:sp>
      <p:sp>
        <p:nvSpPr>
          <p:cNvPr id="7" name="6 - Θέση αριθμού διαφάνειας"/>
          <p:cNvSpPr>
            <a:spLocks noGrp="1"/>
          </p:cNvSpPr>
          <p:nvPr>
            <p:ph type="sldNum" sz="quarter" idx="12"/>
          </p:nvPr>
        </p:nvSpPr>
        <p:spPr/>
        <p:txBody>
          <a:bodyPr/>
          <a:lstStyle/>
          <a:p>
            <a:fld id="{CA94CF81-E145-42E3-A5AC-B231FCDB412D}" type="slidenum">
              <a:rPr lang="el-GR" smtClean="0"/>
              <a:pPr/>
              <a:t>‹#›</a:t>
            </a:fld>
            <a:endParaRPr lang="el-GR"/>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7 - Ευθεία γραμμή σύνδεσης"/>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Τίτλος"/>
          <p:cNvSpPr>
            <a:spLocks noGrp="1"/>
          </p:cNvSpPr>
          <p:nvPr>
            <p:ph type="title"/>
          </p:nvPr>
        </p:nvSpPr>
        <p:spPr>
          <a:xfrm>
            <a:off x="457200" y="5486400"/>
            <a:ext cx="8458200" cy="520700"/>
          </a:xfrm>
        </p:spPr>
        <p:txBody>
          <a:bodyPr anchor="ctr"/>
          <a:lstStyle>
            <a:lvl1pPr algn="l">
              <a:buNone/>
              <a:defRPr sz="2000" b="1"/>
            </a:lvl1pPr>
          </a:lstStyle>
          <a:p>
            <a:r>
              <a:rPr kumimoji="0" lang="el-GR" smtClean="0"/>
              <a:t>Kλικ για επεξεργασία του τίτλου</a:t>
            </a:r>
            <a:endParaRPr kumimoji="0" lang="en-US"/>
          </a:p>
        </p:txBody>
      </p:sp>
      <p:sp>
        <p:nvSpPr>
          <p:cNvPr id="26" name="25 - Θέση κειμένου"/>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14" name="13 - Θέση περιεχομένου"/>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5" name="24 - Θέση ημερομηνίας"/>
          <p:cNvSpPr>
            <a:spLocks noGrp="1"/>
          </p:cNvSpPr>
          <p:nvPr>
            <p:ph type="dt" sz="half" idx="10"/>
          </p:nvPr>
        </p:nvSpPr>
        <p:spPr/>
        <p:txBody>
          <a:bodyPr/>
          <a:lstStyle/>
          <a:p>
            <a:fld id="{6166C0CE-170E-4ED3-9CF9-815DA1D2D24A}" type="datetime1">
              <a:rPr lang="el-GR" smtClean="0"/>
              <a:pPr/>
              <a:t>9/11/2018</a:t>
            </a:fld>
            <a:endParaRPr lang="el-GR"/>
          </a:p>
        </p:txBody>
      </p:sp>
      <p:sp>
        <p:nvSpPr>
          <p:cNvPr id="29" name="28 - Θέση υποσέλιδου"/>
          <p:cNvSpPr>
            <a:spLocks noGrp="1"/>
          </p:cNvSpPr>
          <p:nvPr>
            <p:ph type="ftr" sz="quarter" idx="11"/>
          </p:nvPr>
        </p:nvSpPr>
        <p:spPr/>
        <p:txBody>
          <a:bodyPr/>
          <a:lstStyle/>
          <a:p>
            <a:r>
              <a:rPr lang="el-GR" smtClean="0"/>
              <a:t>Διεύθυνση Περιβάλλοντος, Ενέργειας &amp; Πρασίνου</a:t>
            </a:r>
            <a:endParaRPr lang="el-GR"/>
          </a:p>
        </p:txBody>
      </p:sp>
      <p:sp>
        <p:nvSpPr>
          <p:cNvPr id="7" name="6 - Θέση αριθμού διαφάνειας"/>
          <p:cNvSpPr>
            <a:spLocks noGrp="1"/>
          </p:cNvSpPr>
          <p:nvPr>
            <p:ph type="sldNum" sz="quarter" idx="12"/>
          </p:nvPr>
        </p:nvSpPr>
        <p:spPr/>
        <p:txBody>
          <a:bodyPr/>
          <a:lstStyle/>
          <a:p>
            <a:fld id="{CA94CF81-E145-42E3-A5AC-B231FCDB412D}" type="slidenum">
              <a:rPr lang="el-GR" smtClean="0"/>
              <a:pPr/>
              <a:t>‹#›</a:t>
            </a:fld>
            <a:endParaRPr lang="el-GR"/>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3" name="12 - Θέση εικόνας"/>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7" name="6 - Θέση ημερομηνίας"/>
          <p:cNvSpPr>
            <a:spLocks noGrp="1"/>
          </p:cNvSpPr>
          <p:nvPr>
            <p:ph type="dt" sz="half" idx="10"/>
          </p:nvPr>
        </p:nvSpPr>
        <p:spPr/>
        <p:txBody>
          <a:bodyPr/>
          <a:lstStyle/>
          <a:p>
            <a:fld id="{2B62C2A0-81D5-4C58-806E-8CA4787CDDE6}" type="datetime1">
              <a:rPr lang="el-GR" smtClean="0"/>
              <a:pPr/>
              <a:t>9/11/2018</a:t>
            </a:fld>
            <a:endParaRPr lang="el-GR"/>
          </a:p>
        </p:txBody>
      </p:sp>
      <p:sp>
        <p:nvSpPr>
          <p:cNvPr id="5" name="4 - Θέση υποσέλιδου"/>
          <p:cNvSpPr>
            <a:spLocks noGrp="1"/>
          </p:cNvSpPr>
          <p:nvPr>
            <p:ph type="ftr" sz="quarter" idx="11"/>
          </p:nvPr>
        </p:nvSpPr>
        <p:spPr/>
        <p:txBody>
          <a:bodyPr/>
          <a:lstStyle/>
          <a:p>
            <a:r>
              <a:rPr lang="el-GR" smtClean="0"/>
              <a:t>Διεύθυνση Περιβάλλοντος, Ενέργειας &amp; Πρασίνου</a:t>
            </a:r>
            <a:endParaRPr lang="el-GR"/>
          </a:p>
        </p:txBody>
      </p:sp>
      <p:sp>
        <p:nvSpPr>
          <p:cNvPr id="31" name="30 - Θέση αριθμού διαφάνειας"/>
          <p:cNvSpPr>
            <a:spLocks noGrp="1"/>
          </p:cNvSpPr>
          <p:nvPr>
            <p:ph type="sldNum" sz="quarter" idx="12"/>
          </p:nvPr>
        </p:nvSpPr>
        <p:spPr/>
        <p:txBody>
          <a:bodyPr/>
          <a:lstStyle/>
          <a:p>
            <a:fld id="{CA94CF81-E145-42E3-A5AC-B231FCDB412D}" type="slidenum">
              <a:rPr lang="el-GR" smtClean="0"/>
              <a:pPr/>
              <a:t>‹#›</a:t>
            </a:fld>
            <a:endParaRPr lang="el-GR"/>
          </a:p>
        </p:txBody>
      </p:sp>
      <p:sp>
        <p:nvSpPr>
          <p:cNvPr id="17" name="16 - Τίτλος"/>
          <p:cNvSpPr>
            <a:spLocks noGrp="1"/>
          </p:cNvSpPr>
          <p:nvPr>
            <p:ph type="title"/>
          </p:nvPr>
        </p:nvSpPr>
        <p:spPr>
          <a:xfrm>
            <a:off x="381000" y="4993760"/>
            <a:ext cx="5867400" cy="522288"/>
          </a:xfrm>
        </p:spPr>
        <p:txBody>
          <a:bodyPr anchor="ctr"/>
          <a:lstStyle>
            <a:lvl1pPr algn="l">
              <a:buNone/>
              <a:defRPr sz="2000" b="1"/>
            </a:lvl1pPr>
          </a:lstStyle>
          <a:p>
            <a:r>
              <a:rPr kumimoji="0" lang="el-GR" smtClean="0"/>
              <a:t>Kλικ για επεξεργασία του τίτλου</a:t>
            </a:r>
            <a:endParaRPr kumimoji="0" lang="en-US"/>
          </a:p>
        </p:txBody>
      </p:sp>
      <p:sp>
        <p:nvSpPr>
          <p:cNvPr id="26" name="25 - Θέση κειμένου"/>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 Ευθεία γραμμή σύνδεσης"/>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 Θέση κειμένου"/>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1" name="10 - Θέση ημερομηνίας"/>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BCD5376C-768C-49A2-96E2-E9E60F12F345}" type="datetime1">
              <a:rPr lang="el-GR" smtClean="0"/>
              <a:pPr/>
              <a:t>9/11/2018</a:t>
            </a:fld>
            <a:endParaRPr lang="el-GR"/>
          </a:p>
        </p:txBody>
      </p:sp>
      <p:sp>
        <p:nvSpPr>
          <p:cNvPr id="28" name="27 - Θέση υποσέλιδου"/>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r>
              <a:rPr lang="el-GR" smtClean="0"/>
              <a:t>Διεύθυνση Περιβάλλοντος, Ενέργειας &amp; Πρασίνου</a:t>
            </a:r>
            <a:endParaRPr lang="el-GR"/>
          </a:p>
        </p:txBody>
      </p:sp>
      <p:sp>
        <p:nvSpPr>
          <p:cNvPr id="5" name="4 - Θέση αριθμού διαφάνειας"/>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CA94CF81-E145-42E3-A5AC-B231FCDB412D}" type="slidenum">
              <a:rPr lang="el-GR" smtClean="0"/>
              <a:pPr/>
              <a:t>‹#›</a:t>
            </a:fld>
            <a:endParaRPr lang="el-GR"/>
          </a:p>
        </p:txBody>
      </p:sp>
      <p:sp>
        <p:nvSpPr>
          <p:cNvPr id="10" name="9 - Θέση τίτλου"/>
          <p:cNvSpPr>
            <a:spLocks noGrp="1"/>
          </p:cNvSpPr>
          <p:nvPr>
            <p:ph type="title"/>
          </p:nvPr>
        </p:nvSpPr>
        <p:spPr>
          <a:xfrm>
            <a:off x="304800" y="457200"/>
            <a:ext cx="8686800" cy="838200"/>
          </a:xfrm>
          <a:prstGeom prst="rect">
            <a:avLst/>
          </a:prstGeom>
        </p:spPr>
        <p:txBody>
          <a:bodyPr vert="horz" anchor="ctr">
            <a:normAutofit/>
          </a:bodyPr>
          <a:lstStyle/>
          <a:p>
            <a:r>
              <a:rPr kumimoji="0" lang="el-GR" smtClean="0"/>
              <a:t>Kλικ για επεξεργασία του τίτλου</a:t>
            </a:r>
            <a:endParaRPr kumimoji="0" lang="en-US"/>
          </a:p>
        </p:txBody>
      </p:sp>
      <p:sp>
        <p:nvSpPr>
          <p:cNvPr id="9" name="8 - Ευθεία γραμμή σύνδεσης"/>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 Ευθεία γραμμή σύνδεσης"/>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ipe dir="d"/>
  </p:transition>
  <p:hf sldNum="0" hd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r>
              <a:rPr lang="el-GR" sz="2000" b="1" dirty="0" smtClean="0">
                <a:latin typeface="Comic Sans MS" pitchFamily="66" charset="0"/>
              </a:rPr>
              <a:t>ΔΙΕΥΘΥΝΣΗ ΠΕΡΙΒΑΛΛΟΝΤΟΣ, ΕΝΕΡΓΕΙΑΣ &amp; ΠΡΑΣΙΝΟΥ</a:t>
            </a:r>
            <a:endParaRPr lang="el-GR" sz="2000" b="1" dirty="0">
              <a:latin typeface="Comic Sans MS" pitchFamily="66" charset="0"/>
            </a:endParaRPr>
          </a:p>
        </p:txBody>
      </p:sp>
      <p:sp>
        <p:nvSpPr>
          <p:cNvPr id="4" name="3 - Θέση υποσέλιδου"/>
          <p:cNvSpPr>
            <a:spLocks noGrp="1"/>
          </p:cNvSpPr>
          <p:nvPr>
            <p:ph type="ftr" sz="quarter" idx="11"/>
          </p:nvPr>
        </p:nvSpPr>
        <p:spPr/>
        <p:txBody>
          <a:bodyPr/>
          <a:lstStyle/>
          <a:p>
            <a:r>
              <a:rPr lang="el-GR" smtClean="0"/>
              <a:t>Διεύθυνση Περιβάλλοντος, Ενέργειας &amp; Πρασίνου</a:t>
            </a:r>
            <a:endParaRPr lang="el-GR"/>
          </a:p>
        </p:txBody>
      </p:sp>
      <p:sp>
        <p:nvSpPr>
          <p:cNvPr id="8" name="7 - Θέση περιεχομένου"/>
          <p:cNvSpPr>
            <a:spLocks noGrp="1"/>
          </p:cNvSpPr>
          <p:nvPr>
            <p:ph idx="1"/>
          </p:nvPr>
        </p:nvSpPr>
        <p:spPr/>
        <p:txBody>
          <a:bodyPr/>
          <a:lstStyle/>
          <a:p>
            <a:endParaRPr lang="el-GR" dirty="0"/>
          </a:p>
        </p:txBody>
      </p:sp>
      <p:pic>
        <p:nvPicPr>
          <p:cNvPr id="9" name="8 - Εικόνα" descr="https://tempo24.news/sites/default/files/styles/article_660x495/public/articles/2017/04/14/notio_parko_tempo_6.jpg?itok=qrnKmAYi"/>
          <p:cNvPicPr/>
          <p:nvPr/>
        </p:nvPicPr>
        <p:blipFill>
          <a:blip r:embed="rId3">
            <a:extLst>
              <a:ext uri="{28A0092B-C50C-407E-A947-70E740481C1C}">
                <a14:useLocalDpi xmlns:a14="http://schemas.microsoft.com/office/drawing/2010/main" xmlns="" val="0"/>
              </a:ext>
            </a:extLst>
          </a:blip>
          <a:srcRect/>
          <a:stretch>
            <a:fillRect/>
          </a:stretch>
        </p:blipFill>
        <p:spPr bwMode="auto">
          <a:xfrm>
            <a:off x="1086513" y="1702913"/>
            <a:ext cx="6915150" cy="3887153"/>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828915" cy="4124340"/>
          </a:xfrm>
        </p:spPr>
        <p:txBody>
          <a:bodyPr>
            <a:normAutofit/>
          </a:bodyPr>
          <a:lstStyle/>
          <a:p>
            <a:r>
              <a:rPr lang="el-GR" sz="2800" dirty="0" err="1" smtClean="0">
                <a:latin typeface="Comic Sans MS" pitchFamily="66" charset="0"/>
              </a:rPr>
              <a:t>Δενδροφύτευση</a:t>
            </a:r>
            <a:r>
              <a:rPr lang="el-GR" sz="2800" dirty="0" smtClean="0">
                <a:latin typeface="Comic Sans MS" pitchFamily="66" charset="0"/>
              </a:rPr>
              <a:t> στη Πλαζ</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DSC_0004.JPG"/>
          <p:cNvPicPr>
            <a:picLocks noGrp="1" noChangeAspect="1"/>
          </p:cNvPicPr>
          <p:nvPr>
            <p:ph sz="half" idx="1"/>
          </p:nvPr>
        </p:nvPicPr>
        <p:blipFill>
          <a:blip r:embed="rId2"/>
          <a:stretch>
            <a:fillRect/>
          </a:stretch>
        </p:blipFill>
        <p:spPr>
          <a:xfrm>
            <a:off x="2886188" y="1714488"/>
            <a:ext cx="5757778" cy="3846016"/>
          </a:xfrm>
        </p:spPr>
      </p:pic>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3071833" cy="4124340"/>
          </a:xfrm>
        </p:spPr>
        <p:txBody>
          <a:bodyPr>
            <a:normAutofit/>
          </a:bodyPr>
          <a:lstStyle/>
          <a:p>
            <a:r>
              <a:rPr lang="el-GR" sz="2800" dirty="0" smtClean="0">
                <a:latin typeface="Comic Sans MS" pitchFamily="66" charset="0"/>
              </a:rPr>
              <a:t>Δράσεις Περιβαλλοντικής ευαισθητοποίησης με τη συμμετοχή του κοινού </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20170318_092934.jpg"/>
          <p:cNvPicPr>
            <a:picLocks noGrp="1" noChangeAspect="1"/>
          </p:cNvPicPr>
          <p:nvPr>
            <p:ph sz="half" idx="1"/>
          </p:nvPr>
        </p:nvPicPr>
        <p:blipFill>
          <a:blip r:embed="rId3" cstate="print"/>
          <a:stretch>
            <a:fillRect/>
          </a:stretch>
        </p:blipFill>
        <p:spPr>
          <a:xfrm>
            <a:off x="3286116" y="1785926"/>
            <a:ext cx="5701259" cy="3206958"/>
          </a:xfrm>
        </p:spPr>
      </p:pic>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3071833" cy="4124340"/>
          </a:xfrm>
        </p:spPr>
        <p:txBody>
          <a:bodyPr>
            <a:normAutofit/>
          </a:bodyPr>
          <a:lstStyle/>
          <a:p>
            <a:r>
              <a:rPr lang="el-GR" sz="2800" dirty="0" smtClean="0">
                <a:latin typeface="Comic Sans MS" pitchFamily="66" charset="0"/>
              </a:rPr>
              <a:t>Δράσεις Περιβαλλοντικής ευαισθητοποίησης με τη συμμετοχή του κοινού </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8" name="7 - Θέση περιεχομένου" descr="DSC_8198.JPG"/>
          <p:cNvPicPr>
            <a:picLocks noGrp="1" noChangeAspect="1"/>
          </p:cNvPicPr>
          <p:nvPr>
            <p:ph sz="half" idx="1"/>
          </p:nvPr>
        </p:nvPicPr>
        <p:blipFill>
          <a:blip r:embed="rId3" cstate="print"/>
          <a:stretch>
            <a:fillRect/>
          </a:stretch>
        </p:blipFill>
        <p:spPr>
          <a:xfrm>
            <a:off x="3239603" y="1241342"/>
            <a:ext cx="5904397" cy="3910704"/>
          </a:xfrm>
        </p:spPr>
      </p:pic>
    </p:spTree>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3071833" cy="4124340"/>
          </a:xfrm>
        </p:spPr>
        <p:txBody>
          <a:bodyPr>
            <a:normAutofit/>
          </a:bodyPr>
          <a:lstStyle/>
          <a:p>
            <a:r>
              <a:rPr lang="el-GR" sz="2800" dirty="0" smtClean="0">
                <a:latin typeface="Comic Sans MS" pitchFamily="66" charset="0"/>
              </a:rPr>
              <a:t>Δράσεις Περιβαλλοντικής ευαισθητοποίησης με τη συμμετοχή του κοινού </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8" name="7 - Θέση περιεχομένου" descr="DSC_8249.JPG"/>
          <p:cNvPicPr>
            <a:picLocks noGrp="1" noChangeAspect="1"/>
          </p:cNvPicPr>
          <p:nvPr>
            <p:ph sz="half" idx="1"/>
          </p:nvPr>
        </p:nvPicPr>
        <p:blipFill>
          <a:blip r:embed="rId3" cstate="print"/>
          <a:stretch>
            <a:fillRect/>
          </a:stretch>
        </p:blipFill>
        <p:spPr>
          <a:xfrm>
            <a:off x="3239603" y="1241342"/>
            <a:ext cx="5891512" cy="3902170"/>
          </a:xfrm>
        </p:spPr>
      </p:pic>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3071833" cy="4124340"/>
          </a:xfrm>
        </p:spPr>
        <p:txBody>
          <a:bodyPr>
            <a:normAutofit/>
          </a:bodyPr>
          <a:lstStyle/>
          <a:p>
            <a:r>
              <a:rPr lang="el-GR" sz="2800" dirty="0" smtClean="0">
                <a:latin typeface="Comic Sans MS" pitchFamily="66" charset="0"/>
              </a:rPr>
              <a:t>Καλλωπισμός πλατείας Τριών Ναυάρχων</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8" name="7 - Θέση περιεχομένου" descr="DSC_2734.JPG"/>
          <p:cNvPicPr>
            <a:picLocks noGrp="1" noChangeAspect="1"/>
          </p:cNvPicPr>
          <p:nvPr>
            <p:ph sz="half" idx="1"/>
          </p:nvPr>
        </p:nvPicPr>
        <p:blipFill>
          <a:blip r:embed="rId3"/>
          <a:stretch>
            <a:fillRect/>
          </a:stretch>
        </p:blipFill>
        <p:spPr>
          <a:xfrm>
            <a:off x="2940590" y="1228199"/>
            <a:ext cx="6203410" cy="4139287"/>
          </a:xfrm>
        </p:spPr>
      </p:pic>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3071833" cy="4124340"/>
          </a:xfrm>
        </p:spPr>
        <p:txBody>
          <a:bodyPr>
            <a:normAutofit/>
          </a:bodyPr>
          <a:lstStyle/>
          <a:p>
            <a:r>
              <a:rPr lang="el-GR" sz="2800" dirty="0" smtClean="0">
                <a:latin typeface="Comic Sans MS" pitchFamily="66" charset="0"/>
              </a:rPr>
              <a:t>Καλλωπισμός πλατείας Τριών Ναυάρχων</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DSC_7295.JPG"/>
          <p:cNvPicPr>
            <a:picLocks noGrp="1" noChangeAspect="1"/>
          </p:cNvPicPr>
          <p:nvPr>
            <p:ph sz="half" idx="1"/>
          </p:nvPr>
        </p:nvPicPr>
        <p:blipFill>
          <a:blip r:embed="rId3" cstate="print"/>
          <a:stretch>
            <a:fillRect/>
          </a:stretch>
        </p:blipFill>
        <p:spPr>
          <a:xfrm>
            <a:off x="2857488" y="1225023"/>
            <a:ext cx="6057912" cy="4049407"/>
          </a:xfrm>
        </p:spPr>
      </p:pic>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3071833" cy="4124340"/>
          </a:xfrm>
        </p:spPr>
        <p:txBody>
          <a:bodyPr>
            <a:normAutofit/>
          </a:bodyPr>
          <a:lstStyle/>
          <a:p>
            <a:r>
              <a:rPr lang="el-GR" sz="2800" dirty="0" smtClean="0">
                <a:latin typeface="Comic Sans MS" pitchFamily="66" charset="0"/>
              </a:rPr>
              <a:t>Καλλωπισμός πλατείας Τριών Ναυάρχων</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DSC_2715.JPG"/>
          <p:cNvPicPr>
            <a:picLocks noGrp="1" noChangeAspect="1"/>
          </p:cNvPicPr>
          <p:nvPr>
            <p:ph sz="half" idx="1"/>
          </p:nvPr>
        </p:nvPicPr>
        <p:blipFill>
          <a:blip r:embed="rId3" cstate="print"/>
          <a:stretch>
            <a:fillRect/>
          </a:stretch>
        </p:blipFill>
        <p:spPr>
          <a:xfrm>
            <a:off x="2857487" y="1182138"/>
            <a:ext cx="6308987" cy="4318563"/>
          </a:xfrm>
        </p:spPr>
      </p:pic>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3071833" cy="4124340"/>
          </a:xfrm>
        </p:spPr>
        <p:txBody>
          <a:bodyPr>
            <a:normAutofit/>
          </a:bodyPr>
          <a:lstStyle/>
          <a:p>
            <a:r>
              <a:rPr lang="el-GR" sz="2800" dirty="0" smtClean="0">
                <a:latin typeface="Comic Sans MS" pitchFamily="66" charset="0"/>
              </a:rPr>
              <a:t>Ανάπλαση πλατείας Ομονοίας</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DSC_7179.JPG"/>
          <p:cNvPicPr>
            <a:picLocks noGrp="1" noChangeAspect="1"/>
          </p:cNvPicPr>
          <p:nvPr>
            <p:ph sz="half" idx="1"/>
          </p:nvPr>
        </p:nvPicPr>
        <p:blipFill>
          <a:blip r:embed="rId3" cstate="print"/>
          <a:stretch>
            <a:fillRect/>
          </a:stretch>
        </p:blipFill>
        <p:spPr>
          <a:xfrm>
            <a:off x="2428860" y="1225023"/>
            <a:ext cx="6486540" cy="4335923"/>
          </a:xfrm>
        </p:spPr>
      </p:pic>
    </p:spTree>
  </p:cSld>
  <p:clrMapOvr>
    <a:masterClrMapping/>
  </p:clrMapOvr>
  <p:transition>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3071833" cy="4124340"/>
          </a:xfrm>
        </p:spPr>
        <p:txBody>
          <a:bodyPr>
            <a:normAutofit/>
          </a:bodyPr>
          <a:lstStyle/>
          <a:p>
            <a:r>
              <a:rPr lang="el-GR" sz="2800" dirty="0" smtClean="0">
                <a:latin typeface="Comic Sans MS" pitchFamily="66" charset="0"/>
              </a:rPr>
              <a:t>Ανάπλαση πλατείας Ομονοίας</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8" name="7 - Θέση περιεχομένου" descr="DSC_7190.JPG"/>
          <p:cNvPicPr>
            <a:picLocks noGrp="1" noChangeAspect="1"/>
          </p:cNvPicPr>
          <p:nvPr>
            <p:ph sz="half" idx="1"/>
          </p:nvPr>
        </p:nvPicPr>
        <p:blipFill>
          <a:blip r:embed="rId3" cstate="print"/>
          <a:stretch>
            <a:fillRect/>
          </a:stretch>
        </p:blipFill>
        <p:spPr>
          <a:xfrm>
            <a:off x="2285984" y="1225023"/>
            <a:ext cx="6629416" cy="4431428"/>
          </a:xfrm>
        </p:spPr>
      </p:pic>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3071833" cy="4124340"/>
          </a:xfrm>
        </p:spPr>
        <p:txBody>
          <a:bodyPr>
            <a:normAutofit/>
          </a:bodyPr>
          <a:lstStyle/>
          <a:p>
            <a:r>
              <a:rPr lang="el-GR" sz="2800" dirty="0" smtClean="0">
                <a:latin typeface="Comic Sans MS" pitchFamily="66" charset="0"/>
              </a:rPr>
              <a:t>Ανάπλαση πλατείας Ομονοίας</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_DSC0185.JPG"/>
          <p:cNvPicPr>
            <a:picLocks noGrp="1" noChangeAspect="1"/>
          </p:cNvPicPr>
          <p:nvPr>
            <p:ph sz="half" idx="1"/>
          </p:nvPr>
        </p:nvPicPr>
        <p:blipFill>
          <a:blip r:embed="rId3" cstate="print"/>
          <a:stretch>
            <a:fillRect/>
          </a:stretch>
        </p:blipFill>
        <p:spPr>
          <a:xfrm>
            <a:off x="2000232" y="1229783"/>
            <a:ext cx="6915168" cy="4610112"/>
          </a:xfrm>
        </p:spPr>
      </p:pic>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pPr algn="ctr"/>
            <a:r>
              <a:rPr lang="el-GR" sz="2000" b="1" dirty="0" smtClean="0">
                <a:latin typeface="Comic Sans MS" pitchFamily="66" charset="0"/>
              </a:rPr>
              <a:t>ΔΙΕΥΘΥΝΣΗ ΠΕΡΙΒΑΛΛΟΝΤΟΣ, ΕΝΕΡΓΕΙΑΣ &amp; ΠΡΑΣΙΝΟΥ</a:t>
            </a:r>
            <a:endParaRPr lang="el-GR" sz="2000" b="1" dirty="0">
              <a:latin typeface="Comic Sans MS" pitchFamily="66" charset="0"/>
            </a:endParaRPr>
          </a:p>
        </p:txBody>
      </p:sp>
      <p:sp>
        <p:nvSpPr>
          <p:cNvPr id="4" name="3 - Θέση υποσέλιδου"/>
          <p:cNvSpPr>
            <a:spLocks noGrp="1"/>
          </p:cNvSpPr>
          <p:nvPr>
            <p:ph type="ftr" sz="quarter" idx="11"/>
          </p:nvPr>
        </p:nvSpPr>
        <p:spPr/>
        <p:txBody>
          <a:bodyPr/>
          <a:lstStyle/>
          <a:p>
            <a:r>
              <a:rPr lang="el-GR" smtClean="0"/>
              <a:t>Διεύθυνση Περιβάλλοντος, Ενέργειας &amp; Πρασίνου</a:t>
            </a:r>
            <a:endParaRPr lang="el-GR"/>
          </a:p>
        </p:txBody>
      </p:sp>
      <p:pic>
        <p:nvPicPr>
          <p:cNvPr id="6" name="6 - Θέση περιεχομένου" descr="Αποτέλεσμα εικόνας για ΦΩΤΟΓΡΑΦΙΕΣ ΚΟΚΚΙΝΟΣ ΜΥΛΟΣ"/>
          <p:cNvPicPr>
            <a:picLocks noGrp="1"/>
          </p:cNvPicPr>
          <p:nvPr>
            <p:ph idx="1"/>
          </p:nvPr>
        </p:nvPicPr>
        <p:blipFill>
          <a:blip r:embed="rId3">
            <a:extLst>
              <a:ext uri="{28A0092B-C50C-407E-A947-70E740481C1C}">
                <a14:useLocalDpi xmlns:a14="http://schemas.microsoft.com/office/drawing/2010/main" xmlns="" val="0"/>
              </a:ext>
            </a:extLst>
          </a:blip>
          <a:srcRect/>
          <a:stretch>
            <a:fillRect/>
          </a:stretch>
        </p:blipFill>
        <p:spPr bwMode="auto">
          <a:xfrm>
            <a:off x="1232379" y="1554163"/>
            <a:ext cx="6831641" cy="4525962"/>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3071833" cy="4124340"/>
          </a:xfrm>
        </p:spPr>
        <p:txBody>
          <a:bodyPr>
            <a:normAutofit/>
          </a:bodyPr>
          <a:lstStyle/>
          <a:p>
            <a:r>
              <a:rPr lang="el-GR" sz="2800" dirty="0" smtClean="0">
                <a:latin typeface="Comic Sans MS" pitchFamily="66" charset="0"/>
              </a:rPr>
              <a:t>Ανάπλαση πλατείας Ομονοίας</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_DSC0195.JPG"/>
          <p:cNvPicPr>
            <a:picLocks noGrp="1" noChangeAspect="1"/>
          </p:cNvPicPr>
          <p:nvPr>
            <p:ph sz="half" idx="1"/>
          </p:nvPr>
        </p:nvPicPr>
        <p:blipFill>
          <a:blip r:embed="rId3" cstate="print"/>
          <a:stretch>
            <a:fillRect/>
          </a:stretch>
        </p:blipFill>
        <p:spPr>
          <a:xfrm>
            <a:off x="2000232" y="1229783"/>
            <a:ext cx="6915168" cy="4610112"/>
          </a:xfrm>
        </p:spPr>
      </p:pic>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1857387" cy="4124340"/>
          </a:xfrm>
        </p:spPr>
        <p:txBody>
          <a:bodyPr>
            <a:normAutofit/>
          </a:bodyPr>
          <a:lstStyle/>
          <a:p>
            <a:r>
              <a:rPr lang="el-GR" sz="2800" dirty="0" smtClean="0">
                <a:latin typeface="Comic Sans MS" pitchFamily="66" charset="0"/>
              </a:rPr>
              <a:t>Ανάπλαση πλατείας Νόρμαν</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DSC_0006.JPG"/>
          <p:cNvPicPr>
            <a:picLocks noGrp="1" noChangeAspect="1"/>
          </p:cNvPicPr>
          <p:nvPr>
            <p:ph sz="half" idx="1"/>
          </p:nvPr>
        </p:nvPicPr>
        <p:blipFill>
          <a:blip r:embed="rId3" cstate="print"/>
          <a:stretch>
            <a:fillRect/>
          </a:stretch>
        </p:blipFill>
        <p:spPr>
          <a:xfrm>
            <a:off x="2357422" y="1225023"/>
            <a:ext cx="6557978" cy="4383676"/>
          </a:xfrm>
        </p:spPr>
      </p:pic>
    </p:spTree>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1857387" cy="4124340"/>
          </a:xfrm>
        </p:spPr>
        <p:txBody>
          <a:bodyPr>
            <a:normAutofit/>
          </a:bodyPr>
          <a:lstStyle/>
          <a:p>
            <a:r>
              <a:rPr lang="el-GR" sz="2800" dirty="0" smtClean="0">
                <a:latin typeface="Comic Sans MS" pitchFamily="66" charset="0"/>
              </a:rPr>
              <a:t>Ανάπλαση πλατείας Νόρμαν</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9" name="8 - Θέση περιεχομένου" descr="DSC_0006.JPG"/>
          <p:cNvPicPr>
            <a:picLocks noGrp="1" noChangeAspect="1"/>
          </p:cNvPicPr>
          <p:nvPr>
            <p:ph sz="half" idx="1"/>
          </p:nvPr>
        </p:nvPicPr>
        <p:blipFill>
          <a:blip r:embed="rId3" cstate="print"/>
          <a:stretch>
            <a:fillRect/>
          </a:stretch>
        </p:blipFill>
        <p:spPr>
          <a:xfrm>
            <a:off x="2143108" y="1225023"/>
            <a:ext cx="6772292" cy="4526934"/>
          </a:xfrm>
        </p:spPr>
      </p:pic>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3071833" cy="4124340"/>
          </a:xfrm>
        </p:spPr>
        <p:txBody>
          <a:bodyPr>
            <a:normAutofit/>
          </a:bodyPr>
          <a:lstStyle/>
          <a:p>
            <a:r>
              <a:rPr lang="el-GR" sz="2800" dirty="0" smtClean="0">
                <a:latin typeface="Comic Sans MS" pitchFamily="66" charset="0"/>
              </a:rPr>
              <a:t>Καθαρισμός Αρσακείου</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DSC_0001.JPG"/>
          <p:cNvPicPr>
            <a:picLocks noGrp="1" noChangeAspect="1"/>
          </p:cNvPicPr>
          <p:nvPr>
            <p:ph sz="half" idx="1"/>
          </p:nvPr>
        </p:nvPicPr>
        <p:blipFill>
          <a:blip r:embed="rId3" cstate="print"/>
          <a:stretch>
            <a:fillRect/>
          </a:stretch>
        </p:blipFill>
        <p:spPr>
          <a:xfrm>
            <a:off x="2412113" y="1225023"/>
            <a:ext cx="6610157" cy="4418555"/>
          </a:xfrm>
        </p:spPr>
      </p:pic>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3071833" cy="4124340"/>
          </a:xfrm>
        </p:spPr>
        <p:txBody>
          <a:bodyPr>
            <a:normAutofit/>
          </a:bodyPr>
          <a:lstStyle/>
          <a:p>
            <a:r>
              <a:rPr lang="el-GR" sz="2800" dirty="0" smtClean="0">
                <a:latin typeface="Comic Sans MS" pitchFamily="66" charset="0"/>
              </a:rPr>
              <a:t>Καθαρισμός Αρσακείου</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8" name="7 - Θέση περιεχομένου" descr="DSC_0012.JPG"/>
          <p:cNvPicPr>
            <a:picLocks noGrp="1" noChangeAspect="1"/>
          </p:cNvPicPr>
          <p:nvPr>
            <p:ph sz="half" idx="1"/>
          </p:nvPr>
        </p:nvPicPr>
        <p:blipFill>
          <a:blip r:embed="rId3" cstate="print"/>
          <a:stretch>
            <a:fillRect/>
          </a:stretch>
        </p:blipFill>
        <p:spPr>
          <a:xfrm>
            <a:off x="2305241" y="1225023"/>
            <a:ext cx="6717029" cy="4489993"/>
          </a:xfrm>
        </p:spPr>
      </p:pic>
    </p:spTree>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3" y="1285860"/>
            <a:ext cx="2214578" cy="4124340"/>
          </a:xfrm>
        </p:spPr>
        <p:txBody>
          <a:bodyPr>
            <a:normAutofit/>
          </a:bodyPr>
          <a:lstStyle/>
          <a:p>
            <a:r>
              <a:rPr lang="el-GR" sz="2800" dirty="0" smtClean="0">
                <a:latin typeface="Comic Sans MS" pitchFamily="66" charset="0"/>
              </a:rPr>
              <a:t>Κλάδεμα δέντρων</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DSC_8003.JPG"/>
          <p:cNvPicPr>
            <a:picLocks noGrp="1" noChangeAspect="1"/>
          </p:cNvPicPr>
          <p:nvPr>
            <p:ph sz="half" idx="1"/>
          </p:nvPr>
        </p:nvPicPr>
        <p:blipFill>
          <a:blip r:embed="rId3" cstate="print"/>
          <a:stretch>
            <a:fillRect/>
          </a:stretch>
        </p:blipFill>
        <p:spPr>
          <a:xfrm>
            <a:off x="2571735" y="1241342"/>
            <a:ext cx="6430799" cy="4259360"/>
          </a:xfrm>
        </p:spPr>
      </p:pic>
    </p:spTree>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3" y="1285860"/>
            <a:ext cx="2214578" cy="4124340"/>
          </a:xfrm>
        </p:spPr>
        <p:txBody>
          <a:bodyPr>
            <a:normAutofit/>
          </a:bodyPr>
          <a:lstStyle/>
          <a:p>
            <a:r>
              <a:rPr lang="el-GR" sz="2800" dirty="0" smtClean="0">
                <a:latin typeface="Comic Sans MS" pitchFamily="66" charset="0"/>
              </a:rPr>
              <a:t>Κλάδεμα δέντρων</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8" name="7 - Θέση περιεχομένου" descr="DSC_8024.JPG"/>
          <p:cNvPicPr>
            <a:picLocks noGrp="1" noChangeAspect="1"/>
          </p:cNvPicPr>
          <p:nvPr>
            <p:ph sz="half" idx="1"/>
          </p:nvPr>
        </p:nvPicPr>
        <p:blipFill>
          <a:blip r:embed="rId3"/>
          <a:stretch>
            <a:fillRect/>
          </a:stretch>
        </p:blipFill>
        <p:spPr>
          <a:xfrm>
            <a:off x="1928794" y="1241342"/>
            <a:ext cx="6986606" cy="4627492"/>
          </a:xfrm>
        </p:spPr>
      </p:pic>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smtClean="0">
                <a:latin typeface="Comic Sans MS" pitchFamily="66" charset="0"/>
              </a:rPr>
              <a:t>Ανάπλαση Παιδικής Κατασκήνωσης</a:t>
            </a:r>
          </a:p>
          <a:p>
            <a:r>
              <a:rPr lang="el-GR" sz="2600" dirty="0" err="1" smtClean="0">
                <a:latin typeface="Comic Sans MS" pitchFamily="66" charset="0"/>
              </a:rPr>
              <a:t>Ροϊτικα</a:t>
            </a:r>
            <a:r>
              <a:rPr lang="el-GR" sz="2600" dirty="0" smtClean="0">
                <a:latin typeface="Comic Sans MS" pitchFamily="66" charset="0"/>
              </a:rPr>
              <a:t>  </a:t>
            </a:r>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IMG_20180525_105639.jpg"/>
          <p:cNvPicPr>
            <a:picLocks noGrp="1" noChangeAspect="1"/>
          </p:cNvPicPr>
          <p:nvPr>
            <p:ph sz="half" idx="1"/>
          </p:nvPr>
        </p:nvPicPr>
        <p:blipFill>
          <a:blip r:embed="rId3" cstate="print"/>
          <a:stretch>
            <a:fillRect/>
          </a:stretch>
        </p:blipFill>
        <p:spPr>
          <a:xfrm>
            <a:off x="2465684" y="1502542"/>
            <a:ext cx="6678316" cy="3770017"/>
          </a:xfrm>
        </p:spPr>
      </p:pic>
    </p:spTree>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smtClean="0">
                <a:latin typeface="Comic Sans MS" pitchFamily="66" charset="0"/>
              </a:rPr>
              <a:t>Ανάπλαση Παιδικής Κατασκήνωσης</a:t>
            </a:r>
          </a:p>
          <a:p>
            <a:r>
              <a:rPr lang="el-GR" sz="2600" dirty="0" err="1" smtClean="0">
                <a:latin typeface="Comic Sans MS" pitchFamily="66" charset="0"/>
              </a:rPr>
              <a:t>Ροϊτικα</a:t>
            </a:r>
            <a:r>
              <a:rPr lang="el-GR" sz="2600" dirty="0" smtClean="0">
                <a:latin typeface="Comic Sans MS" pitchFamily="66" charset="0"/>
              </a:rPr>
              <a:t>  </a:t>
            </a:r>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8" name="7 - Θέση περιεχομένου" descr="20160901_103056.jpg"/>
          <p:cNvPicPr>
            <a:picLocks noGrp="1" noChangeAspect="1"/>
          </p:cNvPicPr>
          <p:nvPr>
            <p:ph sz="half" idx="1"/>
          </p:nvPr>
        </p:nvPicPr>
        <p:blipFill>
          <a:blip r:embed="rId3" cstate="print"/>
          <a:stretch>
            <a:fillRect/>
          </a:stretch>
        </p:blipFill>
        <p:spPr>
          <a:xfrm>
            <a:off x="2452136" y="1507926"/>
            <a:ext cx="6463264" cy="3635586"/>
          </a:xfrm>
        </p:spPr>
      </p:pic>
    </p:spTree>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err="1" smtClean="0">
                <a:latin typeface="Comic Sans MS" pitchFamily="66" charset="0"/>
              </a:rPr>
              <a:t>Πλατανόδασος</a:t>
            </a:r>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8" name="7 - Θέση περιεχομένου" descr="IMG_9045.JPG"/>
          <p:cNvPicPr>
            <a:picLocks noGrp="1" noChangeAspect="1"/>
          </p:cNvPicPr>
          <p:nvPr>
            <p:ph sz="half" idx="1"/>
          </p:nvPr>
        </p:nvPicPr>
        <p:blipFill>
          <a:blip r:embed="rId3" cstate="print"/>
          <a:stretch>
            <a:fillRect/>
          </a:stretch>
        </p:blipFill>
        <p:spPr>
          <a:xfrm>
            <a:off x="2571736" y="1229783"/>
            <a:ext cx="6343664" cy="4229109"/>
          </a:xfrm>
        </p:spPr>
      </p:pic>
    </p:spTree>
  </p:cSld>
  <p:clrMapOvr>
    <a:masterClrMapping/>
  </p:clrMapOvr>
  <p:transition>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err="1" smtClean="0">
                <a:latin typeface="Comic Sans MS" pitchFamily="66" charset="0"/>
              </a:rPr>
              <a:t>αρμοδιοτητεσ</a:t>
            </a:r>
            <a:endParaRPr lang="el-GR" dirty="0">
              <a:latin typeface="Comic Sans MS" pitchFamily="66" charset="0"/>
            </a:endParaRPr>
          </a:p>
        </p:txBody>
      </p:sp>
      <p:sp>
        <p:nvSpPr>
          <p:cNvPr id="3" name="2 - Θέση περιεχομένου"/>
          <p:cNvSpPr>
            <a:spLocks noGrp="1"/>
          </p:cNvSpPr>
          <p:nvPr>
            <p:ph idx="1"/>
          </p:nvPr>
        </p:nvSpPr>
        <p:spPr>
          <a:xfrm>
            <a:off x="304800" y="1554163"/>
            <a:ext cx="8686800" cy="3232159"/>
          </a:xfrm>
        </p:spPr>
        <p:txBody>
          <a:bodyPr>
            <a:normAutofit/>
          </a:bodyPr>
          <a:lstStyle/>
          <a:p>
            <a:pPr>
              <a:buFont typeface="Wingdings" pitchFamily="2" charset="2"/>
              <a:buChar char="Ø"/>
            </a:pPr>
            <a:r>
              <a:rPr lang="el-GR" sz="3000" b="1" dirty="0" smtClean="0">
                <a:latin typeface="Comic Sans MS" pitchFamily="66" charset="0"/>
              </a:rPr>
              <a:t>Προστασία &amp; αναβάθμιση φυσικού Περιβάλλοντος</a:t>
            </a:r>
          </a:p>
          <a:p>
            <a:pPr>
              <a:buFont typeface="Wingdings" pitchFamily="2" charset="2"/>
              <a:buChar char="Ø"/>
            </a:pPr>
            <a:r>
              <a:rPr lang="el-GR" sz="3000" b="1" dirty="0" smtClean="0">
                <a:latin typeface="Comic Sans MS" pitchFamily="66" charset="0"/>
              </a:rPr>
              <a:t>Διαμόρφωση &amp; συντήρηση χώρων Πρασίνου </a:t>
            </a:r>
          </a:p>
          <a:p>
            <a:endParaRPr lang="el-GR" dirty="0"/>
          </a:p>
        </p:txBody>
      </p:sp>
      <p:sp>
        <p:nvSpPr>
          <p:cNvPr id="4" name="3 - Θέση υποσέλιδου"/>
          <p:cNvSpPr>
            <a:spLocks noGrp="1"/>
          </p:cNvSpPr>
          <p:nvPr>
            <p:ph type="ftr" sz="quarter" idx="11"/>
          </p:nvPr>
        </p:nvSpPr>
        <p:spPr>
          <a:xfrm>
            <a:off x="428596" y="76200"/>
            <a:ext cx="6048404" cy="288925"/>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3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3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3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err="1" smtClean="0">
                <a:latin typeface="Comic Sans MS" pitchFamily="66" charset="0"/>
              </a:rPr>
              <a:t>Πλατανόδασος</a:t>
            </a:r>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20180601_091918.jpg"/>
          <p:cNvPicPr>
            <a:picLocks noGrp="1" noChangeAspect="1"/>
          </p:cNvPicPr>
          <p:nvPr>
            <p:ph sz="half" idx="1"/>
          </p:nvPr>
        </p:nvPicPr>
        <p:blipFill>
          <a:blip r:embed="rId3" cstate="print"/>
          <a:stretch>
            <a:fillRect/>
          </a:stretch>
        </p:blipFill>
        <p:spPr>
          <a:xfrm>
            <a:off x="2452136" y="1507926"/>
            <a:ext cx="6691864" cy="3764174"/>
          </a:xfrm>
        </p:spPr>
      </p:pic>
    </p:spTree>
  </p:cSld>
  <p:clrMapOvr>
    <a:masterClrMapping/>
  </p:clrMapOvr>
  <p:transition>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err="1" smtClean="0">
                <a:latin typeface="Comic Sans MS" pitchFamily="66" charset="0"/>
              </a:rPr>
              <a:t>Πλατανόδασος</a:t>
            </a:r>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20180603_111730.jpg"/>
          <p:cNvPicPr>
            <a:picLocks noGrp="1" noChangeAspect="1"/>
          </p:cNvPicPr>
          <p:nvPr>
            <p:ph sz="half" idx="1"/>
          </p:nvPr>
        </p:nvPicPr>
        <p:blipFill>
          <a:blip r:embed="rId3" cstate="print"/>
          <a:stretch>
            <a:fillRect/>
          </a:stretch>
        </p:blipFill>
        <p:spPr>
          <a:xfrm>
            <a:off x="2579137" y="1507926"/>
            <a:ext cx="6463264" cy="3635586"/>
          </a:xfrm>
        </p:spPr>
      </p:pic>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smtClean="0">
                <a:latin typeface="Comic Sans MS" pitchFamily="66" charset="0"/>
              </a:rPr>
              <a:t>Νότιο Πάρκο</a:t>
            </a:r>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https://tempo24.news/sites/default/files/styles/article_660x495/public/articles/2015/09/15/notio_parko_1.jpg?itok=lMELXEFX"/>
          <p:cNvPicPr>
            <a:picLocks noGrp="1"/>
          </p:cNvPicPr>
          <p:nvPr>
            <p:ph sz="half" idx="1"/>
          </p:nvPr>
        </p:nvPicPr>
        <p:blipFill>
          <a:blip r:embed="rId3">
            <a:extLst>
              <a:ext uri="{28A0092B-C50C-407E-A947-70E740481C1C}">
                <a14:useLocalDpi xmlns:a14="http://schemas.microsoft.com/office/drawing/2010/main" xmlns="" val="0"/>
              </a:ext>
            </a:extLst>
          </a:blip>
          <a:srcRect/>
          <a:stretch>
            <a:fillRect/>
          </a:stretch>
        </p:blipFill>
        <p:spPr bwMode="auto">
          <a:xfrm>
            <a:off x="3071802" y="1508938"/>
            <a:ext cx="5843598" cy="3277384"/>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smtClean="0">
                <a:latin typeface="Comic Sans MS" pitchFamily="66" charset="0"/>
              </a:rPr>
              <a:t>Νότιο Πάρκο</a:t>
            </a:r>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8" name="7 - Θέση περιεχομένου" descr="Αποτέλεσμα εικόνας για ΦΩΤΟΓΡΑΦΙΕΣ ΝΟΤΙΟΥ ΠΑΡΚΟΥ"/>
          <p:cNvPicPr>
            <a:picLocks noGrp="1"/>
          </p:cNvPicPr>
          <p:nvPr>
            <p:ph sz="half" idx="1"/>
          </p:nvPr>
        </p:nvPicPr>
        <p:blipFill>
          <a:blip r:embed="rId3">
            <a:extLst>
              <a:ext uri="{28A0092B-C50C-407E-A947-70E740481C1C}">
                <a14:useLocalDpi xmlns:a14="http://schemas.microsoft.com/office/drawing/2010/main" xmlns="" val="0"/>
              </a:ext>
            </a:extLst>
          </a:blip>
          <a:srcRect/>
          <a:stretch>
            <a:fillRect/>
          </a:stretch>
        </p:blipFill>
        <p:spPr bwMode="auto">
          <a:xfrm>
            <a:off x="2786050" y="1500174"/>
            <a:ext cx="6000792" cy="4143404"/>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smtClean="0">
                <a:latin typeface="Comic Sans MS" pitchFamily="66" charset="0"/>
              </a:rPr>
              <a:t>Νότιο Πάρκο</a:t>
            </a:r>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10" name="9 - Εικόνα" descr="https://tempo24.news/sites/default/files/styles/article_660x495/public/articles/2017/04/14/notio_parko_tempo_6.jpg?itok=qrnKmAYi"/>
          <p:cNvPicPr/>
          <p:nvPr/>
        </p:nvPicPr>
        <p:blipFill>
          <a:blip r:embed="rId3">
            <a:extLst>
              <a:ext uri="{28A0092B-C50C-407E-A947-70E740481C1C}">
                <a14:useLocalDpi xmlns:a14="http://schemas.microsoft.com/office/drawing/2010/main" xmlns="" val="0"/>
              </a:ext>
            </a:extLst>
          </a:blip>
          <a:srcRect/>
          <a:stretch>
            <a:fillRect/>
          </a:stretch>
        </p:blipFill>
        <p:spPr bwMode="auto">
          <a:xfrm>
            <a:off x="2857488" y="1714488"/>
            <a:ext cx="6072230" cy="3357586"/>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smtClean="0">
                <a:latin typeface="Comic Sans MS" pitchFamily="66" charset="0"/>
              </a:rPr>
              <a:t>Κόκκινος Μύλος</a:t>
            </a:r>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10" name="9 - Θέση περιεχομένου" descr="IMG_9996.JPG"/>
          <p:cNvPicPr>
            <a:picLocks noGrp="1" noChangeAspect="1"/>
          </p:cNvPicPr>
          <p:nvPr>
            <p:ph sz="half" idx="1"/>
          </p:nvPr>
        </p:nvPicPr>
        <p:blipFill>
          <a:blip r:embed="rId3"/>
          <a:stretch>
            <a:fillRect/>
          </a:stretch>
        </p:blipFill>
        <p:spPr>
          <a:xfrm>
            <a:off x="2500298" y="1229783"/>
            <a:ext cx="6415102" cy="4276734"/>
          </a:xfrm>
        </p:spPr>
      </p:pic>
    </p:spTree>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smtClean="0">
                <a:latin typeface="Comic Sans MS" pitchFamily="66" charset="0"/>
              </a:rPr>
              <a:t>Κόκκινος Μύλος</a:t>
            </a:r>
          </a:p>
          <a:p>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https://tempo24.news/sites/default/files/styles/article_660x495/public/articles/2018/07/04/parko_ities2.jpg?itok=Bx5JYsvq"/>
          <p:cNvPicPr>
            <a:picLocks noGrp="1"/>
          </p:cNvPicPr>
          <p:nvPr>
            <p:ph sz="half" idx="1"/>
          </p:nvPr>
        </p:nvPicPr>
        <p:blipFill>
          <a:blip r:embed="rId3">
            <a:extLst>
              <a:ext uri="{28A0092B-C50C-407E-A947-70E740481C1C}">
                <a14:useLocalDpi xmlns:a14="http://schemas.microsoft.com/office/drawing/2010/main" xmlns="" val="0"/>
              </a:ext>
            </a:extLst>
          </a:blip>
          <a:srcRect/>
          <a:stretch>
            <a:fillRect/>
          </a:stretch>
        </p:blipFill>
        <p:spPr bwMode="auto">
          <a:xfrm>
            <a:off x="2571736" y="1508938"/>
            <a:ext cx="6343664" cy="3777450"/>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smtClean="0">
                <a:latin typeface="Comic Sans MS" pitchFamily="66" charset="0"/>
              </a:rPr>
              <a:t>Κόκκινος Μύλος</a:t>
            </a:r>
          </a:p>
          <a:p>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Αποτέλεσμα εικόνας για ΦΩΤΟΓΡΑΦΙΕΣ ΚΟΚΚΙΝΟΣ ΜΥΛΟΣ"/>
          <p:cNvPicPr>
            <a:picLocks noGrp="1"/>
          </p:cNvPicPr>
          <p:nvPr>
            <p:ph sz="half" idx="1"/>
          </p:nvPr>
        </p:nvPicPr>
        <p:blipFill>
          <a:blip r:embed="rId3">
            <a:extLst>
              <a:ext uri="{28A0092B-C50C-407E-A947-70E740481C1C}">
                <a14:useLocalDpi xmlns:a14="http://schemas.microsoft.com/office/drawing/2010/main" xmlns="" val="0"/>
              </a:ext>
            </a:extLst>
          </a:blip>
          <a:srcRect/>
          <a:stretch>
            <a:fillRect/>
          </a:stretch>
        </p:blipFill>
        <p:spPr bwMode="auto">
          <a:xfrm>
            <a:off x="2143108" y="1240908"/>
            <a:ext cx="6772292" cy="4474107"/>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smtClean="0">
                <a:latin typeface="Comic Sans MS" pitchFamily="66" charset="0"/>
              </a:rPr>
              <a:t>Γήπεδα</a:t>
            </a:r>
          </a:p>
          <a:p>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8" name="7 - Θέση περιεχομένου" descr="Αποτέλεσμα εικόνας για παμπελοποννησιακο σταδιο"/>
          <p:cNvPicPr>
            <a:picLocks noGrp="1"/>
          </p:cNvPicPr>
          <p:nvPr>
            <p:ph sz="half" idx="1"/>
          </p:nvPr>
        </p:nvPicPr>
        <p:blipFill>
          <a:blip r:embed="rId3">
            <a:extLst>
              <a:ext uri="{28A0092B-C50C-407E-A947-70E740481C1C}">
                <a14:useLocalDpi xmlns:a14="http://schemas.microsoft.com/office/drawing/2010/main" xmlns="" val="0"/>
              </a:ext>
            </a:extLst>
          </a:blip>
          <a:srcRect/>
          <a:stretch>
            <a:fillRect/>
          </a:stretch>
        </p:blipFill>
        <p:spPr bwMode="auto">
          <a:xfrm>
            <a:off x="3071802" y="1007268"/>
            <a:ext cx="5843598" cy="4207682"/>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smtClean="0">
                <a:latin typeface="Comic Sans MS" pitchFamily="66" charset="0"/>
              </a:rPr>
              <a:t>Γήπεδα</a:t>
            </a:r>
          </a:p>
          <a:p>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Αποτέλεσμα εικόνας για παμπελοποννησιακο σταδιο"/>
          <p:cNvPicPr>
            <a:picLocks noGrp="1"/>
          </p:cNvPicPr>
          <p:nvPr>
            <p:ph sz="half" idx="1"/>
          </p:nvPr>
        </p:nvPicPr>
        <p:blipFill>
          <a:blip r:embed="rId3">
            <a:extLst>
              <a:ext uri="{28A0092B-C50C-407E-A947-70E740481C1C}">
                <a14:useLocalDpi xmlns:a14="http://schemas.microsoft.com/office/drawing/2010/main" xmlns="" val="0"/>
              </a:ext>
            </a:extLst>
          </a:blip>
          <a:srcRect/>
          <a:stretch>
            <a:fillRect/>
          </a:stretch>
        </p:blipFill>
        <p:spPr bwMode="auto">
          <a:xfrm>
            <a:off x="2357422" y="1543357"/>
            <a:ext cx="6557978" cy="3671593"/>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err="1" smtClean="0">
                <a:latin typeface="Comic Sans MS" pitchFamily="66" charset="0"/>
              </a:rPr>
              <a:t>αρμοδιοτητεσ</a:t>
            </a:r>
            <a:endParaRPr lang="el-GR" dirty="0">
              <a:latin typeface="Comic Sans MS" pitchFamily="66" charset="0"/>
            </a:endParaRPr>
          </a:p>
        </p:txBody>
      </p:sp>
      <p:sp>
        <p:nvSpPr>
          <p:cNvPr id="3" name="2 - Θέση περιεχομένου"/>
          <p:cNvSpPr>
            <a:spLocks noGrp="1"/>
          </p:cNvSpPr>
          <p:nvPr>
            <p:ph idx="1"/>
          </p:nvPr>
        </p:nvSpPr>
        <p:spPr>
          <a:xfrm>
            <a:off x="304800" y="1554163"/>
            <a:ext cx="8686800" cy="3232159"/>
          </a:xfrm>
        </p:spPr>
        <p:txBody>
          <a:bodyPr>
            <a:normAutofit/>
          </a:bodyPr>
          <a:lstStyle/>
          <a:p>
            <a:pPr>
              <a:buFont typeface="Wingdings" pitchFamily="2" charset="2"/>
              <a:buChar char="Ø"/>
            </a:pPr>
            <a:r>
              <a:rPr lang="el-GR" b="1" dirty="0" smtClean="0">
                <a:latin typeface="Comic Sans MS" pitchFamily="66" charset="0"/>
              </a:rPr>
              <a:t>Επίβλεψη υγειονομικής ταφής απορριμμάτων στο ΧΥΤΑ Πατρών</a:t>
            </a:r>
          </a:p>
          <a:p>
            <a:pPr>
              <a:buFont typeface="Wingdings" pitchFamily="2" charset="2"/>
              <a:buChar char="Ø"/>
            </a:pPr>
            <a:r>
              <a:rPr lang="el-GR" b="1" dirty="0" smtClean="0">
                <a:latin typeface="Comic Sans MS" pitchFamily="66" charset="0"/>
              </a:rPr>
              <a:t>Διαχείριση κοιμητηρίων</a:t>
            </a:r>
          </a:p>
          <a:p>
            <a:endParaRPr lang="el-GR" dirty="0"/>
          </a:p>
        </p:txBody>
      </p:sp>
      <p:sp>
        <p:nvSpPr>
          <p:cNvPr id="4" name="3 - Θέση υποσέλιδου"/>
          <p:cNvSpPr>
            <a:spLocks noGrp="1"/>
          </p:cNvSpPr>
          <p:nvPr>
            <p:ph type="ftr" sz="quarter" idx="11"/>
          </p:nvPr>
        </p:nvSpPr>
        <p:spPr>
          <a:xfrm>
            <a:off x="428596" y="76200"/>
            <a:ext cx="6048404" cy="288925"/>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3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3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smtClean="0">
                <a:latin typeface="Comic Sans MS" pitchFamily="66" charset="0"/>
              </a:rPr>
              <a:t>Γήπεδα (Παραλία)</a:t>
            </a:r>
          </a:p>
          <a:p>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Αποτέλεσμα εικόνας για ΓΗΠΕΔΟ ΠΑΡΑΛΙΑΣ ΠΑΤΡΩΝ"/>
          <p:cNvPicPr>
            <a:picLocks noGrp="1"/>
          </p:cNvPicPr>
          <p:nvPr>
            <p:ph sz="half" idx="1"/>
          </p:nvPr>
        </p:nvPicPr>
        <p:blipFill>
          <a:blip r:embed="rId3">
            <a:extLst>
              <a:ext uri="{28A0092B-C50C-407E-A947-70E740481C1C}">
                <a14:useLocalDpi xmlns:a14="http://schemas.microsoft.com/office/drawing/2010/main" xmlns="" val="0"/>
              </a:ext>
            </a:extLst>
          </a:blip>
          <a:srcRect/>
          <a:stretch>
            <a:fillRect/>
          </a:stretch>
        </p:blipFill>
        <p:spPr bwMode="auto">
          <a:xfrm>
            <a:off x="3000364" y="1188062"/>
            <a:ext cx="5915036" cy="4026888"/>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214282" y="1285860"/>
            <a:ext cx="2428892" cy="4124340"/>
          </a:xfrm>
        </p:spPr>
        <p:txBody>
          <a:bodyPr>
            <a:normAutofit/>
          </a:bodyPr>
          <a:lstStyle/>
          <a:p>
            <a:r>
              <a:rPr lang="el-GR" sz="2600" dirty="0" smtClean="0">
                <a:latin typeface="Comic Sans MS" pitchFamily="66" charset="0"/>
              </a:rPr>
              <a:t>Γήπεδα (</a:t>
            </a:r>
            <a:r>
              <a:rPr lang="el-GR" sz="2600" dirty="0" err="1" smtClean="0">
                <a:latin typeface="Comic Sans MS" pitchFamily="66" charset="0"/>
              </a:rPr>
              <a:t>Μιντιλόγλι</a:t>
            </a:r>
            <a:r>
              <a:rPr lang="el-GR" sz="2600" dirty="0" smtClean="0">
                <a:latin typeface="Comic Sans MS" pitchFamily="66" charset="0"/>
              </a:rPr>
              <a:t>)</a:t>
            </a:r>
          </a:p>
          <a:p>
            <a:endParaRPr lang="el-GR" sz="26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7" name="6 - Θέση περιεχομένου" descr="Αποτέλεσμα εικόνας για γηπεδο μιντιλογλιου"/>
          <p:cNvPicPr>
            <a:picLocks noGrp="1"/>
          </p:cNvPicPr>
          <p:nvPr>
            <p:ph sz="half"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43240" y="1210194"/>
            <a:ext cx="5737119" cy="4147632"/>
          </a:xfrm>
          <a:prstGeom prst="rect">
            <a:avLst/>
          </a:prstGeom>
          <a:noFill/>
          <a:ln>
            <a:noFill/>
          </a:ln>
        </p:spPr>
      </p:pic>
    </p:spTree>
  </p:cSld>
  <p:clrMapOvr>
    <a:masterClrMapping/>
  </p:clrMapOvr>
  <p:transition>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μελετων</a:t>
            </a:r>
            <a:r>
              <a:rPr lang="el-GR" dirty="0" smtClean="0">
                <a:latin typeface="Comic Sans MS" pitchFamily="66" charset="0"/>
              </a:rPr>
              <a:t> </a:t>
            </a:r>
            <a:r>
              <a:rPr lang="el-GR" dirty="0" err="1" smtClean="0">
                <a:latin typeface="Comic Sans MS" pitchFamily="66" charset="0"/>
              </a:rPr>
              <a:t>εργων</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περιεχομένου"/>
          <p:cNvSpPr>
            <a:spLocks noGrp="1"/>
          </p:cNvSpPr>
          <p:nvPr>
            <p:ph idx="1"/>
          </p:nvPr>
        </p:nvSpPr>
        <p:spPr>
          <a:xfrm>
            <a:off x="304800" y="1554163"/>
            <a:ext cx="8686800" cy="4017977"/>
          </a:xfrm>
        </p:spPr>
        <p:txBody>
          <a:bodyPr>
            <a:normAutofit fontScale="85000" lnSpcReduction="20000"/>
          </a:bodyPr>
          <a:lstStyle/>
          <a:p>
            <a:pPr algn="ctr">
              <a:buNone/>
            </a:pPr>
            <a:r>
              <a:rPr lang="el-GR" dirty="0" smtClean="0">
                <a:latin typeface="Comic Sans MS" pitchFamily="66" charset="0"/>
              </a:rPr>
              <a:t>Σύνταξη </a:t>
            </a:r>
            <a:r>
              <a:rPr lang="el-GR" dirty="0" err="1" smtClean="0">
                <a:latin typeface="Comic Sans MS" pitchFamily="66" charset="0"/>
              </a:rPr>
              <a:t>φυτοτεχνικών</a:t>
            </a:r>
            <a:r>
              <a:rPr lang="el-GR" dirty="0" smtClean="0">
                <a:latin typeface="Comic Sans MS" pitchFamily="66" charset="0"/>
              </a:rPr>
              <a:t> μελετών</a:t>
            </a:r>
          </a:p>
          <a:p>
            <a:pPr>
              <a:buFont typeface="Wingdings" pitchFamily="2" charset="2"/>
              <a:buChar char="Ø"/>
            </a:pPr>
            <a:r>
              <a:rPr lang="el-GR" dirty="0" smtClean="0">
                <a:latin typeface="Comic Sans MS" pitchFamily="66" charset="0"/>
              </a:rPr>
              <a:t>Ανάπλαση περιοχής Γούβας – </a:t>
            </a:r>
            <a:r>
              <a:rPr lang="el-GR" dirty="0" err="1" smtClean="0">
                <a:latin typeface="Comic Sans MS" pitchFamily="66" charset="0"/>
              </a:rPr>
              <a:t>Βλατερό</a:t>
            </a:r>
            <a:r>
              <a:rPr lang="el-GR" dirty="0" smtClean="0">
                <a:latin typeface="Comic Sans MS" pitchFamily="66" charset="0"/>
              </a:rPr>
              <a:t> – </a:t>
            </a:r>
            <a:r>
              <a:rPr lang="el-GR" dirty="0" err="1" smtClean="0">
                <a:latin typeface="Comic Sans MS" pitchFamily="66" charset="0"/>
              </a:rPr>
              <a:t>Καβουκάκι</a:t>
            </a:r>
            <a:r>
              <a:rPr lang="el-GR" dirty="0" smtClean="0">
                <a:latin typeface="Comic Sans MS" pitchFamily="66" charset="0"/>
              </a:rPr>
              <a:t>- Δασυλλίου</a:t>
            </a:r>
          </a:p>
          <a:p>
            <a:pPr>
              <a:buFont typeface="Wingdings" pitchFamily="2" charset="2"/>
              <a:buChar char="Ø"/>
            </a:pPr>
            <a:r>
              <a:rPr lang="el-GR" dirty="0" smtClean="0">
                <a:latin typeface="Comic Sans MS" pitchFamily="66" charset="0"/>
              </a:rPr>
              <a:t>Ολοκληρωμένη αστική ανάπλαση Ιστορικού κέντρου Πάτρας.</a:t>
            </a:r>
          </a:p>
          <a:p>
            <a:pPr>
              <a:buFont typeface="Wingdings" pitchFamily="2" charset="2"/>
              <a:buChar char="Ø"/>
            </a:pPr>
            <a:r>
              <a:rPr lang="el-GR" dirty="0" smtClean="0">
                <a:latin typeface="Comic Sans MS" pitchFamily="66" charset="0"/>
              </a:rPr>
              <a:t>Ανάπλαση Πλατείας Αγίας Σοφίας</a:t>
            </a:r>
          </a:p>
          <a:p>
            <a:pPr>
              <a:buFont typeface="Wingdings" pitchFamily="2" charset="2"/>
              <a:buChar char="Ø"/>
            </a:pPr>
            <a:r>
              <a:rPr lang="el-GR" dirty="0" smtClean="0">
                <a:latin typeface="Comic Sans MS" pitchFamily="66" charset="0"/>
              </a:rPr>
              <a:t>Μελέτη διαμόρφωσης Νότιου Πάρκου</a:t>
            </a:r>
          </a:p>
          <a:p>
            <a:pPr>
              <a:buFont typeface="Wingdings" pitchFamily="2" charset="2"/>
              <a:buChar char="Ø"/>
            </a:pPr>
            <a:endParaRPr lang="el-GR" dirty="0" smtClean="0">
              <a:latin typeface="Comic Sans MS" pitchFamily="66" charset="0"/>
            </a:endParaRPr>
          </a:p>
          <a:p>
            <a:pPr>
              <a:buNone/>
            </a:pPr>
            <a:r>
              <a:rPr lang="el-GR" sz="2400" dirty="0" smtClean="0">
                <a:latin typeface="Comic Sans MS" pitchFamily="66" charset="0"/>
              </a:rPr>
              <a:t/>
            </a:r>
            <a:br>
              <a:rPr lang="el-GR" sz="2400" dirty="0" smtClean="0">
                <a:latin typeface="Comic Sans MS" pitchFamily="66" charset="0"/>
              </a:rPr>
            </a:br>
            <a:endParaRPr lang="el-GR" sz="2400" dirty="0">
              <a:latin typeface="Comic Sans MS" pitchFamily="66" charset="0"/>
            </a:endParaRPr>
          </a:p>
        </p:txBody>
      </p:sp>
      <p:sp>
        <p:nvSpPr>
          <p:cNvPr id="4" name="3 - Θέση υποσέλιδου"/>
          <p:cNvSpPr>
            <a:spLocks noGrp="1"/>
          </p:cNvSpPr>
          <p:nvPr>
            <p:ph type="ftr" sz="quarter" idx="11"/>
          </p:nvPr>
        </p:nvSpPr>
        <p:spPr>
          <a:xfrm>
            <a:off x="428596" y="76200"/>
            <a:ext cx="6048404" cy="288925"/>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642918"/>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μελετων</a:t>
            </a:r>
            <a:r>
              <a:rPr lang="el-GR" dirty="0" smtClean="0">
                <a:latin typeface="Comic Sans MS" pitchFamily="66" charset="0"/>
              </a:rPr>
              <a:t> </a:t>
            </a:r>
            <a:r>
              <a:rPr lang="el-GR" dirty="0" err="1" smtClean="0">
                <a:latin typeface="Comic Sans MS" pitchFamily="66" charset="0"/>
              </a:rPr>
              <a:t>εργων</a:t>
            </a:r>
            <a:r>
              <a:rPr lang="el-GR" dirty="0" smtClean="0">
                <a:latin typeface="Comic Sans MS" pitchFamily="66" charset="0"/>
              </a:rPr>
              <a:t> </a:t>
            </a:r>
            <a:r>
              <a:rPr lang="el-GR" dirty="0" err="1" smtClean="0">
                <a:latin typeface="Comic Sans MS" pitchFamily="66" charset="0"/>
              </a:rPr>
              <a:t>πρασινου</a:t>
            </a:r>
            <a:endParaRPr lang="en-US" dirty="0"/>
          </a:p>
        </p:txBody>
      </p:sp>
      <p:sp>
        <p:nvSpPr>
          <p:cNvPr id="6" name="3 - Θέση υποσέλιδου"/>
          <p:cNvSpPr>
            <a:spLocks noGrp="1"/>
          </p:cNvSpPr>
          <p:nvPr>
            <p:ph type="body" idx="2"/>
          </p:nvPr>
        </p:nvSpPr>
        <p:spPr>
          <a:xfrm>
            <a:off x="428625" y="1214438"/>
            <a:ext cx="2214549" cy="4800600"/>
          </a:xfrm>
        </p:spPr>
        <p:txBody>
          <a:bodyPr>
            <a:normAutofit/>
          </a:bodyPr>
          <a:lstStyle/>
          <a:p>
            <a:pPr algn="l"/>
            <a:r>
              <a:rPr lang="el-GR" sz="1800" b="1" i="1" dirty="0" smtClean="0">
                <a:latin typeface="Comic Sans MS" pitchFamily="66" charset="0"/>
              </a:rPr>
              <a:t>Ανάπλαση περιοχής Γούβας - </a:t>
            </a:r>
            <a:r>
              <a:rPr lang="el-GR" sz="1800" b="1" i="1" dirty="0" err="1" smtClean="0">
                <a:latin typeface="Comic Sans MS" pitchFamily="66" charset="0"/>
              </a:rPr>
              <a:t>Βλατερό</a:t>
            </a:r>
            <a:endParaRPr lang="el-GR" sz="1800" b="1" i="1" dirty="0">
              <a:latin typeface="Comic Sans MS" pitchFamily="66" charset="0"/>
            </a:endParaRPr>
          </a:p>
        </p:txBody>
      </p:sp>
      <p:sp>
        <p:nvSpPr>
          <p:cNvPr id="7" name="1 - Τίτλος"/>
          <p:cNvSpPr txBox="1">
            <a:spLocks/>
          </p:cNvSpPr>
          <p:nvPr/>
        </p:nvSpPr>
        <p:spPr>
          <a:xfrm>
            <a:off x="214282" y="142852"/>
            <a:ext cx="8458200" cy="520700"/>
          </a:xfrm>
          <a:prstGeom prst="rect">
            <a:avLst/>
          </a:prstGeom>
        </p:spPr>
        <p:txBody>
          <a:bodyPr vert="horz" anchor="ctr">
            <a:normAutofit/>
          </a:bodyPr>
          <a:lstStyle/>
          <a:p>
            <a:r>
              <a:rPr lang="el-GR" sz="1200" b="1" i="1" dirty="0" smtClean="0">
                <a:solidFill>
                  <a:schemeClr val="accent1"/>
                </a:solidFill>
                <a:latin typeface="Comic Sans MS" pitchFamily="66" charset="0"/>
              </a:rPr>
              <a:t>Διεύθυνση Περιβάλλοντος, Ενέργειας &amp; Πρασίνου</a:t>
            </a:r>
            <a:endParaRPr lang="el-GR" sz="1200" b="1" i="1" dirty="0">
              <a:solidFill>
                <a:schemeClr val="accent1"/>
              </a:solidFill>
              <a:latin typeface="Comic Sans MS" pitchFamily="66" charset="0"/>
            </a:endParaRPr>
          </a:p>
        </p:txBody>
      </p:sp>
      <p:pic>
        <p:nvPicPr>
          <p:cNvPr id="9" name="8 - Θέση περιεχομένου" descr="20170821_114027.jpg"/>
          <p:cNvPicPr>
            <a:picLocks noGrp="1" noChangeAspect="1"/>
          </p:cNvPicPr>
          <p:nvPr>
            <p:ph sz="half" idx="1"/>
          </p:nvPr>
        </p:nvPicPr>
        <p:blipFill>
          <a:blip r:embed="rId3"/>
          <a:stretch>
            <a:fillRect/>
          </a:stretch>
        </p:blipFill>
        <p:spPr>
          <a:xfrm>
            <a:off x="3143240" y="1928802"/>
            <a:ext cx="6000760" cy="3375428"/>
          </a:xfr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642918"/>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μελετων</a:t>
            </a:r>
            <a:r>
              <a:rPr lang="el-GR" dirty="0" smtClean="0">
                <a:latin typeface="Comic Sans MS" pitchFamily="66" charset="0"/>
              </a:rPr>
              <a:t> </a:t>
            </a:r>
            <a:r>
              <a:rPr lang="el-GR" dirty="0" err="1" smtClean="0">
                <a:latin typeface="Comic Sans MS" pitchFamily="66" charset="0"/>
              </a:rPr>
              <a:t>εργων</a:t>
            </a:r>
            <a:r>
              <a:rPr lang="el-GR" dirty="0" smtClean="0">
                <a:latin typeface="Comic Sans MS" pitchFamily="66" charset="0"/>
              </a:rPr>
              <a:t> </a:t>
            </a:r>
            <a:r>
              <a:rPr lang="el-GR" dirty="0" err="1" smtClean="0">
                <a:latin typeface="Comic Sans MS" pitchFamily="66" charset="0"/>
              </a:rPr>
              <a:t>πρασινου</a:t>
            </a:r>
            <a:endParaRPr lang="en-US" dirty="0"/>
          </a:p>
        </p:txBody>
      </p:sp>
      <p:sp>
        <p:nvSpPr>
          <p:cNvPr id="6" name="3 - Θέση υποσέλιδου"/>
          <p:cNvSpPr>
            <a:spLocks noGrp="1"/>
          </p:cNvSpPr>
          <p:nvPr>
            <p:ph type="body" idx="2"/>
          </p:nvPr>
        </p:nvSpPr>
        <p:spPr>
          <a:xfrm>
            <a:off x="428625" y="1214438"/>
            <a:ext cx="1928797" cy="4800600"/>
          </a:xfrm>
        </p:spPr>
        <p:txBody>
          <a:bodyPr>
            <a:normAutofit/>
          </a:bodyPr>
          <a:lstStyle/>
          <a:p>
            <a:pPr algn="l"/>
            <a:r>
              <a:rPr lang="el-GR" sz="1800" b="1" i="1" dirty="0" smtClean="0">
                <a:latin typeface="Comic Sans MS" pitchFamily="66" charset="0"/>
              </a:rPr>
              <a:t>Ανάπλαση περιοχής Γούβας - </a:t>
            </a:r>
            <a:r>
              <a:rPr lang="el-GR" sz="1800" b="1" i="1" dirty="0" err="1" smtClean="0">
                <a:latin typeface="Comic Sans MS" pitchFamily="66" charset="0"/>
              </a:rPr>
              <a:t>Βλατερό</a:t>
            </a:r>
            <a:endParaRPr lang="el-GR" sz="1800" b="1" i="1" dirty="0">
              <a:latin typeface="Comic Sans MS" pitchFamily="66" charset="0"/>
            </a:endParaRPr>
          </a:p>
        </p:txBody>
      </p:sp>
      <p:sp>
        <p:nvSpPr>
          <p:cNvPr id="7" name="1 - Τίτλος"/>
          <p:cNvSpPr txBox="1">
            <a:spLocks/>
          </p:cNvSpPr>
          <p:nvPr/>
        </p:nvSpPr>
        <p:spPr>
          <a:xfrm>
            <a:off x="214282" y="142852"/>
            <a:ext cx="8458200" cy="520700"/>
          </a:xfrm>
          <a:prstGeom prst="rect">
            <a:avLst/>
          </a:prstGeom>
        </p:spPr>
        <p:txBody>
          <a:bodyPr vert="horz" anchor="ctr">
            <a:normAutofit/>
          </a:bodyPr>
          <a:lstStyle/>
          <a:p>
            <a:r>
              <a:rPr lang="el-GR" sz="1200" b="1" i="1" dirty="0" smtClean="0">
                <a:solidFill>
                  <a:schemeClr val="accent1"/>
                </a:solidFill>
                <a:latin typeface="Comic Sans MS" pitchFamily="66" charset="0"/>
              </a:rPr>
              <a:t>Διεύθυνση Περιβάλλοντος, Ενέργειας &amp; Πρασίνου</a:t>
            </a:r>
            <a:endParaRPr lang="el-GR" sz="1200" b="1" i="1" dirty="0">
              <a:solidFill>
                <a:schemeClr val="accent1"/>
              </a:solidFill>
              <a:latin typeface="Comic Sans MS" pitchFamily="66" charset="0"/>
            </a:endParaRPr>
          </a:p>
        </p:txBody>
      </p:sp>
      <p:pic>
        <p:nvPicPr>
          <p:cNvPr id="10" name="9 - Θέση περιεχομένου" descr="20170830_150741.jpg"/>
          <p:cNvPicPr>
            <a:picLocks noGrp="1" noChangeAspect="1"/>
          </p:cNvPicPr>
          <p:nvPr>
            <p:ph sz="half" idx="1"/>
          </p:nvPr>
        </p:nvPicPr>
        <p:blipFill>
          <a:blip r:embed="rId3"/>
          <a:stretch>
            <a:fillRect/>
          </a:stretch>
        </p:blipFill>
        <p:spPr>
          <a:xfrm>
            <a:off x="2071670" y="2007992"/>
            <a:ext cx="6844266" cy="3849900"/>
          </a:xfr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642918"/>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μελετων</a:t>
            </a:r>
            <a:r>
              <a:rPr lang="el-GR" dirty="0" smtClean="0">
                <a:latin typeface="Comic Sans MS" pitchFamily="66" charset="0"/>
              </a:rPr>
              <a:t> </a:t>
            </a:r>
            <a:r>
              <a:rPr lang="el-GR" dirty="0" err="1" smtClean="0">
                <a:latin typeface="Comic Sans MS" pitchFamily="66" charset="0"/>
              </a:rPr>
              <a:t>εργων</a:t>
            </a:r>
            <a:r>
              <a:rPr lang="el-GR" dirty="0" smtClean="0">
                <a:latin typeface="Comic Sans MS" pitchFamily="66" charset="0"/>
              </a:rPr>
              <a:t> </a:t>
            </a:r>
            <a:r>
              <a:rPr lang="el-GR" dirty="0" err="1" smtClean="0">
                <a:latin typeface="Comic Sans MS" pitchFamily="66" charset="0"/>
              </a:rPr>
              <a:t>πρασινου</a:t>
            </a:r>
            <a:endParaRPr lang="en-US" dirty="0"/>
          </a:p>
        </p:txBody>
      </p:sp>
      <p:sp>
        <p:nvSpPr>
          <p:cNvPr id="6" name="3 - Θέση υποσέλιδου"/>
          <p:cNvSpPr>
            <a:spLocks noGrp="1"/>
          </p:cNvSpPr>
          <p:nvPr>
            <p:ph type="body" idx="2"/>
          </p:nvPr>
        </p:nvSpPr>
        <p:spPr>
          <a:xfrm>
            <a:off x="428625" y="1214438"/>
            <a:ext cx="2428863" cy="4800600"/>
          </a:xfrm>
        </p:spPr>
        <p:txBody>
          <a:bodyPr>
            <a:normAutofit/>
          </a:bodyPr>
          <a:lstStyle/>
          <a:p>
            <a:pPr algn="l"/>
            <a:r>
              <a:rPr lang="el-GR" sz="1800" b="1" i="1" dirty="0" err="1" smtClean="0">
                <a:latin typeface="Comic Sans MS" pitchFamily="66" charset="0"/>
              </a:rPr>
              <a:t>Φυτοτεχνική</a:t>
            </a:r>
            <a:r>
              <a:rPr lang="el-GR" sz="1800" b="1" i="1" dirty="0" smtClean="0">
                <a:latin typeface="Comic Sans MS" pitchFamily="66" charset="0"/>
              </a:rPr>
              <a:t> Μελέτη Χριστουγεννιάτικου </a:t>
            </a:r>
            <a:r>
              <a:rPr lang="el-GR" sz="1800" b="1" i="1" dirty="0" err="1" smtClean="0">
                <a:latin typeface="Comic Sans MS" pitchFamily="66" charset="0"/>
              </a:rPr>
              <a:t>Διάκοσμου</a:t>
            </a:r>
            <a:endParaRPr lang="el-GR" sz="1800" b="1" i="1" dirty="0">
              <a:latin typeface="Comic Sans MS" pitchFamily="66" charset="0"/>
            </a:endParaRPr>
          </a:p>
        </p:txBody>
      </p:sp>
      <p:sp>
        <p:nvSpPr>
          <p:cNvPr id="7" name="1 - Τίτλος"/>
          <p:cNvSpPr txBox="1">
            <a:spLocks/>
          </p:cNvSpPr>
          <p:nvPr/>
        </p:nvSpPr>
        <p:spPr>
          <a:xfrm>
            <a:off x="214282" y="142852"/>
            <a:ext cx="8458200" cy="520700"/>
          </a:xfrm>
          <a:prstGeom prst="rect">
            <a:avLst/>
          </a:prstGeom>
        </p:spPr>
        <p:txBody>
          <a:bodyPr vert="horz" anchor="ctr">
            <a:normAutofit/>
          </a:bodyPr>
          <a:lstStyle/>
          <a:p>
            <a:r>
              <a:rPr lang="el-GR" sz="1200" b="1" i="1" dirty="0" smtClean="0">
                <a:solidFill>
                  <a:schemeClr val="accent1"/>
                </a:solidFill>
                <a:latin typeface="Comic Sans MS" pitchFamily="66" charset="0"/>
              </a:rPr>
              <a:t>Διεύθυνση Περιβάλλοντος, Ενέργειας &amp; Πρασίνου</a:t>
            </a:r>
            <a:endParaRPr lang="el-GR" sz="1200" b="1" i="1" dirty="0">
              <a:solidFill>
                <a:schemeClr val="accent1"/>
              </a:solidFill>
              <a:latin typeface="Comic Sans MS" pitchFamily="66" charset="0"/>
            </a:endParaRPr>
          </a:p>
        </p:txBody>
      </p:sp>
      <p:pic>
        <p:nvPicPr>
          <p:cNvPr id="9" name="8 - Θέση περιεχομένου" descr="DSC_0006.JPG"/>
          <p:cNvPicPr>
            <a:picLocks noGrp="1" noChangeAspect="1"/>
          </p:cNvPicPr>
          <p:nvPr>
            <p:ph sz="half" idx="1"/>
          </p:nvPr>
        </p:nvPicPr>
        <p:blipFill>
          <a:blip r:embed="rId3" cstate="print"/>
          <a:stretch>
            <a:fillRect/>
          </a:stretch>
        </p:blipFill>
        <p:spPr>
          <a:xfrm>
            <a:off x="2998295" y="1857364"/>
            <a:ext cx="5771047" cy="3857652"/>
          </a:xfr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642918"/>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μελετων</a:t>
            </a:r>
            <a:r>
              <a:rPr lang="el-GR" dirty="0" smtClean="0">
                <a:latin typeface="Comic Sans MS" pitchFamily="66" charset="0"/>
              </a:rPr>
              <a:t> </a:t>
            </a:r>
            <a:r>
              <a:rPr lang="el-GR" dirty="0" err="1" smtClean="0">
                <a:latin typeface="Comic Sans MS" pitchFamily="66" charset="0"/>
              </a:rPr>
              <a:t>εργων</a:t>
            </a:r>
            <a:r>
              <a:rPr lang="el-GR" dirty="0" smtClean="0">
                <a:latin typeface="Comic Sans MS" pitchFamily="66" charset="0"/>
              </a:rPr>
              <a:t> </a:t>
            </a:r>
            <a:r>
              <a:rPr lang="el-GR" dirty="0" err="1" smtClean="0">
                <a:latin typeface="Comic Sans MS" pitchFamily="66" charset="0"/>
              </a:rPr>
              <a:t>πρασινου</a:t>
            </a:r>
            <a:endParaRPr lang="en-US" dirty="0"/>
          </a:p>
        </p:txBody>
      </p:sp>
      <p:sp>
        <p:nvSpPr>
          <p:cNvPr id="6" name="3 - Θέση υποσέλιδου"/>
          <p:cNvSpPr>
            <a:spLocks noGrp="1"/>
          </p:cNvSpPr>
          <p:nvPr>
            <p:ph type="body" idx="2"/>
          </p:nvPr>
        </p:nvSpPr>
        <p:spPr>
          <a:xfrm>
            <a:off x="428625" y="1214438"/>
            <a:ext cx="2357425" cy="4800600"/>
          </a:xfrm>
        </p:spPr>
        <p:txBody>
          <a:bodyPr>
            <a:normAutofit/>
          </a:bodyPr>
          <a:lstStyle/>
          <a:p>
            <a:pPr algn="l"/>
            <a:r>
              <a:rPr lang="el-GR" sz="1800" b="1" i="1" dirty="0" err="1" smtClean="0">
                <a:latin typeface="Comic Sans MS" pitchFamily="66" charset="0"/>
              </a:rPr>
              <a:t>Φυτοτεχνική</a:t>
            </a:r>
            <a:r>
              <a:rPr lang="el-GR" sz="1800" b="1" i="1" dirty="0" smtClean="0">
                <a:latin typeface="Comic Sans MS" pitchFamily="66" charset="0"/>
              </a:rPr>
              <a:t> Μελέτη Χριστουγεννιάτικου </a:t>
            </a:r>
            <a:r>
              <a:rPr lang="el-GR" sz="1800" b="1" i="1" dirty="0" err="1" smtClean="0">
                <a:latin typeface="Comic Sans MS" pitchFamily="66" charset="0"/>
              </a:rPr>
              <a:t>Διάκοσμου</a:t>
            </a:r>
            <a:endParaRPr lang="el-GR" sz="1800" b="1" i="1" dirty="0">
              <a:latin typeface="Comic Sans MS" pitchFamily="66" charset="0"/>
            </a:endParaRPr>
          </a:p>
        </p:txBody>
      </p:sp>
      <p:sp>
        <p:nvSpPr>
          <p:cNvPr id="7" name="1 - Τίτλος"/>
          <p:cNvSpPr txBox="1">
            <a:spLocks/>
          </p:cNvSpPr>
          <p:nvPr/>
        </p:nvSpPr>
        <p:spPr>
          <a:xfrm>
            <a:off x="214282" y="142852"/>
            <a:ext cx="8458200" cy="520700"/>
          </a:xfrm>
          <a:prstGeom prst="rect">
            <a:avLst/>
          </a:prstGeom>
        </p:spPr>
        <p:txBody>
          <a:bodyPr vert="horz" anchor="ctr">
            <a:normAutofit/>
          </a:bodyPr>
          <a:lstStyle/>
          <a:p>
            <a:r>
              <a:rPr lang="el-GR" sz="1200" b="1" i="1" dirty="0" smtClean="0">
                <a:solidFill>
                  <a:schemeClr val="accent1"/>
                </a:solidFill>
                <a:latin typeface="Comic Sans MS" pitchFamily="66" charset="0"/>
              </a:rPr>
              <a:t>Διεύθυνση Περιβάλλοντος, Ενέργειας &amp; Πρασίνου</a:t>
            </a:r>
            <a:endParaRPr lang="el-GR" sz="1200" b="1" i="1" dirty="0">
              <a:solidFill>
                <a:schemeClr val="accent1"/>
              </a:solidFill>
              <a:latin typeface="Comic Sans MS" pitchFamily="66" charset="0"/>
            </a:endParaRPr>
          </a:p>
        </p:txBody>
      </p:sp>
      <p:pic>
        <p:nvPicPr>
          <p:cNvPr id="9" name="8 - Θέση περιεχομένου" descr="DSC_6251.JPG"/>
          <p:cNvPicPr>
            <a:picLocks noGrp="1" noChangeAspect="1"/>
          </p:cNvPicPr>
          <p:nvPr>
            <p:ph sz="half" idx="1"/>
          </p:nvPr>
        </p:nvPicPr>
        <p:blipFill>
          <a:blip r:embed="rId3" cstate="print"/>
          <a:stretch>
            <a:fillRect/>
          </a:stretch>
        </p:blipFill>
        <p:spPr>
          <a:xfrm>
            <a:off x="3071802" y="1714488"/>
            <a:ext cx="5697540" cy="3801740"/>
          </a:xfr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642918"/>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μελετων</a:t>
            </a:r>
            <a:r>
              <a:rPr lang="el-GR" dirty="0" smtClean="0">
                <a:latin typeface="Comic Sans MS" pitchFamily="66" charset="0"/>
              </a:rPr>
              <a:t> </a:t>
            </a:r>
            <a:r>
              <a:rPr lang="el-GR" dirty="0" err="1" smtClean="0">
                <a:latin typeface="Comic Sans MS" pitchFamily="66" charset="0"/>
              </a:rPr>
              <a:t>εργων</a:t>
            </a:r>
            <a:r>
              <a:rPr lang="el-GR" dirty="0" smtClean="0">
                <a:latin typeface="Comic Sans MS" pitchFamily="66" charset="0"/>
              </a:rPr>
              <a:t> </a:t>
            </a:r>
            <a:r>
              <a:rPr lang="el-GR" dirty="0" err="1" smtClean="0">
                <a:latin typeface="Comic Sans MS" pitchFamily="66" charset="0"/>
              </a:rPr>
              <a:t>πρασινου</a:t>
            </a:r>
            <a:endParaRPr lang="en-US" dirty="0"/>
          </a:p>
        </p:txBody>
      </p:sp>
      <p:pic>
        <p:nvPicPr>
          <p:cNvPr id="5" name="4 - Θέση περιεχομένου"/>
          <p:cNvPicPr>
            <a:picLocks noGrp="1"/>
          </p:cNvPicPr>
          <p:nvPr>
            <p:ph sz="half" idx="1"/>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c="http://schemas.openxmlformats.org/markup-compatibility/2006" xmlns:wpc="http://schemas.microsoft.com/office/word/2010/wordprocessingCanvas" xmlns="" val="0"/>
              </a:ext>
            </a:extLst>
          </a:blip>
          <a:srcRect/>
          <a:stretch>
            <a:fillRect/>
          </a:stretch>
        </p:blipFill>
        <p:spPr bwMode="auto">
          <a:xfrm>
            <a:off x="4214810" y="1357298"/>
            <a:ext cx="4032354" cy="4929222"/>
          </a:xfrm>
          <a:prstGeom prst="rect">
            <a:avLst/>
          </a:prstGeom>
          <a:noFill/>
        </p:spPr>
      </p:pic>
      <p:sp>
        <p:nvSpPr>
          <p:cNvPr id="6" name="3 - Θέση υποσέλιδου"/>
          <p:cNvSpPr>
            <a:spLocks noGrp="1"/>
          </p:cNvSpPr>
          <p:nvPr>
            <p:ph type="body" idx="2"/>
          </p:nvPr>
        </p:nvSpPr>
        <p:spPr>
          <a:xfrm>
            <a:off x="428625" y="1214438"/>
            <a:ext cx="3357557" cy="4800600"/>
          </a:xfrm>
        </p:spPr>
        <p:txBody>
          <a:bodyPr/>
          <a:lstStyle/>
          <a:p>
            <a:r>
              <a:rPr lang="el-GR" sz="3000" b="1" dirty="0" smtClean="0">
                <a:latin typeface="Comic Sans MS" pitchFamily="66" charset="0"/>
              </a:rPr>
              <a:t>Πρόγραμμα καταπολέμησης κουνουπιών</a:t>
            </a:r>
          </a:p>
          <a:p>
            <a:pPr algn="l"/>
            <a:endParaRPr lang="el-GR" b="1" i="1" dirty="0">
              <a:latin typeface="Comic Sans MS" pitchFamily="66" charset="0"/>
            </a:endParaRPr>
          </a:p>
        </p:txBody>
      </p:sp>
      <p:sp>
        <p:nvSpPr>
          <p:cNvPr id="7" name="1 - Τίτλος"/>
          <p:cNvSpPr txBox="1">
            <a:spLocks/>
          </p:cNvSpPr>
          <p:nvPr/>
        </p:nvSpPr>
        <p:spPr>
          <a:xfrm>
            <a:off x="214282" y="142852"/>
            <a:ext cx="8458200" cy="520700"/>
          </a:xfrm>
          <a:prstGeom prst="rect">
            <a:avLst/>
          </a:prstGeom>
        </p:spPr>
        <p:txBody>
          <a:bodyPr vert="horz" anchor="ctr">
            <a:normAutofit/>
          </a:bodyPr>
          <a:lstStyle/>
          <a:p>
            <a:r>
              <a:rPr lang="el-GR" sz="1200" b="1" i="1" dirty="0" smtClean="0">
                <a:solidFill>
                  <a:schemeClr val="accent1"/>
                </a:solidFill>
                <a:latin typeface="Comic Sans MS" pitchFamily="66" charset="0"/>
              </a:rPr>
              <a:t>Διεύθυνση Περιβάλλοντος, Ενέργειας &amp; Πρασίνου</a:t>
            </a:r>
            <a:endParaRPr lang="el-GR" sz="1200" b="1" i="1" dirty="0">
              <a:solidFill>
                <a:schemeClr val="accent1"/>
              </a:solidFill>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3000" fill="hold"/>
                                        <p:tgtEl>
                                          <p:spTgt spid="5"/>
                                        </p:tgtEl>
                                        <p:attrNameLst>
                                          <p:attrName>ppt_x</p:attrName>
                                        </p:attrNameLst>
                                      </p:cBhvr>
                                      <p:tavLst>
                                        <p:tav tm="0">
                                          <p:val>
                                            <p:strVal val="#ppt_x"/>
                                          </p:val>
                                        </p:tav>
                                        <p:tav tm="100000">
                                          <p:val>
                                            <p:strVal val="#ppt_x"/>
                                          </p:val>
                                        </p:tav>
                                      </p:tavLst>
                                    </p:anim>
                                    <p:anim calcmode="lin" valueType="num">
                                      <p:cBhvr additive="base">
                                        <p:cTn id="18" dur="3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μελετων</a:t>
            </a:r>
            <a:r>
              <a:rPr lang="el-GR" dirty="0" smtClean="0">
                <a:latin typeface="Comic Sans MS" pitchFamily="66" charset="0"/>
              </a:rPr>
              <a:t> </a:t>
            </a:r>
            <a:r>
              <a:rPr lang="el-GR" dirty="0" err="1" smtClean="0">
                <a:latin typeface="Comic Sans MS" pitchFamily="66" charset="0"/>
              </a:rPr>
              <a:t>εργων</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περιεχομένου"/>
          <p:cNvSpPr>
            <a:spLocks noGrp="1"/>
          </p:cNvSpPr>
          <p:nvPr>
            <p:ph idx="1"/>
          </p:nvPr>
        </p:nvSpPr>
        <p:spPr>
          <a:xfrm>
            <a:off x="304800" y="1554163"/>
            <a:ext cx="8686800" cy="4017977"/>
          </a:xfrm>
        </p:spPr>
        <p:txBody>
          <a:bodyPr>
            <a:normAutofit/>
          </a:bodyPr>
          <a:lstStyle/>
          <a:p>
            <a:pPr>
              <a:buFont typeface="Wingdings" pitchFamily="2" charset="2"/>
              <a:buChar char="Ø"/>
            </a:pPr>
            <a:r>
              <a:rPr lang="el-GR" dirty="0" smtClean="0">
                <a:latin typeface="Comic Sans MS" pitchFamily="66" charset="0"/>
              </a:rPr>
              <a:t>Σύνταξη μελετών που αφορούν θέματα πρασίνου όπως η κοπή χόρτων, το κλάδεμα ψηλών δέντρων κλπ</a:t>
            </a:r>
          </a:p>
          <a:p>
            <a:pPr>
              <a:buNone/>
            </a:pPr>
            <a:r>
              <a:rPr lang="el-GR" sz="2400" dirty="0" smtClean="0">
                <a:latin typeface="Comic Sans MS" pitchFamily="66" charset="0"/>
              </a:rPr>
              <a:t/>
            </a:r>
            <a:br>
              <a:rPr lang="el-GR" sz="2400" dirty="0" smtClean="0">
                <a:latin typeface="Comic Sans MS" pitchFamily="66" charset="0"/>
              </a:rPr>
            </a:br>
            <a:endParaRPr lang="el-GR" sz="2400" dirty="0">
              <a:latin typeface="Comic Sans MS" pitchFamily="66" charset="0"/>
            </a:endParaRPr>
          </a:p>
        </p:txBody>
      </p:sp>
      <p:sp>
        <p:nvSpPr>
          <p:cNvPr id="4" name="3 - Θέση υποσέλιδου"/>
          <p:cNvSpPr>
            <a:spLocks noGrp="1"/>
          </p:cNvSpPr>
          <p:nvPr>
            <p:ph type="ftr" sz="quarter" idx="11"/>
          </p:nvPr>
        </p:nvSpPr>
        <p:spPr>
          <a:xfrm>
            <a:off x="428596" y="76200"/>
            <a:ext cx="6048404" cy="288925"/>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μελετων</a:t>
            </a:r>
            <a:r>
              <a:rPr lang="el-GR" dirty="0" smtClean="0">
                <a:latin typeface="Comic Sans MS" pitchFamily="66" charset="0"/>
              </a:rPr>
              <a:t> </a:t>
            </a:r>
            <a:r>
              <a:rPr lang="el-GR" dirty="0" err="1" smtClean="0">
                <a:latin typeface="Comic Sans MS" pitchFamily="66" charset="0"/>
              </a:rPr>
              <a:t>εργων</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περιεχομένου"/>
          <p:cNvSpPr>
            <a:spLocks noGrp="1"/>
          </p:cNvSpPr>
          <p:nvPr>
            <p:ph idx="1"/>
          </p:nvPr>
        </p:nvSpPr>
        <p:spPr>
          <a:xfrm>
            <a:off x="304800" y="1554163"/>
            <a:ext cx="8686800" cy="3517911"/>
          </a:xfrm>
        </p:spPr>
        <p:txBody>
          <a:bodyPr>
            <a:normAutofit/>
          </a:bodyPr>
          <a:lstStyle/>
          <a:p>
            <a:pPr>
              <a:buFont typeface="Wingdings" pitchFamily="2" charset="2"/>
              <a:buChar char="Ø"/>
            </a:pPr>
            <a:r>
              <a:rPr lang="el-GR" dirty="0" smtClean="0">
                <a:latin typeface="Comic Sans MS" pitchFamily="66" charset="0"/>
              </a:rPr>
              <a:t>Μελετά το σχεδιασμό του τρόπου άρδευσης του πρασίνου της πόλης.</a:t>
            </a:r>
          </a:p>
          <a:p>
            <a:pPr>
              <a:buFont typeface="Wingdings" pitchFamily="2" charset="2"/>
              <a:buChar char="Ø"/>
            </a:pPr>
            <a:r>
              <a:rPr lang="el-GR" dirty="0" smtClean="0">
                <a:latin typeface="Comic Sans MS" pitchFamily="66" charset="0"/>
              </a:rPr>
              <a:t>Έχει την επίβλεψη της εφαρμογής των μελετών έργων διαμόρφωσης, πρασίνου.</a:t>
            </a:r>
          </a:p>
          <a:p>
            <a:pPr>
              <a:buNone/>
            </a:pPr>
            <a:endParaRPr lang="el-GR" dirty="0"/>
          </a:p>
        </p:txBody>
      </p:sp>
      <p:sp>
        <p:nvSpPr>
          <p:cNvPr id="4" name="3 - Θέση υποσέλιδου"/>
          <p:cNvSpPr>
            <a:spLocks noGrp="1"/>
          </p:cNvSpPr>
          <p:nvPr>
            <p:ph type="ftr" sz="quarter" idx="11"/>
          </p:nvPr>
        </p:nvSpPr>
        <p:spPr>
          <a:xfrm>
            <a:off x="428596" y="76200"/>
            <a:ext cx="6048404" cy="288925"/>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err="1" smtClean="0">
                <a:latin typeface="Comic Sans MS" pitchFamily="66" charset="0"/>
              </a:rPr>
              <a:t>αρμοδιοτητεσ</a:t>
            </a:r>
            <a:endParaRPr lang="el-GR" dirty="0">
              <a:latin typeface="Comic Sans MS" pitchFamily="66" charset="0"/>
            </a:endParaRPr>
          </a:p>
        </p:txBody>
      </p:sp>
      <p:sp>
        <p:nvSpPr>
          <p:cNvPr id="3" name="2 - Θέση περιεχομένου"/>
          <p:cNvSpPr>
            <a:spLocks noGrp="1"/>
          </p:cNvSpPr>
          <p:nvPr>
            <p:ph idx="1"/>
          </p:nvPr>
        </p:nvSpPr>
        <p:spPr>
          <a:xfrm>
            <a:off x="304800" y="1554163"/>
            <a:ext cx="8686800" cy="3232159"/>
          </a:xfrm>
        </p:spPr>
        <p:txBody>
          <a:bodyPr>
            <a:normAutofit/>
          </a:bodyPr>
          <a:lstStyle/>
          <a:p>
            <a:pPr>
              <a:buFont typeface="Wingdings" pitchFamily="2" charset="2"/>
              <a:buChar char="Ø"/>
            </a:pPr>
            <a:r>
              <a:rPr lang="el-GR" b="1" dirty="0" smtClean="0">
                <a:latin typeface="Comic Sans MS" pitchFamily="66" charset="0"/>
              </a:rPr>
              <a:t>Υλοποίηση δράσεων που αφορούν την ανάπτυξη και αξιοποίηση του Παναχαϊκού όρους</a:t>
            </a:r>
          </a:p>
          <a:p>
            <a:pPr>
              <a:buFont typeface="Wingdings" pitchFamily="2" charset="2"/>
              <a:buChar char="Ø"/>
            </a:pPr>
            <a:r>
              <a:rPr lang="el-GR" b="1" dirty="0" smtClean="0">
                <a:latin typeface="Comic Sans MS" pitchFamily="66" charset="0"/>
              </a:rPr>
              <a:t>Συνεργάζεται με το τμήμα Πολιτικής Προστασίας </a:t>
            </a:r>
          </a:p>
          <a:p>
            <a:pPr>
              <a:buFont typeface="Wingdings" pitchFamily="2" charset="2"/>
              <a:buChar char="Ø"/>
            </a:pPr>
            <a:endParaRPr lang="el-GR" sz="2400" b="1" dirty="0" smtClean="0">
              <a:latin typeface="Comic Sans MS" pitchFamily="66" charset="0"/>
            </a:endParaRPr>
          </a:p>
          <a:p>
            <a:endParaRPr lang="el-GR" dirty="0"/>
          </a:p>
        </p:txBody>
      </p:sp>
      <p:sp>
        <p:nvSpPr>
          <p:cNvPr id="4" name="3 - Θέση υποσέλιδου"/>
          <p:cNvSpPr>
            <a:spLocks noGrp="1"/>
          </p:cNvSpPr>
          <p:nvPr>
            <p:ph type="ftr" sz="quarter" idx="11"/>
          </p:nvPr>
        </p:nvSpPr>
        <p:spPr>
          <a:xfrm>
            <a:off x="428596" y="76200"/>
            <a:ext cx="6048404" cy="288925"/>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3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3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μελετων</a:t>
            </a:r>
            <a:r>
              <a:rPr lang="el-GR" dirty="0" smtClean="0">
                <a:latin typeface="Comic Sans MS" pitchFamily="66" charset="0"/>
              </a:rPr>
              <a:t> </a:t>
            </a:r>
            <a:r>
              <a:rPr lang="el-GR" dirty="0" err="1" smtClean="0">
                <a:latin typeface="Comic Sans MS" pitchFamily="66" charset="0"/>
              </a:rPr>
              <a:t>εργων</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περιεχομένου"/>
          <p:cNvSpPr>
            <a:spLocks noGrp="1"/>
          </p:cNvSpPr>
          <p:nvPr>
            <p:ph idx="1"/>
          </p:nvPr>
        </p:nvSpPr>
        <p:spPr>
          <a:xfrm>
            <a:off x="304800" y="1554163"/>
            <a:ext cx="8686800" cy="3517911"/>
          </a:xfrm>
        </p:spPr>
        <p:txBody>
          <a:bodyPr>
            <a:normAutofit/>
          </a:bodyPr>
          <a:lstStyle/>
          <a:p>
            <a:pPr>
              <a:buFont typeface="Wingdings" pitchFamily="2" charset="2"/>
              <a:buChar char="Ø"/>
            </a:pPr>
            <a:r>
              <a:rPr lang="el-GR" sz="4000" dirty="0" smtClean="0">
                <a:latin typeface="Comic Sans MS" pitchFamily="66" charset="0"/>
              </a:rPr>
              <a:t>Σύνταξη τεχνικών εκθέσεων -μελετών για την προμήθεια φυτικών ειδών </a:t>
            </a:r>
          </a:p>
          <a:p>
            <a:pPr>
              <a:buFont typeface="Wingdings" pitchFamily="2" charset="2"/>
              <a:buChar char="Ø"/>
            </a:pPr>
            <a:r>
              <a:rPr lang="el-GR" sz="4000" dirty="0" smtClean="0">
                <a:latin typeface="Comic Sans MS" pitchFamily="66" charset="0"/>
              </a:rPr>
              <a:t>Σύνταξη μελετών για την προμήθεια εξοπλισμού και υλικών</a:t>
            </a:r>
          </a:p>
          <a:p>
            <a:endParaRPr lang="el-GR" dirty="0"/>
          </a:p>
        </p:txBody>
      </p:sp>
      <p:sp>
        <p:nvSpPr>
          <p:cNvPr id="4" name="3 - Θέση υποσέλιδου"/>
          <p:cNvSpPr>
            <a:spLocks noGrp="1"/>
          </p:cNvSpPr>
          <p:nvPr>
            <p:ph type="ftr" sz="quarter" idx="11"/>
          </p:nvPr>
        </p:nvSpPr>
        <p:spPr>
          <a:xfrm>
            <a:off x="428596" y="76200"/>
            <a:ext cx="6048404" cy="288925"/>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μελετων</a:t>
            </a:r>
            <a:r>
              <a:rPr lang="el-GR" dirty="0" smtClean="0">
                <a:latin typeface="Comic Sans MS" pitchFamily="66" charset="0"/>
              </a:rPr>
              <a:t> </a:t>
            </a:r>
            <a:r>
              <a:rPr lang="el-GR" dirty="0" err="1" smtClean="0">
                <a:latin typeface="Comic Sans MS" pitchFamily="66" charset="0"/>
              </a:rPr>
              <a:t>εργων</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περιεχομένου"/>
          <p:cNvSpPr>
            <a:spLocks noGrp="1"/>
          </p:cNvSpPr>
          <p:nvPr>
            <p:ph idx="1"/>
          </p:nvPr>
        </p:nvSpPr>
        <p:spPr>
          <a:xfrm>
            <a:off x="304800" y="1554163"/>
            <a:ext cx="8686800" cy="3803663"/>
          </a:xfrm>
        </p:spPr>
        <p:txBody>
          <a:bodyPr>
            <a:normAutofit/>
          </a:bodyPr>
          <a:lstStyle/>
          <a:p>
            <a:pPr>
              <a:buNone/>
            </a:pPr>
            <a:r>
              <a:rPr lang="el-GR" sz="3400" dirty="0" smtClean="0">
                <a:latin typeface="Comic Sans MS" pitchFamily="66" charset="0"/>
              </a:rPr>
              <a:t>Επιμελείται την διεξαγωγή:</a:t>
            </a:r>
          </a:p>
          <a:p>
            <a:pPr>
              <a:buFont typeface="Wingdings" pitchFamily="2" charset="2"/>
              <a:buChar char="Ø"/>
            </a:pPr>
            <a:r>
              <a:rPr lang="el-GR" sz="3400" dirty="0" smtClean="0">
                <a:latin typeface="Comic Sans MS" pitchFamily="66" charset="0"/>
              </a:rPr>
              <a:t>Διαγωνισμών</a:t>
            </a:r>
          </a:p>
          <a:p>
            <a:pPr>
              <a:buFont typeface="Wingdings" pitchFamily="2" charset="2"/>
              <a:buChar char="Ø"/>
            </a:pPr>
            <a:r>
              <a:rPr lang="el-GR" sz="3400" dirty="0" smtClean="0">
                <a:latin typeface="Comic Sans MS" pitchFamily="66" charset="0"/>
              </a:rPr>
              <a:t>Την ανάθεση εκτέλεσης έργων &amp;</a:t>
            </a:r>
          </a:p>
          <a:p>
            <a:pPr>
              <a:buFont typeface="Wingdings" pitchFamily="2" charset="2"/>
              <a:buChar char="Ø"/>
            </a:pPr>
            <a:r>
              <a:rPr lang="el-GR" sz="3400" dirty="0" smtClean="0">
                <a:latin typeface="Comic Sans MS" pitchFamily="66" charset="0"/>
              </a:rPr>
              <a:t> Την παραλαβή έργων</a:t>
            </a:r>
          </a:p>
        </p:txBody>
      </p:sp>
      <p:sp>
        <p:nvSpPr>
          <p:cNvPr id="4" name="3 - Θέση υποσέλιδου"/>
          <p:cNvSpPr>
            <a:spLocks noGrp="1"/>
          </p:cNvSpPr>
          <p:nvPr>
            <p:ph type="ftr" sz="quarter" idx="11"/>
          </p:nvPr>
        </p:nvSpPr>
        <p:spPr>
          <a:xfrm>
            <a:off x="428596" y="76200"/>
            <a:ext cx="6048404" cy="288925"/>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μελετων</a:t>
            </a:r>
            <a:r>
              <a:rPr lang="el-GR" dirty="0" smtClean="0">
                <a:latin typeface="Comic Sans MS" pitchFamily="66" charset="0"/>
              </a:rPr>
              <a:t> </a:t>
            </a:r>
            <a:r>
              <a:rPr lang="el-GR" dirty="0" err="1" smtClean="0">
                <a:latin typeface="Comic Sans MS" pitchFamily="66" charset="0"/>
              </a:rPr>
              <a:t>εργων</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περιεχομένου"/>
          <p:cNvSpPr>
            <a:spLocks noGrp="1"/>
          </p:cNvSpPr>
          <p:nvPr>
            <p:ph idx="1"/>
          </p:nvPr>
        </p:nvSpPr>
        <p:spPr>
          <a:xfrm>
            <a:off x="304800" y="1554163"/>
            <a:ext cx="8686800" cy="3803663"/>
          </a:xfrm>
        </p:spPr>
        <p:txBody>
          <a:bodyPr>
            <a:normAutofit fontScale="85000" lnSpcReduction="20000"/>
          </a:bodyPr>
          <a:lstStyle/>
          <a:p>
            <a:pPr>
              <a:buFont typeface="Wingdings" pitchFamily="2" charset="2"/>
              <a:buChar char="Ø"/>
            </a:pPr>
            <a:r>
              <a:rPr lang="el-GR" sz="3400" dirty="0" smtClean="0">
                <a:latin typeface="Comic Sans MS" pitchFamily="66" charset="0"/>
              </a:rPr>
              <a:t>Μεριμνά για την ανάπτυξη και την διάδοση του πρασίνου στην πόλη &amp;</a:t>
            </a:r>
          </a:p>
          <a:p>
            <a:pPr>
              <a:buFont typeface="Wingdings" pitchFamily="2" charset="2"/>
              <a:buChar char="Ø"/>
            </a:pPr>
            <a:r>
              <a:rPr lang="el-GR" sz="3400" dirty="0" smtClean="0">
                <a:latin typeface="Comic Sans MS" pitchFamily="66" charset="0"/>
              </a:rPr>
              <a:t> Συντήρηση και εξωραϊσμό δημοτικών κήπων, χώρων πρασίνου δημοτικών σχολείων, αλσών, παρτεριών και δενδροστοιχιών.</a:t>
            </a:r>
          </a:p>
          <a:p>
            <a:pPr>
              <a:buFont typeface="Wingdings" pitchFamily="2" charset="2"/>
              <a:buChar char="Ø"/>
            </a:pPr>
            <a:r>
              <a:rPr lang="el-GR" sz="3400" dirty="0" smtClean="0">
                <a:latin typeface="Comic Sans MS" pitchFamily="66" charset="0"/>
              </a:rPr>
              <a:t>Υλοποιεί προγράμματα και πρωτοβουλίες του Δήμου για την αειφόρο περιβαλλοντική και αστική ανάπτυξη της πόλης.</a:t>
            </a:r>
            <a:r>
              <a:rPr lang="el-GR" dirty="0" smtClean="0"/>
              <a:t/>
            </a:r>
            <a:br>
              <a:rPr lang="el-GR" dirty="0" smtClean="0"/>
            </a:br>
            <a:endParaRPr lang="el-GR" dirty="0"/>
          </a:p>
        </p:txBody>
      </p:sp>
      <p:sp>
        <p:nvSpPr>
          <p:cNvPr id="4" name="3 - Θέση υποσέλιδου"/>
          <p:cNvSpPr>
            <a:spLocks noGrp="1"/>
          </p:cNvSpPr>
          <p:nvPr>
            <p:ph type="ftr" sz="quarter" idx="11"/>
          </p:nvPr>
        </p:nvSpPr>
        <p:spPr>
          <a:xfrm>
            <a:off x="428596" y="76200"/>
            <a:ext cx="6048404" cy="288925"/>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14282" y="1643050"/>
            <a:ext cx="8777318" cy="3429024"/>
          </a:xfrm>
        </p:spPr>
        <p:txBody>
          <a:bodyPr>
            <a:normAutofit/>
          </a:bodyPr>
          <a:lstStyle/>
          <a:p>
            <a:pPr>
              <a:buFont typeface="Wingdings" pitchFamily="2" charset="2"/>
              <a:buChar char="Ø"/>
            </a:pPr>
            <a:r>
              <a:rPr lang="el-GR" b="1" dirty="0" smtClean="0">
                <a:latin typeface="Comic Sans MS" pitchFamily="66" charset="0"/>
              </a:rPr>
              <a:t>Τμήμα Πρασίνου</a:t>
            </a:r>
          </a:p>
          <a:p>
            <a:pPr>
              <a:buFont typeface="Wingdings" pitchFamily="2" charset="2"/>
              <a:buChar char="Ø"/>
            </a:pPr>
            <a:r>
              <a:rPr lang="el-GR" b="1" dirty="0" smtClean="0">
                <a:latin typeface="Comic Sans MS" pitchFamily="66" charset="0"/>
              </a:rPr>
              <a:t>Τμήμα Μελετών Έργων Πρασίνου</a:t>
            </a:r>
          </a:p>
          <a:p>
            <a:pPr>
              <a:buFont typeface="Wingdings" pitchFamily="2" charset="2"/>
              <a:buChar char="Ø"/>
            </a:pPr>
            <a:r>
              <a:rPr lang="el-GR" b="1" dirty="0" smtClean="0">
                <a:latin typeface="Comic Sans MS" pitchFamily="66" charset="0"/>
              </a:rPr>
              <a:t>Τμήμα Περιβάλλοντος &amp; Ενέργειας</a:t>
            </a:r>
          </a:p>
          <a:p>
            <a:pPr>
              <a:buFont typeface="Wingdings" pitchFamily="2" charset="2"/>
              <a:buChar char="Ø"/>
            </a:pPr>
            <a:r>
              <a:rPr lang="el-GR" b="1" dirty="0" smtClean="0">
                <a:latin typeface="Comic Sans MS" pitchFamily="66" charset="0"/>
              </a:rPr>
              <a:t>Τμήμα Κοιμητηρίων</a:t>
            </a:r>
          </a:p>
          <a:p>
            <a:pPr>
              <a:buFont typeface="Wingdings" pitchFamily="2" charset="2"/>
              <a:buChar char="Ø"/>
            </a:pPr>
            <a:endParaRPr lang="el-GR" sz="2800" b="1" dirty="0" smtClean="0">
              <a:latin typeface="Comic Sans MS" pitchFamily="66" charset="0"/>
            </a:endParaRPr>
          </a:p>
          <a:p>
            <a:pPr>
              <a:buFont typeface="Wingdings" pitchFamily="2" charset="2"/>
              <a:buChar char="Ø"/>
            </a:pPr>
            <a:endParaRPr lang="el-GR" sz="2800" b="1" dirty="0">
              <a:latin typeface="Comic Sans MS" pitchFamily="66" charset="0"/>
            </a:endParaRPr>
          </a:p>
        </p:txBody>
      </p:sp>
      <p:sp>
        <p:nvSpPr>
          <p:cNvPr id="4" name="3 - Θέση υποσέλιδου"/>
          <p:cNvSpPr>
            <a:spLocks noGrp="1"/>
          </p:cNvSpPr>
          <p:nvPr>
            <p:ph type="ftr" sz="quarter" idx="11"/>
          </p:nvPr>
        </p:nvSpPr>
        <p:spPr>
          <a:xfrm>
            <a:off x="428596" y="76200"/>
            <a:ext cx="6858048" cy="288925"/>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3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3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3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3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3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3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περιεχομένου"/>
          <p:cNvSpPr>
            <a:spLocks noGrp="1"/>
          </p:cNvSpPr>
          <p:nvPr>
            <p:ph idx="1"/>
          </p:nvPr>
        </p:nvSpPr>
        <p:spPr/>
        <p:txBody>
          <a:bodyPr/>
          <a:lstStyle/>
          <a:p>
            <a:pPr>
              <a:buNone/>
            </a:pPr>
            <a:r>
              <a:rPr lang="el-GR" b="1" dirty="0" smtClean="0">
                <a:latin typeface="Comic Sans MS" pitchFamily="66" charset="0"/>
              </a:rPr>
              <a:t>Συντήρηση και φύτευση:</a:t>
            </a:r>
          </a:p>
          <a:p>
            <a:pPr>
              <a:buFont typeface="Wingdings" pitchFamily="2" charset="2"/>
              <a:buChar char="Ø"/>
            </a:pPr>
            <a:r>
              <a:rPr lang="el-GR" b="1" dirty="0" smtClean="0">
                <a:latin typeface="Comic Sans MS" pitchFamily="66" charset="0"/>
              </a:rPr>
              <a:t>Πλατειών</a:t>
            </a:r>
          </a:p>
          <a:p>
            <a:pPr>
              <a:buFont typeface="Wingdings" pitchFamily="2" charset="2"/>
              <a:buChar char="Ø"/>
            </a:pPr>
            <a:r>
              <a:rPr lang="el-GR" b="1" dirty="0" smtClean="0">
                <a:latin typeface="Comic Sans MS" pitchFamily="66" charset="0"/>
              </a:rPr>
              <a:t>Αλσυλλίων</a:t>
            </a:r>
          </a:p>
          <a:p>
            <a:pPr>
              <a:buFont typeface="Wingdings" pitchFamily="2" charset="2"/>
              <a:buChar char="Ø"/>
            </a:pPr>
            <a:r>
              <a:rPr lang="el-GR" b="1" dirty="0" smtClean="0">
                <a:latin typeface="Comic Sans MS" pitchFamily="66" charset="0"/>
              </a:rPr>
              <a:t>Νησίδων &amp; </a:t>
            </a:r>
            <a:r>
              <a:rPr lang="el-GR" b="1" dirty="0" err="1" smtClean="0">
                <a:latin typeface="Comic Sans MS" pitchFamily="66" charset="0"/>
              </a:rPr>
              <a:t>Δενδροστοιχειών</a:t>
            </a:r>
            <a:endParaRPr lang="el-GR" b="1" dirty="0" smtClean="0">
              <a:latin typeface="Comic Sans MS" pitchFamily="66" charset="0"/>
            </a:endParaRPr>
          </a:p>
          <a:p>
            <a:pPr>
              <a:buFont typeface="Wingdings" pitchFamily="2" charset="2"/>
              <a:buChar char="Ø"/>
            </a:pPr>
            <a:endParaRPr lang="el-GR" b="1" dirty="0">
              <a:latin typeface="Comic Sans MS" pitchFamily="66" charset="0"/>
            </a:endParaRPr>
          </a:p>
        </p:txBody>
      </p:sp>
      <p:sp>
        <p:nvSpPr>
          <p:cNvPr id="4" name="3 - Θέση υποσέλιδου"/>
          <p:cNvSpPr>
            <a:spLocks noGrp="1"/>
          </p:cNvSpPr>
          <p:nvPr>
            <p:ph type="ftr" sz="quarter" idx="11"/>
          </p:nvPr>
        </p:nvSpPr>
        <p:spPr>
          <a:xfrm>
            <a:off x="428596" y="0"/>
            <a:ext cx="4929222" cy="428604"/>
          </a:xfrm>
        </p:spPr>
        <p:txBody>
          <a:bodyPr/>
          <a:lstStyle/>
          <a:p>
            <a:pPr algn="l"/>
            <a:r>
              <a:rPr lang="el-GR" b="1" i="1" dirty="0" smtClean="0">
                <a:latin typeface="Comic Sans MS" pitchFamily="66" charset="0"/>
              </a:rPr>
              <a:t>Διεύθυνση Περιβάλλοντος, Ενέργειας &amp; Πρασίνου</a:t>
            </a:r>
            <a:endParaRPr lang="el-GR" b="1" i="1" dirty="0">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3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3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3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3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3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3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457201" y="1285860"/>
            <a:ext cx="2900354" cy="4124340"/>
          </a:xfrm>
        </p:spPr>
        <p:txBody>
          <a:bodyPr>
            <a:normAutofit/>
          </a:bodyPr>
          <a:lstStyle/>
          <a:p>
            <a:r>
              <a:rPr lang="el-GR" sz="2800" dirty="0" err="1" smtClean="0">
                <a:latin typeface="Comic Sans MS" pitchFamily="66" charset="0"/>
              </a:rPr>
              <a:t>Δενδροφύτευση</a:t>
            </a:r>
            <a:r>
              <a:rPr lang="el-GR" sz="2800" dirty="0" smtClean="0">
                <a:latin typeface="Comic Sans MS" pitchFamily="66" charset="0"/>
              </a:rPr>
              <a:t> στα </a:t>
            </a:r>
            <a:r>
              <a:rPr lang="el-GR" sz="2800" dirty="0" err="1" smtClean="0">
                <a:latin typeface="Comic Sans MS" pitchFamily="66" charset="0"/>
              </a:rPr>
              <a:t>Βραχναίικα</a:t>
            </a:r>
            <a:endParaRPr lang="el-GR" sz="2800" dirty="0">
              <a:latin typeface="Comic Sans MS" pitchFamily="66" charset="0"/>
            </a:endParaRPr>
          </a:p>
        </p:txBody>
      </p:sp>
      <p:pic>
        <p:nvPicPr>
          <p:cNvPr id="6" name="5 - Θέση περιεχομένου" descr="18261020_792714960895069_832359131_o.jpg"/>
          <p:cNvPicPr>
            <a:picLocks noGrp="1" noChangeAspect="1"/>
          </p:cNvPicPr>
          <p:nvPr>
            <p:ph sz="half" idx="1"/>
          </p:nvPr>
        </p:nvPicPr>
        <p:blipFill>
          <a:blip r:embed="rId2"/>
          <a:stretch>
            <a:fillRect/>
          </a:stretch>
        </p:blipFill>
        <p:spPr>
          <a:xfrm>
            <a:off x="4143372" y="1214437"/>
            <a:ext cx="4000528" cy="5334036"/>
          </a:xfrm>
        </p:spPr>
      </p:pic>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571480"/>
            <a:ext cx="8458200" cy="520700"/>
          </a:xfrm>
        </p:spPr>
        <p:txBody>
          <a:bodyPr/>
          <a:lstStyle/>
          <a:p>
            <a:pPr algn="ctr"/>
            <a:r>
              <a:rPr lang="el-GR" dirty="0" err="1" smtClean="0">
                <a:latin typeface="Comic Sans MS" pitchFamily="66" charset="0"/>
              </a:rPr>
              <a:t>Τμημα</a:t>
            </a:r>
            <a:r>
              <a:rPr lang="el-GR" dirty="0" smtClean="0">
                <a:latin typeface="Comic Sans MS" pitchFamily="66" charset="0"/>
              </a:rPr>
              <a:t> </a:t>
            </a:r>
            <a:r>
              <a:rPr lang="el-GR" dirty="0" err="1" smtClean="0">
                <a:latin typeface="Comic Sans MS" pitchFamily="66" charset="0"/>
              </a:rPr>
              <a:t>πρασινου</a:t>
            </a:r>
            <a:endParaRPr lang="el-GR" dirty="0">
              <a:latin typeface="Comic Sans MS" pitchFamily="66" charset="0"/>
            </a:endParaRPr>
          </a:p>
        </p:txBody>
      </p:sp>
      <p:sp>
        <p:nvSpPr>
          <p:cNvPr id="3" name="2 - Θέση κειμένου"/>
          <p:cNvSpPr>
            <a:spLocks noGrp="1"/>
          </p:cNvSpPr>
          <p:nvPr>
            <p:ph type="body" idx="2"/>
          </p:nvPr>
        </p:nvSpPr>
        <p:spPr>
          <a:xfrm>
            <a:off x="457201" y="1285860"/>
            <a:ext cx="2900354" cy="4124340"/>
          </a:xfrm>
        </p:spPr>
        <p:txBody>
          <a:bodyPr>
            <a:normAutofit/>
          </a:bodyPr>
          <a:lstStyle/>
          <a:p>
            <a:r>
              <a:rPr lang="el-GR" sz="2800" dirty="0" err="1" smtClean="0">
                <a:latin typeface="Comic Sans MS" pitchFamily="66" charset="0"/>
              </a:rPr>
              <a:t>Δενδροφύτευση</a:t>
            </a:r>
            <a:r>
              <a:rPr lang="el-GR" sz="2800" dirty="0" smtClean="0">
                <a:latin typeface="Comic Sans MS" pitchFamily="66" charset="0"/>
              </a:rPr>
              <a:t> στη Πλαζ</a:t>
            </a:r>
            <a:endParaRPr lang="el-GR" sz="2800" dirty="0">
              <a:latin typeface="Comic Sans MS" pitchFamily="66" charset="0"/>
            </a:endParaRPr>
          </a:p>
        </p:txBody>
      </p:sp>
      <p:sp>
        <p:nvSpPr>
          <p:cNvPr id="5" name="4 - Θέση υποσέλιδου"/>
          <p:cNvSpPr>
            <a:spLocks noGrp="1"/>
          </p:cNvSpPr>
          <p:nvPr>
            <p:ph type="ftr" sz="quarter" idx="11"/>
          </p:nvPr>
        </p:nvSpPr>
        <p:spPr>
          <a:xfrm>
            <a:off x="285720" y="76201"/>
            <a:ext cx="6191280" cy="280966"/>
          </a:xfrm>
        </p:spPr>
        <p:txBody>
          <a:bodyPr/>
          <a:lstStyle/>
          <a:p>
            <a:pPr algn="l"/>
            <a:r>
              <a:rPr lang="el-GR" sz="1300" b="1" i="1" dirty="0" smtClean="0">
                <a:latin typeface="Comic Sans MS" pitchFamily="66" charset="0"/>
              </a:rPr>
              <a:t>Διεύθυνση Περιβάλλοντος, Ενέργειας &amp; Πρασίνου</a:t>
            </a:r>
            <a:endParaRPr lang="el-GR" sz="1300" b="1" i="1" dirty="0">
              <a:latin typeface="Comic Sans MS" pitchFamily="66" charset="0"/>
            </a:endParaRPr>
          </a:p>
        </p:txBody>
      </p:sp>
      <p:pic>
        <p:nvPicPr>
          <p:cNvPr id="8" name="7 - Θέση περιεχομένου" descr="DSC_0626.jpg"/>
          <p:cNvPicPr>
            <a:picLocks noGrp="1" noChangeAspect="1"/>
          </p:cNvPicPr>
          <p:nvPr>
            <p:ph sz="half" idx="1"/>
          </p:nvPr>
        </p:nvPicPr>
        <p:blipFill>
          <a:blip r:embed="rId2" cstate="print"/>
          <a:stretch>
            <a:fillRect/>
          </a:stretch>
        </p:blipFill>
        <p:spPr>
          <a:xfrm>
            <a:off x="3262104" y="1484376"/>
            <a:ext cx="5524738" cy="3686842"/>
          </a:xfrm>
        </p:spPr>
      </p:pic>
    </p:spTree>
  </p:cSld>
  <p:clrMapOvr>
    <a:masterClrMapping/>
  </p:clrMapOvr>
  <p:transition>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αστημικό">
  <a:themeElements>
    <a:clrScheme name="Διαστημικό">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Διαστημικό">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Διαστημικό">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288</TotalTime>
  <Words>1305</Words>
  <Application>Microsoft Office PowerPoint</Application>
  <PresentationFormat>Προβολή στην οθόνη (4:3)</PresentationFormat>
  <Paragraphs>240</Paragraphs>
  <Slides>52</Slides>
  <Notes>48</Notes>
  <HiddenSlides>0</HiddenSlides>
  <MMClips>0</MMClips>
  <ScaleCrop>false</ScaleCrop>
  <HeadingPairs>
    <vt:vector size="4" baseType="variant">
      <vt:variant>
        <vt:lpstr>Θέμα</vt:lpstr>
      </vt:variant>
      <vt:variant>
        <vt:i4>1</vt:i4>
      </vt:variant>
      <vt:variant>
        <vt:lpstr>Τίτλοι διαφανειών</vt:lpstr>
      </vt:variant>
      <vt:variant>
        <vt:i4>52</vt:i4>
      </vt:variant>
    </vt:vector>
  </HeadingPairs>
  <TitlesOfParts>
    <vt:vector size="53" baseType="lpstr">
      <vt:lpstr>Διαστημικό</vt:lpstr>
      <vt:lpstr>ΔΙΕΥΘΥΝΣΗ ΠΕΡΙΒΑΛΛΟΝΤΟΣ, ΕΝΕΡΓΕΙΑΣ &amp; ΠΡΑΣΙΝΟΥ</vt:lpstr>
      <vt:lpstr>ΔΙΕΥΘΥΝΣΗ ΠΕΡΙΒΑΛΛΟΝΤΟΣ, ΕΝΕΡΓΕΙΑΣ &amp; ΠΡΑΣΙΝΟΥ</vt:lpstr>
      <vt:lpstr>αρμοδιοτητεσ</vt:lpstr>
      <vt:lpstr>αρμοδιοτητεσ</vt:lpstr>
      <vt:lpstr>αρμοδιοτητεσ</vt:lpstr>
      <vt:lpstr>Διαφάνεια 6</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πρασινου</vt:lpstr>
      <vt:lpstr>Τμημα μελετων εργων πρασινου</vt:lpstr>
      <vt:lpstr>Τμημα μελετων εργων πρασινου</vt:lpstr>
      <vt:lpstr>Τμημα μελετων εργων πρασινου</vt:lpstr>
      <vt:lpstr>Τμημα μελετων εργων πρασινου</vt:lpstr>
      <vt:lpstr>Τμημα μελετων εργων πρασινου</vt:lpstr>
      <vt:lpstr>Τμημα μελετων εργων πρασινου</vt:lpstr>
      <vt:lpstr>Τμημα μελετων εργων πρασινου</vt:lpstr>
      <vt:lpstr>Τμημα μελετων εργων πρασινου</vt:lpstr>
      <vt:lpstr>Τμημα μελετων εργων πρασινου</vt:lpstr>
      <vt:lpstr>Τμημα μελετων εργων πρασινου</vt:lpstr>
      <vt:lpstr>Τμημα μελετων εργων πρασινου</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Δημοσ πατρεων</dc:title>
  <dc:creator>Χρήστης των Windows</dc:creator>
  <cp:lastModifiedBy>user</cp:lastModifiedBy>
  <cp:revision>53</cp:revision>
  <dcterms:created xsi:type="dcterms:W3CDTF">2018-10-24T06:35:07Z</dcterms:created>
  <dcterms:modified xsi:type="dcterms:W3CDTF">2018-11-09T08:23:43Z</dcterms:modified>
</cp:coreProperties>
</file>