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7" r:id="rId3"/>
    <p:sldId id="257" r:id="rId4"/>
    <p:sldId id="258" r:id="rId5"/>
    <p:sldId id="259" r:id="rId6"/>
    <p:sldId id="260" r:id="rId7"/>
    <p:sldId id="268" r:id="rId8"/>
    <p:sldId id="261" r:id="rId9"/>
    <p:sldId id="264" r:id="rId10"/>
    <p:sldId id="265" r:id="rId11"/>
    <p:sldId id="262" r:id="rId12"/>
    <p:sldId id="271" r:id="rId13"/>
    <p:sldId id="263" r:id="rId14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  <a:srgbClr val="CCFF66"/>
    <a:srgbClr val="33CCFF"/>
    <a:srgbClr val="FF6600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Μεσαίο στυλ 2 - Έμφαση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Μεσαίο στυλ 2 - Έμφαση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Μεσαίο στυλ 2 - Έμφαση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Μεσαίο στυλ 2 - Έμφαση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B9631B5-78F2-41C9-869B-9F39066F8104}" styleName="Μεσαίο στυλ 3 - Έμφαση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85" autoAdjust="0"/>
    <p:restoredTop sz="94717" autoAdjust="0"/>
  </p:normalViewPr>
  <p:slideViewPr>
    <p:cSldViewPr>
      <p:cViewPr>
        <p:scale>
          <a:sx n="75" d="100"/>
          <a:sy n="75" d="100"/>
        </p:scale>
        <p:origin x="-1026" y="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>
            <a:extLst>
              <a:ext uri="{FF2B5EF4-FFF2-40B4-BE49-F238E27FC236}">
                <a16:creationId xmlns:a16="http://schemas.microsoft.com/office/drawing/2014/main" id="{A2A19F9C-8621-4934-BD13-3E60E63A4DD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2 - Θέση ημερομηνίας">
            <a:extLst>
              <a:ext uri="{FF2B5EF4-FFF2-40B4-BE49-F238E27FC236}">
                <a16:creationId xmlns:a16="http://schemas.microsoft.com/office/drawing/2014/main" id="{3A42D5E9-080C-4E54-A480-16ED1BAAE273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A6671604-FBD7-485C-A445-E76B11DB5C67}" type="datetimeFigureOut">
              <a:rPr lang="el-GR"/>
              <a:pPr>
                <a:defRPr/>
              </a:pPr>
              <a:t>19/1/2019</a:t>
            </a:fld>
            <a:endParaRPr lang="el-GR"/>
          </a:p>
        </p:txBody>
      </p:sp>
      <p:sp>
        <p:nvSpPr>
          <p:cNvPr id="4" name="3 - Θέση εικόνας διαφάνειας">
            <a:extLst>
              <a:ext uri="{FF2B5EF4-FFF2-40B4-BE49-F238E27FC236}">
                <a16:creationId xmlns:a16="http://schemas.microsoft.com/office/drawing/2014/main" id="{3232F4AB-5623-46BF-A38B-095A4D26EFD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/>
          </a:p>
        </p:txBody>
      </p:sp>
      <p:sp>
        <p:nvSpPr>
          <p:cNvPr id="5" name="4 - Θέση σημειώσεων">
            <a:extLst>
              <a:ext uri="{FF2B5EF4-FFF2-40B4-BE49-F238E27FC236}">
                <a16:creationId xmlns:a16="http://schemas.microsoft.com/office/drawing/2014/main" id="{0C6E8AA5-09AD-4E5D-90CA-1FD627F7BF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noProof="0"/>
              <a:t>Kλικ για επεξεργασία των στυλ του υποδείγματος</a:t>
            </a:r>
          </a:p>
          <a:p>
            <a:pPr lvl="1"/>
            <a:r>
              <a:rPr lang="el-GR" noProof="0"/>
              <a:t>Δεύτερου επιπέδου</a:t>
            </a:r>
          </a:p>
          <a:p>
            <a:pPr lvl="2"/>
            <a:r>
              <a:rPr lang="el-GR" noProof="0"/>
              <a:t>Τρίτου επιπέδου</a:t>
            </a:r>
          </a:p>
          <a:p>
            <a:pPr lvl="3"/>
            <a:r>
              <a:rPr lang="el-GR" noProof="0"/>
              <a:t>Τέταρτου επιπέδου</a:t>
            </a:r>
          </a:p>
          <a:p>
            <a:pPr lvl="4"/>
            <a:r>
              <a:rPr lang="el-GR" noProof="0"/>
              <a:t>Πέμπτου επιπέδου</a:t>
            </a:r>
          </a:p>
        </p:txBody>
      </p:sp>
      <p:sp>
        <p:nvSpPr>
          <p:cNvPr id="6" name="5 - Θέση υποσέλιδου">
            <a:extLst>
              <a:ext uri="{FF2B5EF4-FFF2-40B4-BE49-F238E27FC236}">
                <a16:creationId xmlns:a16="http://schemas.microsoft.com/office/drawing/2014/main" id="{80E9AE15-0EE4-4B20-96D8-E3A9871E74B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6 - Θέση αριθμού διαφάνειας">
            <a:extLst>
              <a:ext uri="{FF2B5EF4-FFF2-40B4-BE49-F238E27FC236}">
                <a16:creationId xmlns:a16="http://schemas.microsoft.com/office/drawing/2014/main" id="{35E41F96-D258-4EC5-B707-DF568F2A3F6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0907F20-57C5-4F79-BE58-57B01A149AC3}" type="slidenum">
              <a:rPr lang="el-GR" altLang="el-GR"/>
              <a:pPr/>
              <a:t>‹#›</a:t>
            </a:fld>
            <a:endParaRPr lang="el-GR" alt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29EB6AF-76F2-42AD-8BF0-216AC98B947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78FBA7C-EBBC-4806-B405-F03CE098E61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1DF6784-B980-4095-BEFC-B7B5768EE9E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F26D66-8AD5-4AE1-B984-7A55B658B33F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063887191"/>
      </p:ext>
    </p:extLst>
  </p:cSld>
  <p:clrMapOvr>
    <a:masterClrMapping/>
  </p:clrMapOvr>
  <p:transition>
    <p:circl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16333B3-ACAC-40A0-B9F5-029DFDEF039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9F2684B-8D09-49D1-B137-C1F7EF1869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6D89B36-E984-4350-8903-2760539326E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A36DA0-8EDC-454D-8D12-A17B2238A80C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854343254"/>
      </p:ext>
    </p:extLst>
  </p:cSld>
  <p:clrMapOvr>
    <a:masterClrMapping/>
  </p:clrMapOvr>
  <p:transition>
    <p:circl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DF52649-866F-4F7A-8F67-650341434F9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904BDF1-894B-4FD4-A530-D0B8C543AF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2A4D72E-BB9D-4A4D-B89B-BA9B5F91D6C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D31648-5019-4BBE-9396-91F76066D0FF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509485411"/>
      </p:ext>
    </p:extLst>
  </p:cSld>
  <p:clrMapOvr>
    <a:masterClrMapping/>
  </p:clrMapOvr>
  <p:transition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3BA703F-A999-46D1-BEB1-229ACE85CCD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FF91045-C81B-4BA6-91D4-503FF2BFEC0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A1BAD12-E53E-41A3-A3B6-90805E24E73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66B62C-0ECB-41DE-9F09-17DB92B66CA2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691495648"/>
      </p:ext>
    </p:extLst>
  </p:cSld>
  <p:clrMapOvr>
    <a:masterClrMapping/>
  </p:clrMapOvr>
  <p:transition>
    <p:circl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2F9165D-B8BE-4F67-87A0-2F5ABAB3038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BF3407D-001F-4291-95C1-C9767590FD5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0922547-4A95-41C5-8233-2183D759BA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2F7622-1288-42E7-BDDF-D2EA8489FC2D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157787536"/>
      </p:ext>
    </p:extLst>
  </p:cSld>
  <p:clrMapOvr>
    <a:masterClrMapping/>
  </p:clrMapOvr>
  <p:transition>
    <p:circl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C813CD1-F387-45A5-8546-C229A6A322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39A264C-4B1F-40B4-A34F-FDF563FD189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2C2ADB-9665-49EB-AC75-FF36744E87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5B5BC6-0ACE-46EB-9C4E-3368043BF840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793319113"/>
      </p:ext>
    </p:extLst>
  </p:cSld>
  <p:clrMapOvr>
    <a:masterClrMapping/>
  </p:clrMapOvr>
  <p:transition>
    <p:circl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A24B1F4-1A6B-4684-AC54-6717168C26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3E11E27-71A4-402A-A33E-4551E1B795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8F670B4-AFB0-4CB1-9774-6E2837AB1AE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0E9F9E-2867-48CD-8289-C50B9B83E93B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811545413"/>
      </p:ext>
    </p:extLst>
  </p:cSld>
  <p:clrMapOvr>
    <a:masterClrMapping/>
  </p:clrMapOvr>
  <p:transition>
    <p:circl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2445C53-4524-498F-9BBD-E48783B6ABF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8CEC035-6B10-4707-A715-265066CF65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15CE6D3-E6C0-4002-A09F-E141FA5DF49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D80B0B-86EA-4BD1-B257-913F912151CF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710024923"/>
      </p:ext>
    </p:extLst>
  </p:cSld>
  <p:clrMapOvr>
    <a:masterClrMapping/>
  </p:clrMapOvr>
  <p:transition>
    <p:circl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5F216C0-9990-49DE-9930-B811F61BC1F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CF72D4C-3362-449E-82E4-BC447692A8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726EB8F-B932-4FCE-A937-855A97B5C72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71A234-0EC2-4A31-B7DD-BD4EF09EE710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319086748"/>
      </p:ext>
    </p:extLst>
  </p:cSld>
  <p:clrMapOvr>
    <a:masterClrMapping/>
  </p:clrMapOvr>
  <p:transition>
    <p:circl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58FF984-6378-4B7C-ACA8-E5E24BDAE3E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DE3B240-6B00-4C64-8AA7-BC7A60FFFCE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F253027-CD2D-4B3F-B96D-EEBA82E0D5A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047165-2220-4EDC-AD63-8BAD9A3110A3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48904077"/>
      </p:ext>
    </p:extLst>
  </p:cSld>
  <p:clrMapOvr>
    <a:masterClrMapping/>
  </p:clrMapOvr>
  <p:transition>
    <p:circl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54DA82E-3326-4F11-8DA5-9FA421B67B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D783853-1E55-40D4-BAEE-3BE78E85521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765CD4-CFC3-4A6C-A0E1-113B2C0FE90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FB3DF0-F239-4433-8DD5-C8406D8796AD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462521327"/>
      </p:ext>
    </p:extLst>
  </p:cSld>
  <p:clrMapOvr>
    <a:masterClrMapping/>
  </p:clrMapOvr>
  <p:transition>
    <p:circl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CCFF">
            <a:alpha val="76862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221DF0A-83BF-4654-8EBD-75B98D378A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/>
              <a:t>Κάντε κλικ για επεξεργασία του τίτλου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E2B2ADF-31B8-4B98-9204-0607F8A960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altLang="el-GR"/>
              <a:t>Δεύτερου επιπέδου</a:t>
            </a:r>
          </a:p>
          <a:p>
            <a:pPr lvl="2"/>
            <a:r>
              <a:rPr lang="el-GR" altLang="el-GR"/>
              <a:t>Τρίτου επιπέδου</a:t>
            </a:r>
          </a:p>
          <a:p>
            <a:pPr lvl="3"/>
            <a:r>
              <a:rPr lang="el-GR" altLang="el-GR"/>
              <a:t>Τέταρτου επιπέδου</a:t>
            </a:r>
          </a:p>
          <a:p>
            <a:pPr lvl="4"/>
            <a:r>
              <a:rPr lang="el-GR" altLang="el-GR"/>
              <a:t>Πέμπτου επιπέδου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D4164391-485F-4758-8B60-FA381977A76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E5F2A550-E947-4A4A-80A9-76DF36C7D10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90AF36D-C02D-43B2-9B34-8547324AE7C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1CF8C0F-89D9-467D-96B6-2EE22E5CE52A}" type="slidenum">
              <a:rPr lang="el-GR" altLang="el-GR"/>
              <a:pPr/>
              <a:t>‹#›</a:t>
            </a:fld>
            <a:endParaRPr lang="el-GR" alt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circl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6662A8A7-1459-4686-A5DF-F81500AD228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295400" y="304800"/>
            <a:ext cx="6400800" cy="838200"/>
          </a:xfrm>
        </p:spPr>
        <p:txBody>
          <a:bodyPr/>
          <a:lstStyle/>
          <a:p>
            <a:pPr eaLnBrk="1" hangingPunct="1"/>
            <a:r>
              <a:rPr lang="en-US" altLang="el-GR" b="1" u="sng"/>
              <a:t>TMHMA </a:t>
            </a:r>
            <a:r>
              <a:rPr lang="el-GR" altLang="el-GR" b="1" u="sng"/>
              <a:t>ΣΧΟΛΕΙΩΝ</a:t>
            </a:r>
          </a:p>
        </p:txBody>
      </p:sp>
      <p:grpSp>
        <p:nvGrpSpPr>
          <p:cNvPr id="2051" name="49 - Ομάδα">
            <a:extLst>
              <a:ext uri="{FF2B5EF4-FFF2-40B4-BE49-F238E27FC236}">
                <a16:creationId xmlns:a16="http://schemas.microsoft.com/office/drawing/2014/main" id="{1EAFC4A6-7BC3-45E3-835D-06459DB04589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1219200"/>
            <a:ext cx="7924800" cy="5105400"/>
            <a:chOff x="685800" y="1219200"/>
            <a:chExt cx="7924800" cy="5105400"/>
          </a:xfrm>
        </p:grpSpPr>
        <p:sp>
          <p:nvSpPr>
            <p:cNvPr id="2052" name="AutoShape 5">
              <a:extLst>
                <a:ext uri="{FF2B5EF4-FFF2-40B4-BE49-F238E27FC236}">
                  <a16:creationId xmlns:a16="http://schemas.microsoft.com/office/drawing/2014/main" id="{EC38240F-42DB-441B-BFC7-E998899E1D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1800" y="1219200"/>
              <a:ext cx="2967038" cy="679450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l-GR" altLang="el-GR" b="1"/>
                <a:t>ΣΤΕΛΕΧΩΣΗ ΤΜΗΜΑΤΟΣ</a:t>
              </a:r>
            </a:p>
          </p:txBody>
        </p:sp>
        <p:sp>
          <p:nvSpPr>
            <p:cNvPr id="2053" name="AutoShape 15">
              <a:extLst>
                <a:ext uri="{FF2B5EF4-FFF2-40B4-BE49-F238E27FC236}">
                  <a16:creationId xmlns:a16="http://schemas.microsoft.com/office/drawing/2014/main" id="{606E19C0-9664-4D59-9823-55971A6490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5800" y="5334000"/>
              <a:ext cx="2133600" cy="91440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l-GR" altLang="el-GR" b="1" u="sng"/>
                <a:t>(</a:t>
              </a:r>
              <a:r>
                <a:rPr lang="el-GR" altLang="el-GR" b="1"/>
                <a:t>6) ΥΠΑΛΛΗΛΟΙ </a:t>
              </a:r>
            </a:p>
            <a:p>
              <a:pPr algn="ctr" eaLnBrk="1" hangingPunct="1"/>
              <a:r>
                <a:rPr lang="el-GR" altLang="el-GR" b="1"/>
                <a:t>ΣΤΙΣ ΣΧΟΛΙΚΕΣ</a:t>
              </a:r>
            </a:p>
            <a:p>
              <a:pPr algn="ctr" eaLnBrk="1" hangingPunct="1"/>
              <a:r>
                <a:rPr lang="el-GR" altLang="el-GR" b="1"/>
                <a:t>ΕΠΙΤΡΟΠΕΣ</a:t>
              </a:r>
            </a:p>
          </p:txBody>
        </p:sp>
        <p:sp>
          <p:nvSpPr>
            <p:cNvPr id="2054" name="AutoShape 10">
              <a:extLst>
                <a:ext uri="{FF2B5EF4-FFF2-40B4-BE49-F238E27FC236}">
                  <a16:creationId xmlns:a16="http://schemas.microsoft.com/office/drawing/2014/main" id="{B3678B2C-551C-408B-A7DC-4B9DEB84EC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29000" y="2514600"/>
              <a:ext cx="1981200" cy="121920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l-GR" altLang="el-GR" b="1"/>
                <a:t>(14) ΥΠΑΛΛΗΛΟΙ</a:t>
              </a:r>
            </a:p>
            <a:p>
              <a:pPr algn="ctr" eaLnBrk="1" hangingPunct="1"/>
              <a:r>
                <a:rPr lang="el-GR" altLang="el-GR" b="1"/>
                <a:t>ΔΙΟΙΚΗΤΙΚΟ </a:t>
              </a:r>
            </a:p>
            <a:p>
              <a:pPr algn="ctr" eaLnBrk="1" hangingPunct="1"/>
              <a:r>
                <a:rPr lang="el-GR" altLang="el-GR" b="1"/>
                <a:t>ΠΡΟΣΩΠΙΚΟ</a:t>
              </a:r>
            </a:p>
          </p:txBody>
        </p:sp>
        <p:sp>
          <p:nvSpPr>
            <p:cNvPr id="2055" name="AutoShape 11">
              <a:extLst>
                <a:ext uri="{FF2B5EF4-FFF2-40B4-BE49-F238E27FC236}">
                  <a16:creationId xmlns:a16="http://schemas.microsoft.com/office/drawing/2014/main" id="{99C44880-0568-43FF-B225-3ED043B22A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72200" y="2286000"/>
              <a:ext cx="2286000" cy="129540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l-GR" altLang="el-GR" b="1"/>
                <a:t>(72) ΚΑΘΑΡΙΣΤΡΙΕΣ</a:t>
              </a:r>
            </a:p>
            <a:p>
              <a:pPr algn="ctr" eaLnBrk="1" hangingPunct="1"/>
              <a:r>
                <a:rPr lang="el-GR" altLang="el-GR" b="1"/>
                <a:t>ΣΧΟΛΙΚΩΝ ΚΤΙΡΙΩΝ</a:t>
              </a:r>
            </a:p>
            <a:p>
              <a:pPr algn="ctr" eaLnBrk="1" hangingPunct="1"/>
              <a:r>
                <a:rPr lang="el-GR" altLang="el-GR" b="1"/>
                <a:t>ΙΔΑΧ</a:t>
              </a:r>
            </a:p>
          </p:txBody>
        </p:sp>
        <p:sp>
          <p:nvSpPr>
            <p:cNvPr id="2056" name="AutoShape 18">
              <a:extLst>
                <a:ext uri="{FF2B5EF4-FFF2-40B4-BE49-F238E27FC236}">
                  <a16:creationId xmlns:a16="http://schemas.microsoft.com/office/drawing/2014/main" id="{E37C797B-E7ED-4DAC-ACB2-FA41DE86C5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48400" y="5334000"/>
              <a:ext cx="2362200" cy="91440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l-GR" altLang="el-GR" b="1" u="sng"/>
                <a:t>(</a:t>
              </a:r>
              <a:r>
                <a:rPr lang="el-GR" altLang="el-GR" b="1"/>
                <a:t>7) ΥΠΑΛΛΗΛΟΙ</a:t>
              </a:r>
            </a:p>
            <a:p>
              <a:pPr algn="ctr" eaLnBrk="1" hangingPunct="1"/>
              <a:r>
                <a:rPr lang="el-GR" altLang="el-GR" b="1"/>
                <a:t>ΣΤΟ ΤΜΗΜΑ</a:t>
              </a:r>
              <a:r>
                <a:rPr lang="en-US" altLang="el-GR" b="1"/>
                <a:t> </a:t>
              </a:r>
              <a:r>
                <a:rPr lang="el-GR" altLang="el-GR" b="1"/>
                <a:t> Κ΄</a:t>
              </a:r>
            </a:p>
            <a:p>
              <a:pPr algn="ctr" eaLnBrk="1" hangingPunct="1"/>
              <a:r>
                <a:rPr lang="en-US" altLang="el-GR" b="1"/>
                <a:t>TH N </a:t>
              </a:r>
              <a:r>
                <a:rPr lang="el-GR" altLang="el-GR" b="1"/>
                <a:t>ΔΙΕΥΘΥΝΣΗ</a:t>
              </a:r>
            </a:p>
          </p:txBody>
        </p:sp>
        <p:sp>
          <p:nvSpPr>
            <p:cNvPr id="2057" name="AutoShape 32">
              <a:extLst>
                <a:ext uri="{FF2B5EF4-FFF2-40B4-BE49-F238E27FC236}">
                  <a16:creationId xmlns:a16="http://schemas.microsoft.com/office/drawing/2014/main" id="{C61D0D9C-2495-46AE-AF36-0B6F0B7492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29000" y="5334000"/>
              <a:ext cx="2438400" cy="99060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l-GR" altLang="el-GR" b="1"/>
                <a:t>(1) ΥΠΑΛΛΗΛΟΣ</a:t>
              </a:r>
            </a:p>
            <a:p>
              <a:pPr algn="ctr" eaLnBrk="1" hangingPunct="1"/>
              <a:r>
                <a:rPr lang="el-GR" altLang="el-GR" b="1"/>
                <a:t>ΣΤΟ ΠΑΡΚΟ ΕΚΠ.</a:t>
              </a:r>
            </a:p>
            <a:p>
              <a:pPr algn="ctr" eaLnBrk="1" hangingPunct="1"/>
              <a:r>
                <a:rPr lang="el-GR" altLang="el-GR" b="1"/>
                <a:t>ΔΡΑΣΕΩΝ ΠΛΑΖ</a:t>
              </a:r>
            </a:p>
          </p:txBody>
        </p:sp>
        <p:cxnSp>
          <p:nvCxnSpPr>
            <p:cNvPr id="2058" name="AutoShape 33">
              <a:extLst>
                <a:ext uri="{FF2B5EF4-FFF2-40B4-BE49-F238E27FC236}">
                  <a16:creationId xmlns:a16="http://schemas.microsoft.com/office/drawing/2014/main" id="{E7058131-1F96-4E8B-A22A-9EAFDFD8FBFE}"/>
                </a:ext>
              </a:extLst>
            </p:cNvPr>
            <p:cNvCxnSpPr>
              <a:cxnSpLocks noChangeShapeType="1"/>
              <a:stCxn id="2054" idx="2"/>
              <a:endCxn id="2056" idx="0"/>
            </p:cNvCxnSpPr>
            <p:nvPr/>
          </p:nvCxnSpPr>
          <p:spPr bwMode="auto">
            <a:xfrm>
              <a:off x="4419600" y="3733800"/>
              <a:ext cx="3009900" cy="16002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59" name="AutoShape 35">
              <a:extLst>
                <a:ext uri="{FF2B5EF4-FFF2-40B4-BE49-F238E27FC236}">
                  <a16:creationId xmlns:a16="http://schemas.microsoft.com/office/drawing/2014/main" id="{B4AB004A-7ACE-40C8-B9E6-F399553B8324}"/>
                </a:ext>
              </a:extLst>
            </p:cNvPr>
            <p:cNvCxnSpPr>
              <a:cxnSpLocks noChangeShapeType="1"/>
              <a:stCxn id="2052" idx="2"/>
              <a:endCxn id="2055" idx="0"/>
            </p:cNvCxnSpPr>
            <p:nvPr/>
          </p:nvCxnSpPr>
          <p:spPr bwMode="auto">
            <a:xfrm>
              <a:off x="4455319" y="1898650"/>
              <a:ext cx="2859881" cy="38735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60" name="AutoShape 36">
              <a:extLst>
                <a:ext uri="{FF2B5EF4-FFF2-40B4-BE49-F238E27FC236}">
                  <a16:creationId xmlns:a16="http://schemas.microsoft.com/office/drawing/2014/main" id="{48AB5F83-B1F5-4BB8-8B89-56EA00932206}"/>
                </a:ext>
              </a:extLst>
            </p:cNvPr>
            <p:cNvCxnSpPr>
              <a:cxnSpLocks noChangeShapeType="1"/>
              <a:stCxn id="2054" idx="2"/>
              <a:endCxn id="2057" idx="0"/>
            </p:cNvCxnSpPr>
            <p:nvPr/>
          </p:nvCxnSpPr>
          <p:spPr bwMode="auto">
            <a:xfrm>
              <a:off x="4419600" y="3733800"/>
              <a:ext cx="228600" cy="16002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61" name="AutoShape 38">
              <a:extLst>
                <a:ext uri="{FF2B5EF4-FFF2-40B4-BE49-F238E27FC236}">
                  <a16:creationId xmlns:a16="http://schemas.microsoft.com/office/drawing/2014/main" id="{4947235B-07CD-4441-950A-00ECC85C4405}"/>
                </a:ext>
              </a:extLst>
            </p:cNvPr>
            <p:cNvCxnSpPr>
              <a:cxnSpLocks noChangeShapeType="1"/>
              <a:stCxn id="2052" idx="2"/>
              <a:endCxn id="2054" idx="0"/>
            </p:cNvCxnSpPr>
            <p:nvPr/>
          </p:nvCxnSpPr>
          <p:spPr bwMode="auto">
            <a:xfrm flipH="1">
              <a:off x="4419600" y="1898650"/>
              <a:ext cx="35719" cy="61595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62" name="AutoShape 39">
              <a:extLst>
                <a:ext uri="{FF2B5EF4-FFF2-40B4-BE49-F238E27FC236}">
                  <a16:creationId xmlns:a16="http://schemas.microsoft.com/office/drawing/2014/main" id="{AFE89C47-A3F4-4DAE-B194-9ECEA2B1EF1A}"/>
                </a:ext>
              </a:extLst>
            </p:cNvPr>
            <p:cNvCxnSpPr>
              <a:cxnSpLocks noChangeShapeType="1"/>
              <a:stCxn id="2054" idx="2"/>
              <a:endCxn id="2053" idx="0"/>
            </p:cNvCxnSpPr>
            <p:nvPr/>
          </p:nvCxnSpPr>
          <p:spPr bwMode="auto">
            <a:xfrm flipH="1">
              <a:off x="1752600" y="3733800"/>
              <a:ext cx="2667000" cy="16002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5" name="34 - Στρογγυλεμένο ορθογώνιο">
              <a:extLst>
                <a:ext uri="{FF2B5EF4-FFF2-40B4-BE49-F238E27FC236}">
                  <a16:creationId xmlns:a16="http://schemas.microsoft.com/office/drawing/2014/main" id="{EE786E4E-28BF-41B4-9F6E-97CE4B258E02}"/>
                </a:ext>
              </a:extLst>
            </p:cNvPr>
            <p:cNvSpPr/>
            <p:nvPr/>
          </p:nvSpPr>
          <p:spPr>
            <a:xfrm>
              <a:off x="990600" y="2362200"/>
              <a:ext cx="1981200" cy="12954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lvl="1" algn="ctr">
                <a:defRPr/>
              </a:pPr>
              <a:r>
                <a:rPr lang="el-GR" b="1" dirty="0">
                  <a:solidFill>
                    <a:schemeClr val="tx1"/>
                  </a:solidFill>
                </a:rPr>
                <a:t>(27)</a:t>
              </a:r>
            </a:p>
            <a:p>
              <a:pPr lvl="1" algn="ctr">
                <a:defRPr/>
              </a:pPr>
              <a:r>
                <a:rPr lang="el-GR" b="1" dirty="0">
                  <a:solidFill>
                    <a:schemeClr val="tx1"/>
                  </a:solidFill>
                </a:rPr>
                <a:t>ΣΧΟΛΙΚΟΙ</a:t>
              </a:r>
              <a:r>
                <a:rPr lang="el-GR" b="1" u="sng" dirty="0">
                  <a:solidFill>
                    <a:schemeClr val="tx1"/>
                  </a:solidFill>
                </a:rPr>
                <a:t> </a:t>
              </a:r>
            </a:p>
            <a:p>
              <a:pPr algn="ctr">
                <a:defRPr/>
              </a:pPr>
              <a:r>
                <a:rPr lang="el-GR" b="1" dirty="0">
                  <a:solidFill>
                    <a:schemeClr val="tx1"/>
                  </a:solidFill>
                </a:rPr>
                <a:t>        ΦΥΛΑΚΕΣ</a:t>
              </a:r>
            </a:p>
          </p:txBody>
        </p:sp>
        <p:cxnSp>
          <p:nvCxnSpPr>
            <p:cNvPr id="2064" name="AutoShape 34">
              <a:extLst>
                <a:ext uri="{FF2B5EF4-FFF2-40B4-BE49-F238E27FC236}">
                  <a16:creationId xmlns:a16="http://schemas.microsoft.com/office/drawing/2014/main" id="{B70F1BE5-734B-4FA4-912F-FC851D0741C7}"/>
                </a:ext>
              </a:extLst>
            </p:cNvPr>
            <p:cNvCxnSpPr>
              <a:cxnSpLocks noChangeShapeType="1"/>
              <a:stCxn id="2052" idx="2"/>
              <a:endCxn id="35" idx="0"/>
            </p:cNvCxnSpPr>
            <p:nvPr/>
          </p:nvCxnSpPr>
          <p:spPr bwMode="auto">
            <a:xfrm rot="5400000">
              <a:off x="2986485" y="893366"/>
              <a:ext cx="463550" cy="247411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</p:cSld>
  <p:clrMapOvr>
    <a:masterClrMapping/>
  </p:clrMapOvr>
  <p:transition>
    <p:circl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1 - Τίτλος">
            <a:extLst>
              <a:ext uri="{FF2B5EF4-FFF2-40B4-BE49-F238E27FC236}">
                <a16:creationId xmlns:a16="http://schemas.microsoft.com/office/drawing/2014/main" id="{C92696AA-0A4D-4AB6-AE60-255F43500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b="1" u="sng"/>
              <a:t>Μίσθωση Ακινήτων</a:t>
            </a:r>
          </a:p>
        </p:txBody>
      </p:sp>
      <p:sp>
        <p:nvSpPr>
          <p:cNvPr id="11267" name="2 - Θέση περιεχομένου">
            <a:extLst>
              <a:ext uri="{FF2B5EF4-FFF2-40B4-BE49-F238E27FC236}">
                <a16:creationId xmlns:a16="http://schemas.microsoft.com/office/drawing/2014/main" id="{63C6DCA6-4682-4069-94D6-BC404A438F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algn="ctr">
              <a:buFontTx/>
              <a:buNone/>
            </a:pPr>
            <a:r>
              <a:rPr lang="el-GR" altLang="el-GR" sz="2800"/>
              <a:t> </a:t>
            </a:r>
            <a:r>
              <a:rPr lang="el-GR" altLang="el-GR" sz="2800" b="1"/>
              <a:t>Παρακολούθηση των μισθωμένων ακινήτων</a:t>
            </a:r>
            <a:r>
              <a:rPr lang="en-US" altLang="el-GR" sz="2800" b="1"/>
              <a:t>,</a:t>
            </a:r>
            <a:r>
              <a:rPr lang="el-GR" altLang="el-GR" sz="2800" b="1"/>
              <a:t>τα οποία είναι </a:t>
            </a:r>
            <a:r>
              <a:rPr lang="en-US" altLang="el-GR" sz="2800" b="1"/>
              <a:t>:</a:t>
            </a:r>
            <a:endParaRPr lang="el-GR" altLang="el-GR" sz="2800" b="1"/>
          </a:p>
          <a:p>
            <a:r>
              <a:rPr lang="el-GR" altLang="el-GR" sz="2800" b="1"/>
              <a:t>(27) Νηπιαγωγεία</a:t>
            </a:r>
            <a:br>
              <a:rPr lang="el-GR" altLang="el-GR" sz="2800" b="1"/>
            </a:br>
            <a:endParaRPr lang="el-GR" altLang="el-GR" sz="2800" b="1"/>
          </a:p>
          <a:p>
            <a:r>
              <a:rPr lang="el-GR" altLang="el-GR" sz="2800" b="1"/>
              <a:t> Δημοτικό Σχολείο</a:t>
            </a:r>
            <a:r>
              <a:rPr lang="en-US" altLang="el-GR" sz="2800" b="1"/>
              <a:t> </a:t>
            </a:r>
            <a:r>
              <a:rPr lang="el-GR" altLang="el-GR" sz="2800" b="1"/>
              <a:t>Αγ. Βασιλείου </a:t>
            </a:r>
            <a:br>
              <a:rPr lang="el-GR" altLang="el-GR" sz="2800" b="1"/>
            </a:br>
            <a:endParaRPr lang="el-GR" altLang="el-GR" sz="2800" b="1"/>
          </a:p>
          <a:p>
            <a:r>
              <a:rPr lang="el-GR" altLang="el-GR" sz="2800" b="1"/>
              <a:t>8</a:t>
            </a:r>
            <a:r>
              <a:rPr lang="el-GR" altLang="el-GR" sz="2800" b="1" baseline="30000"/>
              <a:t>ο</a:t>
            </a:r>
            <a:r>
              <a:rPr lang="el-GR" altLang="el-GR" sz="2800" b="1"/>
              <a:t>  Γυμνάσιο </a:t>
            </a:r>
            <a:br>
              <a:rPr lang="el-GR" altLang="el-GR" sz="2800" b="1"/>
            </a:br>
            <a:endParaRPr lang="el-GR" altLang="el-GR" sz="2800" b="1"/>
          </a:p>
          <a:p>
            <a:r>
              <a:rPr lang="el-GR" altLang="el-GR" sz="2800" b="1"/>
              <a:t>Ενιαίο Ειδικό Επαγγελματικό Γυμνάσιο-Λύκειο</a:t>
            </a:r>
          </a:p>
          <a:p>
            <a:endParaRPr lang="el-GR" altLang="el-GR"/>
          </a:p>
        </p:txBody>
      </p:sp>
    </p:spTree>
  </p:cSld>
  <p:clrMapOvr>
    <a:masterClrMapping/>
  </p:clrMapOvr>
  <p:transition>
    <p:circl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B1CDCC60-94FA-43DC-83BB-9CD3EF0450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b="1" u="sng"/>
              <a:t>Υπό Εξέλιξη (1)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750AF50C-7D24-4685-A28A-13B5BF4876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410200"/>
          </a:xfrm>
        </p:spPr>
        <p:txBody>
          <a:bodyPr/>
          <a:lstStyle/>
          <a:p>
            <a:pPr eaLnBrk="1" hangingPunct="1"/>
            <a:r>
              <a:rPr lang="el-GR" altLang="el-GR" sz="2400" b="1"/>
              <a:t>Δημοπρασία μεταστέγασης 35</a:t>
            </a:r>
            <a:r>
              <a:rPr lang="el-GR" altLang="el-GR" sz="2400" b="1" baseline="30000"/>
              <a:t>ου</a:t>
            </a:r>
            <a:r>
              <a:rPr lang="el-GR" altLang="el-GR" sz="2400" b="1"/>
              <a:t> Νηπ/γείου Πατρών.</a:t>
            </a:r>
          </a:p>
          <a:p>
            <a:pPr eaLnBrk="1" hangingPunct="1"/>
            <a:r>
              <a:rPr lang="el-GR" altLang="el-GR" sz="2400" b="1"/>
              <a:t>Δημοπρασία  μεταστέγασης Ενιαίου Ειδικού Επαγγελματικού Γυμνασίου-Λυκείου.</a:t>
            </a:r>
          </a:p>
          <a:p>
            <a:pPr eaLnBrk="1" hangingPunct="1"/>
            <a:r>
              <a:rPr lang="el-GR" altLang="el-GR" sz="2400" b="1"/>
              <a:t>Ένταξη (20) Δημοτικών Σχολείων στο δίκτυο των βιβλιοθηκών του ΥΠΕΠΘ μέσω της  Α/θμιας Σχολικής  Επιτροπής. </a:t>
            </a:r>
          </a:p>
          <a:p>
            <a:pPr eaLnBrk="1" hangingPunct="1"/>
            <a:r>
              <a:rPr lang="el-GR" altLang="el-GR" sz="2400" b="1"/>
              <a:t>Διακήρυξη για εργασίες συντήρησης καυστήρων- λέβητων σε (171) σχολεία. </a:t>
            </a:r>
          </a:p>
          <a:p>
            <a:pPr eaLnBrk="1" hangingPunct="1"/>
            <a:r>
              <a:rPr lang="el-GR" altLang="el-GR" sz="2400" b="1"/>
              <a:t>Εργασίες για τη συντήρηση – προμήθεια- αναγόμωση  πυροσβεστήρων, κλιματιστικών μηχανημάτων, κοπής δέντρων , προμήθεια και τοποθέτηση πλεξιγκας σε μπασκέτες, συνέχιση της τροφοδοσία πετρελαίου θέρμανσης. </a:t>
            </a:r>
          </a:p>
          <a:p>
            <a:pPr eaLnBrk="1" hangingPunct="1"/>
            <a:endParaRPr lang="el-GR" altLang="el-GR" b="1"/>
          </a:p>
          <a:p>
            <a:pPr eaLnBrk="1" hangingPunct="1"/>
            <a:endParaRPr lang="el-GR" altLang="el-GR" b="1"/>
          </a:p>
          <a:p>
            <a:pPr eaLnBrk="1" hangingPunct="1">
              <a:buFontTx/>
              <a:buNone/>
            </a:pPr>
            <a:endParaRPr lang="el-GR" altLang="el-GR" b="1"/>
          </a:p>
          <a:p>
            <a:pPr eaLnBrk="1" hangingPunct="1">
              <a:buFontTx/>
              <a:buNone/>
            </a:pPr>
            <a:endParaRPr lang="el-GR" altLang="el-GR" b="1"/>
          </a:p>
          <a:p>
            <a:pPr eaLnBrk="1" hangingPunct="1">
              <a:buFontTx/>
              <a:buNone/>
            </a:pPr>
            <a:endParaRPr lang="el-GR" altLang="el-GR" b="1"/>
          </a:p>
          <a:p>
            <a:pPr eaLnBrk="1" hangingPunct="1">
              <a:buFontTx/>
              <a:buNone/>
            </a:pPr>
            <a:endParaRPr lang="el-GR" altLang="el-GR" b="1"/>
          </a:p>
        </p:txBody>
      </p:sp>
    </p:spTree>
  </p:cSld>
  <p:clrMapOvr>
    <a:masterClrMapping/>
  </p:clrMapOvr>
  <p:transition>
    <p:circl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1 - Τίτλος">
            <a:extLst>
              <a:ext uri="{FF2B5EF4-FFF2-40B4-BE49-F238E27FC236}">
                <a16:creationId xmlns:a16="http://schemas.microsoft.com/office/drawing/2014/main" id="{DDEAED93-8106-4FB8-AF2E-ACCA0F335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b="1" u="sng"/>
              <a:t>Υπό εξέλιξη (2)</a:t>
            </a:r>
          </a:p>
        </p:txBody>
      </p:sp>
      <p:sp>
        <p:nvSpPr>
          <p:cNvPr id="13315" name="2 - Θέση περιεχομένου">
            <a:extLst>
              <a:ext uri="{FF2B5EF4-FFF2-40B4-BE49-F238E27FC236}">
                <a16:creationId xmlns:a16="http://schemas.microsoft.com/office/drawing/2014/main" id="{96638E87-239D-4BC2-8556-FD2B39ABE4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25963"/>
          </a:xfrm>
        </p:spPr>
        <p:txBody>
          <a:bodyPr/>
          <a:lstStyle/>
          <a:p>
            <a:pPr algn="ctr"/>
            <a:endParaRPr lang="el-GR" altLang="el-GR" b="1"/>
          </a:p>
          <a:p>
            <a:pPr algn="ctr"/>
            <a:r>
              <a:rPr lang="el-GR" altLang="el-GR" b="1"/>
              <a:t>Διαδικασίες τοποθέτησης ΠΡΟΚΑΤ αιθουσών στο 23</a:t>
            </a:r>
            <a:r>
              <a:rPr lang="el-GR" altLang="el-GR" b="1" baseline="30000"/>
              <a:t>ο</a:t>
            </a:r>
            <a:r>
              <a:rPr lang="el-GR" altLang="el-GR" b="1"/>
              <a:t> Νηπιαγωγείο, στο 29</a:t>
            </a:r>
            <a:r>
              <a:rPr lang="el-GR" altLang="el-GR" b="1" baseline="30000"/>
              <a:t>ο</a:t>
            </a:r>
            <a:r>
              <a:rPr lang="el-GR" altLang="el-GR" b="1"/>
              <a:t> Νηπιαγωγείο, στο Νηπιαγωγείο Σαραβαλίου και το Δημοτικό Σχολείο Αγ. Βασιλείου. </a:t>
            </a:r>
          </a:p>
          <a:p>
            <a:endParaRPr lang="el-GR" altLang="el-GR"/>
          </a:p>
        </p:txBody>
      </p:sp>
    </p:spTree>
  </p:cSld>
  <p:clrMapOvr>
    <a:masterClrMapping/>
  </p:clrMapOvr>
  <p:transition>
    <p:circl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B42DC906-54E3-45C0-B467-1935B2691F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pPr eaLnBrk="1" hangingPunct="1"/>
            <a:r>
              <a:rPr lang="el-GR" altLang="el-GR" b="1" u="sng"/>
              <a:t>Προγραμματισμός 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95D70918-7AA9-40BF-A5FE-012CF90B84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534400" cy="5410200"/>
          </a:xfrm>
        </p:spPr>
        <p:txBody>
          <a:bodyPr/>
          <a:lstStyle/>
          <a:p>
            <a:pPr algn="just" eaLnBrk="1" hangingPunct="1"/>
            <a:r>
              <a:rPr lang="el-GR" altLang="el-GR" sz="2000" b="1"/>
              <a:t> Ανεύρεση χώρων για τη μεταστέγαση</a:t>
            </a:r>
            <a:r>
              <a:rPr lang="en-US" altLang="el-GR" sz="2000" b="1"/>
              <a:t> </a:t>
            </a:r>
            <a:r>
              <a:rPr lang="el-GR" altLang="el-GR" sz="2000" b="1"/>
              <a:t>των (27) μισθωμένων νηπιαγωγείων (ακατάλληλα στη μεγάλη πλειοψηφία τους). Αναζήτηση κατάλληλων χώρων- οικοπέδων για ανέγερση δημόσιων σχολείων ή μεταστέγασης τους  σε δημόσια κτήρια του Δήμου Πατρέων.(π.χ κτίριο Βέτσου, οικόπεδο πρώην γήπεδου Αχιλλέα ).  </a:t>
            </a:r>
          </a:p>
          <a:p>
            <a:pPr algn="just" eaLnBrk="1" hangingPunct="1"/>
            <a:r>
              <a:rPr lang="el-GR" altLang="el-GR" sz="2000" b="1"/>
              <a:t>Δημοπρασία για τη μεταστέγαση του 34</a:t>
            </a:r>
            <a:r>
              <a:rPr lang="el-GR" altLang="el-GR" sz="2000" b="1" baseline="30000"/>
              <a:t>ου</a:t>
            </a:r>
            <a:r>
              <a:rPr lang="el-GR" altLang="el-GR" sz="2000" b="1"/>
              <a:t> Νηπιαγωγείου Πατρών.</a:t>
            </a:r>
            <a:endParaRPr lang="en-US" altLang="el-GR" sz="2000" b="1"/>
          </a:p>
          <a:p>
            <a:pPr algn="just" eaLnBrk="1" hangingPunct="1"/>
            <a:r>
              <a:rPr lang="el-GR" altLang="el-GR" sz="2000" b="1"/>
              <a:t>Διανομή αθλητικού υλικού σε σχολεία  Α΄/θμιας και Β΄/ θμιας Εκπ/σης.</a:t>
            </a:r>
          </a:p>
          <a:p>
            <a:pPr algn="just" eaLnBrk="1" hangingPunct="1"/>
            <a:r>
              <a:rPr lang="el-GR" altLang="el-GR" sz="2000" b="1"/>
              <a:t>Προμήθειες </a:t>
            </a:r>
            <a:r>
              <a:rPr lang="en-US" altLang="el-GR" sz="2000" b="1"/>
              <a:t>:</a:t>
            </a:r>
            <a:r>
              <a:rPr lang="el-GR" altLang="el-GR" sz="2000" b="1"/>
              <a:t> αθλητικού υλικού, προστατευτικών σε μπασκέτες στύλους βόλλευ και κολώνες, τοποθέτηση τάπητα  γηπέδων σε προαύλια σχολείων, μονωτικών- στεγανωτικών υλικών. </a:t>
            </a:r>
          </a:p>
          <a:p>
            <a:pPr algn="just" eaLnBrk="1" hangingPunct="1"/>
            <a:r>
              <a:rPr lang="el-GR" altLang="el-GR" sz="2000" b="1"/>
              <a:t>Προμήθεια πετρελαίου θέρμανσης μέχρι ολοκλήρωσης του διεθνούς διαγωνισμού του Δήμου Πατρέων για τα Ν.Π.Δ.Δ.</a:t>
            </a:r>
          </a:p>
          <a:p>
            <a:pPr algn="just" eaLnBrk="1" hangingPunct="1">
              <a:buFontTx/>
              <a:buNone/>
            </a:pPr>
            <a:endParaRPr lang="el-GR" altLang="el-GR" sz="2000" b="1"/>
          </a:p>
          <a:p>
            <a:pPr algn="just" eaLnBrk="1" hangingPunct="1"/>
            <a:endParaRPr lang="el-GR" altLang="el-GR" b="1"/>
          </a:p>
          <a:p>
            <a:pPr algn="just" eaLnBrk="1" hangingPunct="1">
              <a:buFontTx/>
              <a:buNone/>
            </a:pPr>
            <a:endParaRPr lang="el-GR" altLang="el-GR" b="1"/>
          </a:p>
          <a:p>
            <a:pPr algn="just" eaLnBrk="1" hangingPunct="1"/>
            <a:endParaRPr lang="el-GR" altLang="el-GR" b="1"/>
          </a:p>
          <a:p>
            <a:pPr algn="just" eaLnBrk="1" hangingPunct="1"/>
            <a:endParaRPr lang="el-GR" altLang="el-GR" b="1"/>
          </a:p>
          <a:p>
            <a:pPr algn="just" eaLnBrk="1" hangingPunct="1"/>
            <a:endParaRPr lang="el-GR" altLang="el-GR" b="1"/>
          </a:p>
          <a:p>
            <a:pPr algn="ctr" eaLnBrk="1" hangingPunct="1">
              <a:buFontTx/>
              <a:buNone/>
            </a:pPr>
            <a:endParaRPr lang="el-GR" altLang="el-GR"/>
          </a:p>
        </p:txBody>
      </p:sp>
    </p:spTree>
  </p:cSld>
  <p:clrMapOvr>
    <a:masterClrMapping/>
  </p:clrMapOvr>
  <p:transition>
    <p:circl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1 - Τίτλος">
            <a:extLst>
              <a:ext uri="{FF2B5EF4-FFF2-40B4-BE49-F238E27FC236}">
                <a16:creationId xmlns:a16="http://schemas.microsoft.com/office/drawing/2014/main" id="{6C7561B5-7988-46D3-9111-B2B082A42D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b="1" u="sng"/>
              <a:t>Συνεργασίες Τμήματος Σχολείων </a:t>
            </a:r>
          </a:p>
        </p:txBody>
      </p:sp>
      <p:grpSp>
        <p:nvGrpSpPr>
          <p:cNvPr id="3075" name="19 - Ομάδα">
            <a:extLst>
              <a:ext uri="{FF2B5EF4-FFF2-40B4-BE49-F238E27FC236}">
                <a16:creationId xmlns:a16="http://schemas.microsoft.com/office/drawing/2014/main" id="{2D3CB074-7CD5-49E9-AFC4-302D4485C87A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1676400"/>
            <a:ext cx="8534400" cy="4876800"/>
            <a:chOff x="381000" y="1676400"/>
            <a:chExt cx="8534400" cy="4876800"/>
          </a:xfrm>
        </p:grpSpPr>
        <p:sp>
          <p:nvSpPr>
            <p:cNvPr id="4" name="3 - Στρογγυλεμένο ορθογώνιο">
              <a:extLst>
                <a:ext uri="{FF2B5EF4-FFF2-40B4-BE49-F238E27FC236}">
                  <a16:creationId xmlns:a16="http://schemas.microsoft.com/office/drawing/2014/main" id="{AB494679-035F-4BA6-A5E5-6B4C1FA1F282}"/>
                </a:ext>
              </a:extLst>
            </p:cNvPr>
            <p:cNvSpPr/>
            <p:nvPr/>
          </p:nvSpPr>
          <p:spPr>
            <a:xfrm>
              <a:off x="3352800" y="1676400"/>
              <a:ext cx="2514600" cy="1295400"/>
            </a:xfrm>
            <a:prstGeom prst="roundRect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l-GR" b="1" dirty="0">
                  <a:solidFill>
                    <a:schemeClr val="tx2"/>
                  </a:solidFill>
                </a:rPr>
                <a:t>ΑΠΕΥΘΥΝΟΜΑΣΤΕ-ΣΥΝΕΡΓΑΖΟΜΑΣΤΕ ΚΥΡΙΩΣ ΜΕ</a:t>
              </a:r>
              <a:r>
                <a:rPr lang="en-US" b="1" dirty="0">
                  <a:solidFill>
                    <a:schemeClr val="tx2"/>
                  </a:solidFill>
                </a:rPr>
                <a:t>:</a:t>
              </a:r>
              <a:r>
                <a:rPr lang="el-GR" dirty="0">
                  <a:solidFill>
                    <a:schemeClr val="tx2"/>
                  </a:solidFill>
                </a:rPr>
                <a:t> </a:t>
              </a:r>
            </a:p>
          </p:txBody>
        </p:sp>
        <p:sp>
          <p:nvSpPr>
            <p:cNvPr id="7" name="6 - Στρογγυλεμένο ορθογώνιο">
              <a:extLst>
                <a:ext uri="{FF2B5EF4-FFF2-40B4-BE49-F238E27FC236}">
                  <a16:creationId xmlns:a16="http://schemas.microsoft.com/office/drawing/2014/main" id="{158EE6AF-575A-4E24-9037-DCFB0D563D8A}"/>
                </a:ext>
              </a:extLst>
            </p:cNvPr>
            <p:cNvSpPr/>
            <p:nvPr/>
          </p:nvSpPr>
          <p:spPr>
            <a:xfrm>
              <a:off x="381000" y="3810000"/>
              <a:ext cx="2590800" cy="12192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 </a:t>
              </a:r>
              <a:r>
                <a:rPr lang="el-GR" b="1" dirty="0">
                  <a:solidFill>
                    <a:schemeClr val="tx2"/>
                  </a:solidFill>
                </a:rPr>
                <a:t>ΔΙΕΥΘΥΝΤΡΙΕΣ-</a:t>
              </a:r>
            </a:p>
            <a:p>
              <a:pPr algn="ctr">
                <a:defRPr/>
              </a:pPr>
              <a:r>
                <a:rPr lang="el-GR" b="1" dirty="0">
                  <a:solidFill>
                    <a:schemeClr val="tx2"/>
                  </a:solidFill>
                </a:rPr>
                <a:t>ΤΕΣ Κ΄ ΜΑΘΗΤΡΙΕΣ-ΤΕΣ  ΣΧΟΛΕΙΩΝ</a:t>
              </a:r>
              <a:endParaRPr lang="el-GR" b="1" dirty="0"/>
            </a:p>
          </p:txBody>
        </p:sp>
        <p:sp>
          <p:nvSpPr>
            <p:cNvPr id="12" name="11 - Στρογγυλεμένο ορθογώνιο">
              <a:extLst>
                <a:ext uri="{FF2B5EF4-FFF2-40B4-BE49-F238E27FC236}">
                  <a16:creationId xmlns:a16="http://schemas.microsoft.com/office/drawing/2014/main" id="{F391E283-38AF-4F62-937F-C7BB581776D4}"/>
                </a:ext>
              </a:extLst>
            </p:cNvPr>
            <p:cNvSpPr/>
            <p:nvPr/>
          </p:nvSpPr>
          <p:spPr>
            <a:xfrm>
              <a:off x="2362200" y="5029200"/>
              <a:ext cx="2286000" cy="14478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2"/>
                  </a:solidFill>
                </a:rPr>
                <a:t> </a:t>
              </a:r>
              <a:r>
                <a:rPr lang="el-GR" b="1" dirty="0">
                  <a:solidFill>
                    <a:schemeClr val="tx2"/>
                  </a:solidFill>
                </a:rPr>
                <a:t>ΣΥΛΛΟΓΟΥΣ ΓΟΝΕΩΝ Κ΄ ΚΗΔΕΜΟΝΩΝ</a:t>
              </a:r>
              <a:endParaRPr lang="en-US" b="1" dirty="0">
                <a:solidFill>
                  <a:schemeClr val="tx2"/>
                </a:solidFill>
              </a:endParaRPr>
            </a:p>
            <a:p>
              <a:pPr algn="ctr">
                <a:defRPr/>
              </a:pPr>
              <a:r>
                <a:rPr lang="el-GR" b="1" dirty="0">
                  <a:solidFill>
                    <a:schemeClr val="tx2"/>
                  </a:solidFill>
                </a:rPr>
                <a:t>ΕΚΠ. – ΑΘΛ. ΣΥΛΛΟΓΟΥΣ</a:t>
              </a:r>
            </a:p>
          </p:txBody>
        </p:sp>
        <p:sp>
          <p:nvSpPr>
            <p:cNvPr id="13" name="12 - Στρογγυλεμένο ορθογώνιο">
              <a:extLst>
                <a:ext uri="{FF2B5EF4-FFF2-40B4-BE49-F238E27FC236}">
                  <a16:creationId xmlns:a16="http://schemas.microsoft.com/office/drawing/2014/main" id="{83BBF81F-03E6-4A36-8173-1106E785A0CA}"/>
                </a:ext>
              </a:extLst>
            </p:cNvPr>
            <p:cNvSpPr/>
            <p:nvPr/>
          </p:nvSpPr>
          <p:spPr>
            <a:xfrm>
              <a:off x="5181600" y="5105400"/>
              <a:ext cx="2133600" cy="14478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 </a:t>
              </a:r>
              <a:r>
                <a:rPr lang="el-GR" b="1" dirty="0">
                  <a:solidFill>
                    <a:schemeClr val="tx2"/>
                  </a:solidFill>
                </a:rPr>
                <a:t>ΥΠΗΡΕΣΙΕΣ Κ΄ ΆΛΛΕΣ ΔΙΕΥΘΥΝΣΕΙΣ ΤΟΥ ΔΗΜΟΥ ΠΑΤΡΕΩΝ </a:t>
              </a:r>
            </a:p>
          </p:txBody>
        </p:sp>
        <p:sp>
          <p:nvSpPr>
            <p:cNvPr id="14" name="13 - Στρογγυλεμένο ορθογώνιο">
              <a:extLst>
                <a:ext uri="{FF2B5EF4-FFF2-40B4-BE49-F238E27FC236}">
                  <a16:creationId xmlns:a16="http://schemas.microsoft.com/office/drawing/2014/main" id="{E81081F8-B8BD-4FBA-87BC-AEA877C48BD0}"/>
                </a:ext>
              </a:extLst>
            </p:cNvPr>
            <p:cNvSpPr/>
            <p:nvPr/>
          </p:nvSpPr>
          <p:spPr>
            <a:xfrm>
              <a:off x="6858000" y="3810000"/>
              <a:ext cx="2057400" cy="11430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  </a:t>
              </a:r>
              <a:r>
                <a:rPr lang="el-GR" b="1" dirty="0">
                  <a:solidFill>
                    <a:schemeClr val="tx2"/>
                  </a:solidFill>
                </a:rPr>
                <a:t>ΔΙΕΥΘΥΝΣΗ Α΄/ΘΜΙΑΣ Κ΄ Β/ΘΜΙΑΣ ΕΚΠ/ΣΗΣ </a:t>
              </a:r>
            </a:p>
          </p:txBody>
        </p:sp>
        <p:cxnSp>
          <p:nvCxnSpPr>
            <p:cNvPr id="15" name="14 - Ευθύγραμμο βέλος σύνδεσης">
              <a:extLst>
                <a:ext uri="{FF2B5EF4-FFF2-40B4-BE49-F238E27FC236}">
                  <a16:creationId xmlns:a16="http://schemas.microsoft.com/office/drawing/2014/main" id="{4B69F7DE-C160-4DD7-A9BA-B828924F6B63}"/>
                </a:ext>
              </a:extLst>
            </p:cNvPr>
            <p:cNvCxnSpPr>
              <a:stCxn id="4" idx="2"/>
              <a:endCxn id="12" idx="0"/>
            </p:cNvCxnSpPr>
            <p:nvPr/>
          </p:nvCxnSpPr>
          <p:spPr>
            <a:xfrm flipH="1">
              <a:off x="3505200" y="2971800"/>
              <a:ext cx="1104900" cy="2057400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15 - Ευθύγραμμο βέλος σύνδεσης">
              <a:extLst>
                <a:ext uri="{FF2B5EF4-FFF2-40B4-BE49-F238E27FC236}">
                  <a16:creationId xmlns:a16="http://schemas.microsoft.com/office/drawing/2014/main" id="{2B878184-EDE2-4FB6-85D5-301B2654656D}"/>
                </a:ext>
              </a:extLst>
            </p:cNvPr>
            <p:cNvCxnSpPr>
              <a:stCxn id="13" idx="0"/>
              <a:endCxn id="4" idx="2"/>
            </p:cNvCxnSpPr>
            <p:nvPr/>
          </p:nvCxnSpPr>
          <p:spPr>
            <a:xfrm flipH="1" flipV="1">
              <a:off x="4610100" y="2971800"/>
              <a:ext cx="1638300" cy="2133600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6 - Ευθύγραμμο βέλος σύνδεσης">
              <a:extLst>
                <a:ext uri="{FF2B5EF4-FFF2-40B4-BE49-F238E27FC236}">
                  <a16:creationId xmlns:a16="http://schemas.microsoft.com/office/drawing/2014/main" id="{B9AA190A-FC24-484D-81DB-46402EE5A5E8}"/>
                </a:ext>
              </a:extLst>
            </p:cNvPr>
            <p:cNvCxnSpPr>
              <a:stCxn id="14" idx="0"/>
              <a:endCxn id="4" idx="2"/>
            </p:cNvCxnSpPr>
            <p:nvPr/>
          </p:nvCxnSpPr>
          <p:spPr>
            <a:xfrm rot="16200000" flipV="1">
              <a:off x="5829300" y="1752600"/>
              <a:ext cx="838200" cy="3276600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5 - Ευθύγραμμο βέλος σύνδεσης">
              <a:extLst>
                <a:ext uri="{FF2B5EF4-FFF2-40B4-BE49-F238E27FC236}">
                  <a16:creationId xmlns:a16="http://schemas.microsoft.com/office/drawing/2014/main" id="{02562130-8C15-4151-99E1-B223699C5622}"/>
                </a:ext>
              </a:extLst>
            </p:cNvPr>
            <p:cNvCxnSpPr>
              <a:stCxn id="4" idx="2"/>
              <a:endCxn id="7" idx="0"/>
            </p:cNvCxnSpPr>
            <p:nvPr/>
          </p:nvCxnSpPr>
          <p:spPr>
            <a:xfrm flipH="1">
              <a:off x="1676400" y="2971800"/>
              <a:ext cx="2933700" cy="838200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>
    <p:circl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6E194FF3-7D4C-405F-B018-753ACCB254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/>
          <a:lstStyle/>
          <a:p>
            <a:pPr eaLnBrk="1" hangingPunct="1"/>
            <a:r>
              <a:rPr lang="el-GR" altLang="el-GR" sz="3600" b="1" i="1" u="sng"/>
              <a:t>ΕΡΓΑ- ΛΕΙΤΟΥΡΓΙΑ-ΠΑΡΕΜΒΑΣΕΙΣ</a:t>
            </a:r>
            <a:br>
              <a:rPr lang="el-GR" altLang="el-GR" sz="3600" b="1" i="1" u="sng"/>
            </a:br>
            <a:r>
              <a:rPr lang="el-GR" altLang="el-GR" sz="3600" b="1" i="1" u="sng"/>
              <a:t>ΤΜΗΜΑΤΟΣ ΣΧΟΛΕΙΩΝ</a:t>
            </a:r>
            <a:r>
              <a:rPr lang="el-GR" altLang="el-GR" sz="3600"/>
              <a:t> 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36C4E78-6BB3-4F17-8358-879FB5D88D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5257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l-GR" altLang="el-GR" sz="2000" b="1"/>
              <a:t>Διοικητική και Οικονομική  υποστήριξη των Σχολικών Επιτροπών Α΄/θμιας και Β΄/θμιας Εκπαίδευσης.</a:t>
            </a:r>
          </a:p>
          <a:p>
            <a:pPr eaLnBrk="1" hangingPunct="1">
              <a:lnSpc>
                <a:spcPct val="80000"/>
              </a:lnSpc>
            </a:pPr>
            <a:r>
              <a:rPr lang="el-GR" altLang="el-GR" sz="2000" b="1"/>
              <a:t>Διανομή πετρελαίου θέρμανσης στα σχολεία. </a:t>
            </a:r>
          </a:p>
          <a:p>
            <a:pPr eaLnBrk="1" hangingPunct="1">
              <a:lnSpc>
                <a:spcPct val="80000"/>
              </a:lnSpc>
            </a:pPr>
            <a:r>
              <a:rPr lang="el-GR" altLang="el-GR" sz="2000" b="1"/>
              <a:t>Φύλαξη- καθαριότητα σχολικών κτιρίων.</a:t>
            </a:r>
          </a:p>
          <a:p>
            <a:pPr eaLnBrk="1" hangingPunct="1">
              <a:lnSpc>
                <a:spcPct val="80000"/>
              </a:lnSpc>
            </a:pPr>
            <a:r>
              <a:rPr lang="el-GR" altLang="el-GR" sz="2000" b="1"/>
              <a:t>Σίτιση μαθητών μουσικών σχολείων.</a:t>
            </a:r>
          </a:p>
          <a:p>
            <a:pPr eaLnBrk="1" hangingPunct="1">
              <a:lnSpc>
                <a:spcPct val="80000"/>
              </a:lnSpc>
            </a:pPr>
            <a:r>
              <a:rPr lang="el-GR" altLang="el-GR" sz="2000" b="1"/>
              <a:t>Γραμματειακή υποστήριξη Σχολικών Επιτροπών και Δημοτικής Επιτροπής Παιδείας.</a:t>
            </a:r>
          </a:p>
          <a:p>
            <a:pPr eaLnBrk="1" hangingPunct="1">
              <a:lnSpc>
                <a:spcPct val="80000"/>
              </a:lnSpc>
            </a:pPr>
            <a:r>
              <a:rPr lang="el-GR" altLang="el-GR" sz="2000" b="1"/>
              <a:t>Παραχωρήσεις σχολικών χώρων. </a:t>
            </a:r>
          </a:p>
          <a:p>
            <a:pPr eaLnBrk="1" hangingPunct="1">
              <a:lnSpc>
                <a:spcPct val="80000"/>
              </a:lnSpc>
            </a:pPr>
            <a:r>
              <a:rPr lang="el-GR" altLang="el-GR" sz="2000" b="1"/>
              <a:t>Ανασυγκροτήσεις σχολικών κοινοτήτων.</a:t>
            </a:r>
          </a:p>
          <a:p>
            <a:pPr eaLnBrk="1" hangingPunct="1">
              <a:lnSpc>
                <a:spcPct val="80000"/>
              </a:lnSpc>
            </a:pPr>
            <a:r>
              <a:rPr lang="el-GR" altLang="el-GR" sz="2000" b="1"/>
              <a:t>Δημοπρασίες για μεταστεγάσεις σχολείων.</a:t>
            </a:r>
          </a:p>
          <a:p>
            <a:pPr eaLnBrk="1" hangingPunct="1">
              <a:lnSpc>
                <a:spcPct val="80000"/>
              </a:lnSpc>
            </a:pPr>
            <a:r>
              <a:rPr lang="el-GR" altLang="el-GR" sz="2000" b="1"/>
              <a:t>Μίσθωση ακινήτων για τη στέγαση σχολικών μονάδων.</a:t>
            </a:r>
          </a:p>
          <a:p>
            <a:pPr eaLnBrk="1" hangingPunct="1">
              <a:lnSpc>
                <a:spcPct val="80000"/>
              </a:lnSpc>
            </a:pPr>
            <a:r>
              <a:rPr lang="el-GR" altLang="el-GR" sz="2000" b="1"/>
              <a:t>Εγκατάσταση , μεταφορά, τηλεφωνικών συνδέσεων σε σχολεία.</a:t>
            </a:r>
            <a:endParaRPr lang="en-US" altLang="el-GR" sz="2000" b="1"/>
          </a:p>
          <a:p>
            <a:pPr eaLnBrk="1" hangingPunct="1">
              <a:lnSpc>
                <a:spcPct val="80000"/>
              </a:lnSpc>
            </a:pPr>
            <a:r>
              <a:rPr lang="el-GR" altLang="el-GR" sz="2000" b="1"/>
              <a:t>Λειτουργία Πάρκου Εκπαιδευτικών Δράσεων στην Πλαζ.</a:t>
            </a:r>
            <a:endParaRPr lang="en-US" altLang="el-GR" sz="2000" b="1"/>
          </a:p>
          <a:p>
            <a:pPr eaLnBrk="1" hangingPunct="1">
              <a:lnSpc>
                <a:spcPct val="80000"/>
              </a:lnSpc>
            </a:pPr>
            <a:r>
              <a:rPr lang="el-GR" altLang="el-GR" sz="2000" b="1"/>
              <a:t>Λειτουργία Λαϊκού Φροντιστηρίου Αλληλεγγύης σε (15 ) σχολεία, στα πλαίσια των δράσεων της Αντιδημαρχίας Παιδείας &amp; Αθλητισμού.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l-GR" altLang="el-GR" sz="2000" b="1"/>
          </a:p>
          <a:p>
            <a:pPr eaLnBrk="1" hangingPunct="1">
              <a:lnSpc>
                <a:spcPct val="80000"/>
              </a:lnSpc>
            </a:pPr>
            <a:endParaRPr lang="el-GR" altLang="el-GR" sz="2000" b="1"/>
          </a:p>
          <a:p>
            <a:pPr eaLnBrk="1" hangingPunct="1">
              <a:lnSpc>
                <a:spcPct val="80000"/>
              </a:lnSpc>
            </a:pPr>
            <a:endParaRPr lang="el-GR" altLang="el-GR" sz="2000" b="1"/>
          </a:p>
          <a:p>
            <a:pPr eaLnBrk="1" hangingPunct="1">
              <a:lnSpc>
                <a:spcPct val="80000"/>
              </a:lnSpc>
            </a:pPr>
            <a:endParaRPr lang="el-GR" altLang="el-GR" sz="2000" b="1"/>
          </a:p>
          <a:p>
            <a:pPr eaLnBrk="1" hangingPunct="1">
              <a:lnSpc>
                <a:spcPct val="80000"/>
              </a:lnSpc>
            </a:pPr>
            <a:endParaRPr lang="el-GR" altLang="el-GR" sz="2000" b="1"/>
          </a:p>
        </p:txBody>
      </p:sp>
    </p:spTree>
  </p:cSld>
  <p:clrMapOvr>
    <a:masterClrMapping/>
  </p:clrMapOvr>
  <p:transition>
    <p:circl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68299991-1FDF-446E-9814-BE603A3E8C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229600" cy="1295400"/>
          </a:xfrm>
        </p:spPr>
        <p:txBody>
          <a:bodyPr/>
          <a:lstStyle/>
          <a:p>
            <a:pPr eaLnBrk="1" hangingPunct="1"/>
            <a:br>
              <a:rPr lang="el-GR" altLang="el-GR" sz="3200" b="1" i="1" u="sng"/>
            </a:br>
            <a:r>
              <a:rPr lang="el-GR" altLang="el-GR" sz="3600" b="1" i="1" u="sng"/>
              <a:t>Οικονομική-Διοικητική Υποστήριξη των Σχολικών Επιτροπών</a:t>
            </a:r>
            <a:r>
              <a:rPr lang="el-GR" altLang="el-GR" sz="3600" b="1" i="1"/>
              <a:t> </a:t>
            </a:r>
            <a:br>
              <a:rPr lang="el-GR" altLang="el-GR" i="1"/>
            </a:br>
            <a:endParaRPr lang="el-GR" altLang="el-GR" u="sng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485569E5-D6C4-4E4A-9FB9-AC4D6BB9A2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257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l-GR" altLang="el-GR" sz="1800" b="1"/>
              <a:t>Οικονομική Διαχείριση των (147)Σχ. Κοινοτήτων της Α΄/Θμιας και των (52)Σχ. Κοινοτήτων Β΄/Θμιας Εκπαίδευσης.</a:t>
            </a:r>
          </a:p>
          <a:p>
            <a:pPr eaLnBrk="1" hangingPunct="1">
              <a:lnSpc>
                <a:spcPct val="80000"/>
              </a:lnSpc>
            </a:pPr>
            <a:r>
              <a:rPr lang="el-GR" altLang="el-GR" sz="1800" b="1"/>
              <a:t>Καταχώρηση εσόδων-εξόδων Σχολικών Επιτροπών. </a:t>
            </a:r>
          </a:p>
          <a:p>
            <a:pPr eaLnBrk="1" hangingPunct="1">
              <a:lnSpc>
                <a:spcPct val="80000"/>
              </a:lnSpc>
            </a:pPr>
            <a:r>
              <a:rPr lang="el-GR" altLang="el-GR" sz="1800" b="1"/>
              <a:t>Διαχείριση και παρακολούθηση της χορήγησης των ξενόγλωσσων  βιβλίων. </a:t>
            </a:r>
          </a:p>
          <a:p>
            <a:pPr eaLnBrk="1" hangingPunct="1">
              <a:lnSpc>
                <a:spcPct val="80000"/>
              </a:lnSpc>
            </a:pPr>
            <a:r>
              <a:rPr lang="el-GR" altLang="el-GR" sz="1800" b="1"/>
              <a:t>Σύνταξη-Ανανέωση συμβάσεων καθαριστριών μίσθωσης έργου-Απογραφή σχολικών καθαριστριών και σχολικών τροχονόμων (285) ατόμων συνολικά, στην Ενιαία Αρχή Πληρωμών.</a:t>
            </a:r>
          </a:p>
          <a:p>
            <a:pPr eaLnBrk="1" hangingPunct="1">
              <a:lnSpc>
                <a:spcPct val="80000"/>
              </a:lnSpc>
            </a:pPr>
            <a:r>
              <a:rPr lang="el-GR" altLang="el-GR" sz="1800" b="1"/>
              <a:t>Μισθοδοσία-απόδοση ΙΚΑ (179) καθαριστριών με σύμβαση μίσθωσης έργου,  και αποζημίωσης των (107) σχολικών τροχονόμων.</a:t>
            </a:r>
          </a:p>
          <a:p>
            <a:pPr eaLnBrk="1" hangingPunct="1">
              <a:lnSpc>
                <a:spcPct val="80000"/>
              </a:lnSpc>
            </a:pPr>
            <a:r>
              <a:rPr lang="el-GR" altLang="el-GR" sz="1800" b="1"/>
              <a:t>Υποστήριξη των Σχολικών Κοινοτήτων στο πρόγραμμα οικονομικής διαχείρισης.</a:t>
            </a:r>
          </a:p>
          <a:p>
            <a:pPr eaLnBrk="1" hangingPunct="1">
              <a:lnSpc>
                <a:spcPct val="80000"/>
              </a:lnSpc>
            </a:pPr>
            <a:r>
              <a:rPr lang="el-GR" altLang="el-GR" sz="1800" b="1"/>
              <a:t>Διακηρύξεις μισθώσεων κυλικείων και ταμειακή παρακολούθηση των (100) μισθωμένων κυλικείων.</a:t>
            </a:r>
          </a:p>
          <a:p>
            <a:pPr eaLnBrk="1" hangingPunct="1">
              <a:lnSpc>
                <a:spcPct val="80000"/>
              </a:lnSpc>
            </a:pPr>
            <a:r>
              <a:rPr lang="el-GR" altLang="el-GR" sz="1800" b="1"/>
              <a:t>Παραχωρήσεις σχολικών χώρων.</a:t>
            </a:r>
          </a:p>
          <a:p>
            <a:pPr eaLnBrk="1" hangingPunct="1">
              <a:lnSpc>
                <a:spcPct val="80000"/>
              </a:lnSpc>
            </a:pPr>
            <a:r>
              <a:rPr lang="el-GR" altLang="el-GR" sz="1800" b="1"/>
              <a:t>Αντικαταστάσεις οικονομικών διαχειριστών.</a:t>
            </a:r>
          </a:p>
          <a:p>
            <a:pPr eaLnBrk="1" hangingPunct="1">
              <a:lnSpc>
                <a:spcPct val="80000"/>
              </a:lnSpc>
            </a:pPr>
            <a:r>
              <a:rPr lang="el-GR" altLang="el-GR" sz="1800" b="1"/>
              <a:t>Ανασυγκροτήσεις σχολικών κοινοτήτων.</a:t>
            </a:r>
          </a:p>
          <a:p>
            <a:pPr eaLnBrk="1" hangingPunct="1">
              <a:lnSpc>
                <a:spcPct val="80000"/>
              </a:lnSpc>
            </a:pPr>
            <a:endParaRPr lang="el-GR" altLang="el-GR" sz="1800" b="1"/>
          </a:p>
          <a:p>
            <a:pPr eaLnBrk="1" hangingPunct="1">
              <a:lnSpc>
                <a:spcPct val="80000"/>
              </a:lnSpc>
            </a:pPr>
            <a:endParaRPr lang="el-GR" altLang="el-GR" sz="1800" b="1"/>
          </a:p>
          <a:p>
            <a:pPr eaLnBrk="1" hangingPunct="1">
              <a:lnSpc>
                <a:spcPct val="80000"/>
              </a:lnSpc>
            </a:pPr>
            <a:endParaRPr lang="el-GR" altLang="el-GR" sz="1800" b="1"/>
          </a:p>
          <a:p>
            <a:pPr eaLnBrk="1" hangingPunct="1">
              <a:lnSpc>
                <a:spcPct val="80000"/>
              </a:lnSpc>
            </a:pPr>
            <a:endParaRPr lang="el-GR" altLang="el-GR" sz="800" b="1"/>
          </a:p>
          <a:p>
            <a:pPr eaLnBrk="1" hangingPunct="1">
              <a:lnSpc>
                <a:spcPct val="80000"/>
              </a:lnSpc>
            </a:pPr>
            <a:endParaRPr lang="el-GR" altLang="el-GR" sz="800"/>
          </a:p>
        </p:txBody>
      </p:sp>
    </p:spTree>
  </p:cSld>
  <p:clrMapOvr>
    <a:masterClrMapping/>
  </p:clrMapOvr>
  <p:transition>
    <p:circl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>
            <a:extLst>
              <a:ext uri="{FF2B5EF4-FFF2-40B4-BE49-F238E27FC236}">
                <a16:creationId xmlns:a16="http://schemas.microsoft.com/office/drawing/2014/main" id="{3A7F485E-0F07-461E-818A-EFD5738417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457200"/>
            <a:ext cx="8229600" cy="6248400"/>
          </a:xfrm>
        </p:spPr>
        <p:txBody>
          <a:bodyPr/>
          <a:lstStyle/>
          <a:p>
            <a:pPr eaLnBrk="1" hangingPunct="1"/>
            <a:r>
              <a:rPr lang="el-GR" altLang="el-GR" sz="1800" b="1"/>
              <a:t>Εφαρμογή  των διατάξεων του Ν.4412/2016 «περί προμηθειών »για υπηρεσίες-προμήθειες σε σχολεία  του Δήμου Πατρέων της  Α΄/Θμιας  και Β΄/Θμιας   Εκπ/σης.</a:t>
            </a:r>
          </a:p>
          <a:p>
            <a:pPr eaLnBrk="1" hangingPunct="1">
              <a:buFontTx/>
              <a:buNone/>
            </a:pPr>
            <a:r>
              <a:rPr lang="el-GR" altLang="el-GR" sz="1800" b="1"/>
              <a:t>      Αφορούν (ολοκληρωμένες και εξοφλημένες )</a:t>
            </a:r>
          </a:p>
          <a:p>
            <a:pPr eaLnBrk="1" hangingPunct="1">
              <a:buFontTx/>
              <a:buNone/>
            </a:pPr>
            <a:r>
              <a:rPr lang="el-GR" altLang="el-GR" sz="1800" b="1"/>
              <a:t> α)</a:t>
            </a:r>
            <a:r>
              <a:rPr lang="el-GR" altLang="el-GR" sz="2000" b="1" i="1" u="sng"/>
              <a:t>Προμήθειες</a:t>
            </a:r>
            <a:r>
              <a:rPr lang="en-US" altLang="el-GR" sz="2000" b="1" i="1" u="sng"/>
              <a:t>:</a:t>
            </a:r>
            <a:r>
              <a:rPr lang="el-GR" altLang="el-GR" sz="1800" b="1"/>
              <a:t> διαφόρων ειδών όπως</a:t>
            </a:r>
            <a:r>
              <a:rPr lang="en-US" altLang="el-GR" sz="1800" b="1"/>
              <a:t>:</a:t>
            </a:r>
            <a:r>
              <a:rPr lang="el-GR" altLang="el-GR" sz="1800" b="1"/>
              <a:t>  ηλεκτρολογικό υλικό, σώματα καλοριφέρ, κλιματιστικά μηχανήματα, συστήματα πυρανίχνευσης- πυροπροστασίας, υαλοπίνακες, προστατευτικές μεμβράνες, συστηματ ασφαλείας, λαμπτήρες </a:t>
            </a:r>
            <a:r>
              <a:rPr lang="en-US" altLang="el-GR" sz="1800" b="1"/>
              <a:t>LED,</a:t>
            </a:r>
            <a:r>
              <a:rPr lang="el-GR" altLang="el-GR" sz="1800" b="1"/>
              <a:t> χρώματα, υλικά μονώσεων και ξηράς δόμησης, ξυλεία, σιδηρουργικά υλικά , ικριώματα, Μέσα Ατομικής Προστασίας και φρέσκου παστεριωμένου γάλακτος για καθαρίστριες σύμβασης  μίσθωσης έργου, κλπ.</a:t>
            </a:r>
          </a:p>
          <a:p>
            <a:pPr eaLnBrk="1" hangingPunct="1">
              <a:buFontTx/>
              <a:buNone/>
            </a:pPr>
            <a:r>
              <a:rPr lang="el-GR" altLang="el-GR" sz="1800" b="1"/>
              <a:t> β)</a:t>
            </a:r>
            <a:r>
              <a:rPr lang="el-GR" altLang="el-GR" sz="1800" b="1" i="1" u="sng"/>
              <a:t>Υ</a:t>
            </a:r>
            <a:r>
              <a:rPr lang="el-GR" altLang="el-GR" sz="2000" b="1" i="1" u="sng"/>
              <a:t>πηρεσίες</a:t>
            </a:r>
            <a:r>
              <a:rPr lang="en-US" altLang="el-GR" sz="1800" b="1" i="1" u="sng"/>
              <a:t>:</a:t>
            </a:r>
            <a:r>
              <a:rPr lang="el-GR" altLang="el-GR" sz="1800" b="1"/>
              <a:t> τοποθέτηση υδρορροών, τοποθέτηση στεγάστρων, μεταλλικών θυρών, κλαδέματα δέντρων και κοπής χόρτων, απομάκρυνση πιτυοκάμπης από πεύκα στα προαύλια σχολείων, μεταφορές, συναρμολογήσεις- αποσυναρμολογήσεις αιθουσών ΠΡΟΚΑΤ, αναθέσεις τεχνικών μελετών για την ενεργειακή  αναβάθμιση σχολικών κτιρίων, κλπ. </a:t>
            </a:r>
          </a:p>
          <a:p>
            <a:pPr eaLnBrk="1" hangingPunct="1"/>
            <a:r>
              <a:rPr lang="el-GR" altLang="el-GR" sz="1800" b="1"/>
              <a:t> Τήρηση πρακτικών συνεδριάσεων Σχολικών Επιτροπών και Δημοτικής Επιτροπής Παιδείας.</a:t>
            </a:r>
          </a:p>
          <a:p>
            <a:pPr eaLnBrk="1" hangingPunct="1"/>
            <a:r>
              <a:rPr lang="el-GR" altLang="el-GR" sz="1800" b="1"/>
              <a:t>Ανάρτηση αποφάσεων-διακηρύξεων- προσκλήσεων στη  ΔΙΑΥΓΕΙΑ  και το ΚΗΜΔΗΣ.</a:t>
            </a:r>
          </a:p>
          <a:p>
            <a:pPr eaLnBrk="1" hangingPunct="1"/>
            <a:endParaRPr lang="el-GR" altLang="el-GR" sz="1800" b="1"/>
          </a:p>
          <a:p>
            <a:pPr eaLnBrk="1" hangingPunct="1">
              <a:buFontTx/>
              <a:buNone/>
            </a:pPr>
            <a:r>
              <a:rPr lang="el-GR" altLang="el-GR" sz="1800" b="1"/>
              <a:t> </a:t>
            </a:r>
          </a:p>
        </p:txBody>
      </p:sp>
    </p:spTree>
  </p:cSld>
  <p:clrMapOvr>
    <a:masterClrMapping/>
  </p:clrMapOvr>
  <p:transition>
    <p:circl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E769BE16-4A46-4476-BA30-228124CA98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z="3600" b="1" u="sng"/>
              <a:t>Διανομή Πετρελαίου Θέρμανσης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672B4272-26D8-4901-9A19-5CC08794AD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5638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l-GR" altLang="el-GR"/>
              <a:t>   </a:t>
            </a:r>
            <a:r>
              <a:rPr lang="el-GR" altLang="el-GR" sz="2400" b="1"/>
              <a:t>Διανομή πετρελαίου θέρμανσης σε (115)</a:t>
            </a:r>
            <a:br>
              <a:rPr lang="el-GR" altLang="el-GR" sz="2400" b="1"/>
            </a:br>
            <a:r>
              <a:rPr lang="el-GR" altLang="el-GR" sz="2400" b="1"/>
              <a:t>σχολεία Α΄/Θμιας Εκπ/σης και σε (56) σχολεία της Β΄/Θμιας Εκπ/σης</a:t>
            </a:r>
            <a:br>
              <a:rPr lang="en-US" altLang="el-GR" sz="2400" b="1"/>
            </a:br>
            <a:r>
              <a:rPr lang="el-GR" altLang="el-GR" sz="2400" b="1"/>
              <a:t>Για την ακρίβεια διανεμήθηκαν</a:t>
            </a:r>
            <a:r>
              <a:rPr lang="en-US" altLang="el-GR" sz="2400" b="1"/>
              <a:t>:</a:t>
            </a:r>
          </a:p>
          <a:p>
            <a:pPr eaLnBrk="1" hangingPunct="1">
              <a:buFontTx/>
              <a:buNone/>
            </a:pPr>
            <a:r>
              <a:rPr lang="el-GR" altLang="el-GR"/>
              <a:t>    </a:t>
            </a:r>
            <a:r>
              <a:rPr lang="en-US" altLang="el-GR"/>
              <a:t> </a:t>
            </a:r>
            <a:endParaRPr lang="el-GR" altLang="el-GR"/>
          </a:p>
        </p:txBody>
      </p:sp>
      <p:graphicFrame>
        <p:nvGraphicFramePr>
          <p:cNvPr id="4" name="3 - Πίνακας">
            <a:extLst>
              <a:ext uri="{FF2B5EF4-FFF2-40B4-BE49-F238E27FC236}">
                <a16:creationId xmlns:a16="http://schemas.microsoft.com/office/drawing/2014/main" id="{367F0AFB-50FD-4EA7-B8B4-59A0F154F650}"/>
              </a:ext>
            </a:extLst>
          </p:cNvPr>
          <p:cNvGraphicFramePr>
            <a:graphicFrameLocks noGrp="1"/>
          </p:cNvGraphicFramePr>
          <p:nvPr/>
        </p:nvGraphicFramePr>
        <p:xfrm>
          <a:off x="1295400" y="3124200"/>
          <a:ext cx="6096000" cy="1630363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81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b="1" dirty="0">
                          <a:latin typeface="Calibri"/>
                          <a:ea typeface="Calibri"/>
                          <a:cs typeface="Times New Roman"/>
                        </a:rPr>
                        <a:t>ΣΧΟΛΙΚΟ ΕΤΟΣ</a:t>
                      </a:r>
                      <a:endParaRPr lang="el-G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l-GR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Α΄/ΘΜΙΑ </a:t>
                      </a:r>
                    </a:p>
                    <a:p>
                      <a:r>
                        <a:rPr lang="el-GR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ΕΚΠΑΙΔΕΥΣΗ</a:t>
                      </a:r>
                      <a:endParaRPr lang="el-GR" sz="14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r>
                        <a:rPr lang="el-GR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Β΄/ΘΜΙΑ</a:t>
                      </a:r>
                    </a:p>
                    <a:p>
                      <a:r>
                        <a:rPr lang="el-GR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ΕΚΠΑΙΔΕΥΣΗ</a:t>
                      </a:r>
                      <a:endParaRPr lang="el-GR" sz="14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r>
                        <a:rPr lang="el-GR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ΣΥΝΟΛΟ</a:t>
                      </a:r>
                      <a:endParaRPr lang="el-GR" sz="14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44">
                <a:tc>
                  <a:txBody>
                    <a:bodyPr/>
                    <a:lstStyle/>
                    <a:p>
                      <a:r>
                        <a:rPr lang="el-G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2015-2016</a:t>
                      </a:r>
                      <a:endParaRPr lang="el-GR" sz="18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r>
                        <a:rPr lang="el-G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143.562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lt</a:t>
                      </a:r>
                      <a:endParaRPr lang="el-GR" sz="18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r>
                        <a:rPr lang="el-G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118.055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lt</a:t>
                      </a:r>
                      <a:endParaRPr lang="el-GR" sz="18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r>
                        <a:rPr lang="el-G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261.617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lt</a:t>
                      </a:r>
                      <a:endParaRPr lang="el-GR" sz="18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744">
                <a:tc>
                  <a:txBody>
                    <a:bodyPr/>
                    <a:lstStyle/>
                    <a:p>
                      <a:r>
                        <a:rPr lang="el-G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2016-2017</a:t>
                      </a:r>
                      <a:endParaRPr lang="el-GR" sz="18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r>
                        <a:rPr lang="el-G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212.823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lt</a:t>
                      </a:r>
                      <a:endParaRPr lang="el-GR" sz="18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r>
                        <a:rPr lang="el-G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167.870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lt</a:t>
                      </a:r>
                      <a:endParaRPr lang="el-GR" sz="18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r>
                        <a:rPr lang="el-G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380.693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lt</a:t>
                      </a:r>
                      <a:endParaRPr lang="el-GR" sz="18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744">
                <a:tc>
                  <a:txBody>
                    <a:bodyPr/>
                    <a:lstStyle/>
                    <a:p>
                      <a:r>
                        <a:rPr lang="el-G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2017-2018</a:t>
                      </a:r>
                      <a:endParaRPr lang="el-GR" sz="18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r>
                        <a:rPr lang="el-G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223.723,5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lt</a:t>
                      </a:r>
                      <a:endParaRPr lang="el-GR" sz="18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r>
                        <a:rPr lang="el-G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177.985,46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lt</a:t>
                      </a:r>
                      <a:endParaRPr lang="el-GR" sz="18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r>
                        <a:rPr lang="el-G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401.708.96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lt</a:t>
                      </a:r>
                      <a:endParaRPr lang="el-GR" sz="18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192" name="4 - TextBox">
            <a:extLst>
              <a:ext uri="{FF2B5EF4-FFF2-40B4-BE49-F238E27FC236}">
                <a16:creationId xmlns:a16="http://schemas.microsoft.com/office/drawing/2014/main" id="{4B7F5444-3C67-4DE9-8E17-90B180AB9A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800600"/>
            <a:ext cx="91440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l-GR"/>
          </a:p>
          <a:p>
            <a:pPr eaLnBrk="1" hangingPunct="1"/>
            <a:endParaRPr lang="el-GR" altLang="el-GR"/>
          </a:p>
          <a:p>
            <a:pPr algn="just" eaLnBrk="1" hangingPunct="1"/>
            <a:r>
              <a:rPr lang="el-GR" altLang="el-GR" b="1"/>
              <a:t>    Η τροφοδοσία πραγματοποιείται σε κάθε σχολικό συγκρότημα  παρουσία υπαλλήλου του Τμήματος Σχολείων, με ηλεκτρονικό μετρητή καυσίμου </a:t>
            </a:r>
            <a:r>
              <a:rPr lang="en-US" altLang="el-GR" b="1"/>
              <a:t>EKO CONTROL SYTEM </a:t>
            </a:r>
            <a:r>
              <a:rPr lang="el-GR" altLang="el-GR" b="1"/>
              <a:t>.</a:t>
            </a:r>
          </a:p>
          <a:p>
            <a:pPr algn="just" eaLnBrk="1" hangingPunct="1"/>
            <a:r>
              <a:rPr lang="el-GR" altLang="el-GR" b="1"/>
              <a:t>    Στο τέλος της σχολικής χρονιάς καταγράφεται το υπόλοιπο κάθε δεξαμενής πετρελαίου προκειμένου να γίνει </a:t>
            </a:r>
            <a:r>
              <a:rPr lang="en-US" altLang="el-GR" b="1"/>
              <a:t>o </a:t>
            </a:r>
            <a:r>
              <a:rPr lang="el-GR" altLang="el-GR" b="1"/>
              <a:t>προγραμματισμός της νέας περιόδου.</a:t>
            </a:r>
          </a:p>
          <a:p>
            <a:pPr eaLnBrk="1" hangingPunct="1"/>
            <a:endParaRPr lang="el-GR" altLang="el-GR"/>
          </a:p>
        </p:txBody>
      </p:sp>
    </p:spTree>
  </p:cSld>
  <p:clrMapOvr>
    <a:masterClrMapping/>
  </p:clrMapOvr>
  <p:transition>
    <p:circl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- Τίτλος">
            <a:extLst>
              <a:ext uri="{FF2B5EF4-FFF2-40B4-BE49-F238E27FC236}">
                <a16:creationId xmlns:a16="http://schemas.microsoft.com/office/drawing/2014/main" id="{D82B39A8-6222-46E1-8764-B01C8F8EC4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l-GR" altLang="el-GR" sz="4000" b="1"/>
              <a:t>Φύλαξη-καθαριότητα σχολικών κτιρίων </a:t>
            </a:r>
          </a:p>
        </p:txBody>
      </p:sp>
      <p:sp>
        <p:nvSpPr>
          <p:cNvPr id="8195" name="2 - Θέση περιεχομένου">
            <a:extLst>
              <a:ext uri="{FF2B5EF4-FFF2-40B4-BE49-F238E27FC236}">
                <a16:creationId xmlns:a16="http://schemas.microsoft.com/office/drawing/2014/main" id="{3638AE22-0500-4406-8ACB-2B113AA313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81600"/>
          </a:xfrm>
        </p:spPr>
        <p:txBody>
          <a:bodyPr/>
          <a:lstStyle/>
          <a:p>
            <a:pPr algn="ctr"/>
            <a:endParaRPr lang="en-US" altLang="el-GR" sz="2600" b="1"/>
          </a:p>
          <a:p>
            <a:pPr algn="just"/>
            <a:r>
              <a:rPr lang="el-GR" altLang="el-GR" sz="2600" b="1"/>
              <a:t>Στη φύλαξη των σχολικών κτιρίων και του Παμπελοποννησιακού</a:t>
            </a:r>
            <a:r>
              <a:rPr lang="en-US" altLang="el-GR" sz="2600" b="1"/>
              <a:t> </a:t>
            </a:r>
            <a:r>
              <a:rPr lang="el-GR" altLang="el-GR" sz="2600" b="1"/>
              <a:t>Σταδίου (εκ περιτροπής) απασχολούνται</a:t>
            </a:r>
            <a:r>
              <a:rPr lang="en-US" altLang="el-GR" sz="2600" b="1"/>
              <a:t> </a:t>
            </a:r>
            <a:r>
              <a:rPr lang="el-GR" altLang="el-GR" sz="2600" b="1"/>
              <a:t>(27) Σχολικοί Φύλακες. </a:t>
            </a:r>
            <a:br>
              <a:rPr lang="el-GR" altLang="el-GR" sz="2600" b="1"/>
            </a:br>
            <a:endParaRPr lang="el-GR" altLang="el-GR" sz="2600" b="1"/>
          </a:p>
          <a:p>
            <a:pPr algn="just"/>
            <a:r>
              <a:rPr lang="el-GR" altLang="el-GR" sz="2600" b="1"/>
              <a:t>Για τον καθαρισμό των σχολικών κτιρίων απασχολούνται (72) καθαρίστριες Ι.Δ.Α.Χ και (179) καθαρίστριες με σύμβαση μίσθωσης έργου. Κατανέμονται συνολικά στην Α΄/ θμια (151) εργαζόμενες και (110) εργαζόμενες στην Β΄/θμια.</a:t>
            </a:r>
          </a:p>
        </p:txBody>
      </p:sp>
    </p:spTree>
  </p:cSld>
  <p:clrMapOvr>
    <a:masterClrMapping/>
  </p:clrMapOvr>
  <p:transition>
    <p:circl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E26D6BB5-1E81-452B-8380-6274198E32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z="3600" b="1" u="sng"/>
              <a:t>Μεταστεγάσεις σχολείων 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96E34F2C-3D6C-46BC-A84B-B34AE0A3D4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5638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l-GR" altLang="el-GR" sz="2800" b="1"/>
              <a:t>   Ολοκληρώθηκαν τα </a:t>
            </a:r>
            <a:r>
              <a:rPr lang="el-GR" altLang="el-GR" sz="2800" b="1" u="sng"/>
              <a:t>2 τελευταία έτη </a:t>
            </a:r>
            <a:r>
              <a:rPr lang="el-GR" altLang="el-GR" sz="2800" b="1"/>
              <a:t>οι μεταστεγάσεις των παρακάτω σχολείων </a:t>
            </a:r>
            <a:br>
              <a:rPr lang="el-GR" altLang="el-GR" sz="2800" b="1"/>
            </a:br>
            <a:endParaRPr lang="el-GR" altLang="el-GR" sz="2800" b="1"/>
          </a:p>
          <a:p>
            <a:pPr eaLnBrk="1" hangingPunct="1">
              <a:lnSpc>
                <a:spcPct val="90000"/>
              </a:lnSpc>
            </a:pPr>
            <a:r>
              <a:rPr lang="el-GR" altLang="el-GR" sz="2800" b="1"/>
              <a:t>Δημοτικό Σχολείο Βραχνεΐκων. </a:t>
            </a:r>
            <a:br>
              <a:rPr lang="el-GR" altLang="el-GR" sz="2800" b="1"/>
            </a:br>
            <a:endParaRPr lang="el-GR" altLang="el-GR" sz="2800" b="1"/>
          </a:p>
          <a:p>
            <a:pPr eaLnBrk="1" hangingPunct="1">
              <a:lnSpc>
                <a:spcPct val="90000"/>
              </a:lnSpc>
            </a:pPr>
            <a:r>
              <a:rPr lang="el-GR" altLang="el-GR" sz="2800" b="1"/>
              <a:t>4</a:t>
            </a:r>
            <a:r>
              <a:rPr lang="el-GR" altLang="el-GR" sz="2800" b="1" baseline="30000"/>
              <a:t>ο</a:t>
            </a:r>
            <a:r>
              <a:rPr lang="el-GR" altLang="el-GR" sz="2800" b="1"/>
              <a:t> Ειδικό Δημοτικό Σχολείο για παιδιά στο Φάσμα Αυτισμού</a:t>
            </a:r>
            <a:r>
              <a:rPr lang="en-US" altLang="el-GR" sz="2800" b="1"/>
              <a:t>.</a:t>
            </a:r>
            <a:br>
              <a:rPr lang="el-GR" altLang="el-GR" sz="2800" b="1"/>
            </a:br>
            <a:endParaRPr lang="el-GR" altLang="el-GR" sz="2800" b="1"/>
          </a:p>
          <a:p>
            <a:pPr eaLnBrk="1" hangingPunct="1">
              <a:lnSpc>
                <a:spcPct val="90000"/>
              </a:lnSpc>
            </a:pPr>
            <a:r>
              <a:rPr lang="el-GR" altLang="el-GR" sz="2800" b="1"/>
              <a:t>16</a:t>
            </a:r>
            <a:r>
              <a:rPr lang="el-GR" altLang="el-GR" sz="2800" b="1" baseline="30000"/>
              <a:t>ο</a:t>
            </a:r>
            <a:r>
              <a:rPr lang="el-GR" altLang="el-GR" sz="2800" b="1"/>
              <a:t> Δημοτικό Σχολείο</a:t>
            </a:r>
            <a:r>
              <a:rPr lang="en-US" altLang="el-GR" sz="2800" b="1"/>
              <a:t> </a:t>
            </a:r>
            <a:r>
              <a:rPr lang="el-GR" altLang="el-GR" sz="2800" b="1"/>
              <a:t>Πατρών. </a:t>
            </a:r>
            <a:br>
              <a:rPr lang="el-GR" altLang="el-GR" sz="2800" b="1"/>
            </a:br>
            <a:endParaRPr lang="el-GR" altLang="el-GR" sz="2800" b="1"/>
          </a:p>
          <a:p>
            <a:pPr eaLnBrk="1" hangingPunct="1">
              <a:lnSpc>
                <a:spcPct val="90000"/>
              </a:lnSpc>
            </a:pPr>
            <a:r>
              <a:rPr lang="el-GR" altLang="el-GR" sz="2800" b="1"/>
              <a:t>2</a:t>
            </a:r>
            <a:r>
              <a:rPr lang="el-GR" altLang="el-GR" sz="2800" b="1" baseline="30000"/>
              <a:t>ο</a:t>
            </a:r>
            <a:r>
              <a:rPr lang="el-GR" altLang="el-GR" sz="2800" b="1"/>
              <a:t> Ειδικό Δημοτικό Σχολείο και  2</a:t>
            </a:r>
            <a:r>
              <a:rPr lang="el-GR" altLang="el-GR" sz="2800" b="1" baseline="30000"/>
              <a:t>ο</a:t>
            </a:r>
            <a:r>
              <a:rPr lang="el-GR" altLang="el-GR" sz="2800" b="1"/>
              <a:t> Ειδικό Νηπιαγωγείο Πατρών.</a:t>
            </a:r>
            <a:endParaRPr lang="en-US" altLang="el-GR" sz="2800" b="1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l-GR" altLang="el-GR" sz="2800" b="1"/>
              <a:t>    σε δημόσια κτίρια.</a:t>
            </a:r>
          </a:p>
        </p:txBody>
      </p:sp>
    </p:spTree>
  </p:cSld>
  <p:clrMapOvr>
    <a:masterClrMapping/>
  </p:clrMapOvr>
  <p:transition>
    <p:circl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0073D959-AA0E-43D0-9B51-76DBFC035C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305800" cy="2133600"/>
          </a:xfrm>
        </p:spPr>
        <p:txBody>
          <a:bodyPr/>
          <a:lstStyle/>
          <a:p>
            <a:pPr eaLnBrk="1" hangingPunct="1"/>
            <a:br>
              <a:rPr lang="el-GR" altLang="el-GR"/>
            </a:br>
            <a:r>
              <a:rPr lang="el-GR" altLang="el-GR" b="1" u="sng"/>
              <a:t>Σίτιση Μαθητών Μουσικού Σχολείου </a:t>
            </a:r>
            <a:br>
              <a:rPr lang="el-GR" altLang="el-GR" u="sng"/>
            </a:br>
            <a:endParaRPr lang="el-GR" altLang="el-GR" u="sng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3E15182A-95F6-452E-A05A-D09FE27742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438400"/>
            <a:ext cx="8229600" cy="3687763"/>
          </a:xfrm>
        </p:spPr>
        <p:txBody>
          <a:bodyPr/>
          <a:lstStyle/>
          <a:p>
            <a:pPr algn="ctr" eaLnBrk="1" hangingPunct="1">
              <a:buFontTx/>
              <a:buNone/>
            </a:pPr>
            <a:endParaRPr lang="el-GR" altLang="el-GR"/>
          </a:p>
          <a:p>
            <a:pPr algn="ctr" eaLnBrk="1" hangingPunct="1"/>
            <a:r>
              <a:rPr lang="en-US" altLang="el-GR" b="1"/>
              <a:t> </a:t>
            </a:r>
            <a:r>
              <a:rPr lang="el-GR" altLang="el-GR" sz="2800" b="1"/>
              <a:t>Σύνταξη της μελέτης για τη σίτιση (310)μαθητών σε καθημερινή βάση. </a:t>
            </a:r>
          </a:p>
          <a:p>
            <a:pPr algn="ctr" eaLnBrk="1" hangingPunct="1"/>
            <a:r>
              <a:rPr lang="en-US" altLang="el-GR" sz="2800" b="1"/>
              <a:t> </a:t>
            </a:r>
            <a:r>
              <a:rPr lang="el-GR" altLang="el-GR" sz="2800" b="1"/>
              <a:t>Παρακολούθηση της ποιοτικής και ποσοτικής παραλαβής των γευμάτων  σε καθημερινή βάση από τριμελή επιτροπή</a:t>
            </a:r>
            <a:r>
              <a:rPr lang="el-GR" altLang="el-GR" b="1"/>
              <a:t>.</a:t>
            </a:r>
          </a:p>
        </p:txBody>
      </p:sp>
    </p:spTree>
  </p:cSld>
  <p:clrMapOvr>
    <a:masterClrMapping/>
  </p:clrMapOvr>
  <p:transition>
    <p:circle/>
  </p:transition>
</p:sld>
</file>

<file path=ppt/theme/theme1.xml><?xml version="1.0" encoding="utf-8"?>
<a:theme xmlns:a="http://schemas.openxmlformats.org/drawingml/2006/main" name="Προεπιλεγμένη σχεδίαση">
  <a:themeElements>
    <a:clrScheme name="Προεπιλεγμένη σχεδίαση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Προεπιλεγμένη σχεδίαση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Προεπιλεγμένη σχεδίαση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667</TotalTime>
  <Words>858</Words>
  <Application>Microsoft Office PowerPoint</Application>
  <PresentationFormat>Προβολή στην οθόνη (4:3)</PresentationFormat>
  <Paragraphs>136</Paragraphs>
  <Slides>13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14" baseType="lpstr">
      <vt:lpstr>Προεπιλεγμένη σχεδίαση</vt:lpstr>
      <vt:lpstr>TMHMA ΣΧΟΛΕΙΩΝ</vt:lpstr>
      <vt:lpstr>Συνεργασίες Τμήματος Σχολείων </vt:lpstr>
      <vt:lpstr>ΕΡΓΑ- ΛΕΙΤΟΥΡΓΙΑ-ΠΑΡΕΜΒΑΣΕΙΣ ΤΜΗΜΑΤΟΣ ΣΧΟΛΕΙΩΝ </vt:lpstr>
      <vt:lpstr> Οικονομική-Διοικητική Υποστήριξη των Σχολικών Επιτροπών  </vt:lpstr>
      <vt:lpstr>Παρουσίαση του PowerPoint</vt:lpstr>
      <vt:lpstr>Διανομή Πετρελαίου Θέρμανσης</vt:lpstr>
      <vt:lpstr>Φύλαξη-καθαριότητα σχολικών κτιρίων </vt:lpstr>
      <vt:lpstr>Μεταστεγάσεις σχολείων </vt:lpstr>
      <vt:lpstr> Σίτιση Μαθητών Μουσικού Σχολείου  </vt:lpstr>
      <vt:lpstr>Μίσθωση Ακινήτων</vt:lpstr>
      <vt:lpstr>Υπό Εξέλιξη (1)</vt:lpstr>
      <vt:lpstr>Υπό εξέλιξη (2)</vt:lpstr>
      <vt:lpstr>Προγραμματισμός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78</cp:revision>
  <cp:lastPrinted>1601-01-01T00:00:00Z</cp:lastPrinted>
  <dcterms:created xsi:type="dcterms:W3CDTF">1601-01-01T00:00:00Z</dcterms:created>
  <dcterms:modified xsi:type="dcterms:W3CDTF">2019-01-19T12:07:06Z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