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733A10DD-7CE7-43C4-8197-BDA6D793DCBC}" type="datetimeFigureOut">
              <a:rPr lang="el-GR" smtClean="0"/>
              <a:pPr/>
              <a:t>7/12/2018</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52E839B-ADE7-47CA-AE3A-F7DE52F92CC3}"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33A10DD-7CE7-43C4-8197-BDA6D793DCBC}" type="datetimeFigureOut">
              <a:rPr lang="el-GR" smtClean="0"/>
              <a:pPr/>
              <a:t>7/12/2018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52E839B-ADE7-47CA-AE3A-F7DE52F92CC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E52E839B-ADE7-47CA-AE3A-F7DE52F92CC3}"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33A10DD-7CE7-43C4-8197-BDA6D793DCBC}" type="datetimeFigureOut">
              <a:rPr lang="el-GR" smtClean="0"/>
              <a:pPr/>
              <a:t>7/12/2018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733A10DD-7CE7-43C4-8197-BDA6D793DCBC}" type="datetimeFigureOut">
              <a:rPr lang="el-GR" smtClean="0"/>
              <a:pPr/>
              <a:t>7/12/2018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E52E839B-ADE7-47CA-AE3A-F7DE52F92CC3}"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733A10DD-7CE7-43C4-8197-BDA6D793DCBC}" type="datetimeFigureOut">
              <a:rPr lang="el-GR" smtClean="0"/>
              <a:pPr/>
              <a:t>7/12/2018</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52E839B-ADE7-47CA-AE3A-F7DE52F92CC3}"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733A10DD-7CE7-43C4-8197-BDA6D793DCBC}" type="datetimeFigureOut">
              <a:rPr lang="el-GR" smtClean="0"/>
              <a:pPr/>
              <a:t>7/12/2018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52E839B-ADE7-47CA-AE3A-F7DE52F92CC3}"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733A10DD-7CE7-43C4-8197-BDA6D793DCBC}" type="datetimeFigureOut">
              <a:rPr lang="el-GR" smtClean="0"/>
              <a:pPr/>
              <a:t>7/12/2018</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E52E839B-ADE7-47CA-AE3A-F7DE52F92CC3}"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733A10DD-7CE7-43C4-8197-BDA6D793DCBC}" type="datetimeFigureOut">
              <a:rPr lang="el-GR" smtClean="0"/>
              <a:pPr/>
              <a:t>7/12/2018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E52E839B-ADE7-47CA-AE3A-F7DE52F92CC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733A10DD-7CE7-43C4-8197-BDA6D793DCBC}" type="datetimeFigureOut">
              <a:rPr lang="el-GR" smtClean="0"/>
              <a:pPr/>
              <a:t>7/12/2018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E52E839B-ADE7-47CA-AE3A-F7DE52F92CC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52E839B-ADE7-47CA-AE3A-F7DE52F92CC3}"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733A10DD-7CE7-43C4-8197-BDA6D793DCBC}" type="datetimeFigureOut">
              <a:rPr lang="el-GR" smtClean="0"/>
              <a:pPr/>
              <a:t>7/12/2018</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E52E839B-ADE7-47CA-AE3A-F7DE52F92CC3}"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733A10DD-7CE7-43C4-8197-BDA6D793DCBC}" type="datetimeFigureOut">
              <a:rPr lang="el-GR" smtClean="0"/>
              <a:pPr/>
              <a:t>7/12/2018</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33A10DD-7CE7-43C4-8197-BDA6D793DCBC}" type="datetimeFigureOut">
              <a:rPr lang="el-GR" smtClean="0"/>
              <a:pPr/>
              <a:t>7/12/2018</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52E839B-ADE7-47CA-AE3A-F7DE52F92CC3}"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371600" y="3000372"/>
            <a:ext cx="6400800" cy="1285884"/>
          </a:xfrm>
        </p:spPr>
        <p:txBody>
          <a:bodyPr>
            <a:normAutofit/>
          </a:bodyPr>
          <a:lstStyle/>
          <a:p>
            <a:r>
              <a:rPr lang="el-GR" sz="2400" b="1" dirty="0" smtClean="0"/>
              <a:t>ΟΜΑΔΑ </a:t>
            </a:r>
            <a:r>
              <a:rPr lang="el-GR" sz="2400" b="1" dirty="0"/>
              <a:t>ΠΑΙΔΙΚΗΣ ΠΡΟΣΤΑΣΙΑΣ</a:t>
            </a:r>
            <a:endParaRPr lang="el-GR" sz="2400" dirty="0"/>
          </a:p>
        </p:txBody>
      </p:sp>
      <p:sp>
        <p:nvSpPr>
          <p:cNvPr id="2" name="1 - Τίτλος"/>
          <p:cNvSpPr>
            <a:spLocks noGrp="1"/>
          </p:cNvSpPr>
          <p:nvPr>
            <p:ph type="ctrTitle"/>
          </p:nvPr>
        </p:nvSpPr>
        <p:spPr>
          <a:xfrm>
            <a:off x="685800" y="785795"/>
            <a:ext cx="7772400" cy="1571635"/>
          </a:xfrm>
        </p:spPr>
        <p:txBody>
          <a:bodyPr>
            <a:normAutofit fontScale="90000"/>
          </a:bodyPr>
          <a:lstStyle/>
          <a:p>
            <a:r>
              <a:rPr lang="el-GR" b="1" dirty="0"/>
              <a:t>ΚΟΔΗΠ-ΟΠΑ</a:t>
            </a:r>
            <a:r>
              <a:rPr lang="el-GR" dirty="0"/>
              <a:t/>
            </a:r>
            <a:br>
              <a:rPr lang="el-GR" dirty="0"/>
            </a:br>
            <a:r>
              <a:rPr lang="el-GR" sz="3200" dirty="0"/>
              <a:t/>
            </a:r>
            <a:br>
              <a:rPr lang="el-GR" sz="3200" dirty="0"/>
            </a:br>
            <a:endParaRPr lang="el-GR"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ΟΜΑΔΕΣ ΠΑΙΔΙΚΗΣ ΠΡΟΣΤΑΣΙΑΣ</a:t>
            </a:r>
            <a:endParaRPr lang="el-GR" dirty="0"/>
          </a:p>
        </p:txBody>
      </p:sp>
      <p:sp>
        <p:nvSpPr>
          <p:cNvPr id="4" name="3 - Θέση κειμένου"/>
          <p:cNvSpPr>
            <a:spLocks noGrp="1"/>
          </p:cNvSpPr>
          <p:nvPr>
            <p:ph type="body" idx="2"/>
          </p:nvPr>
        </p:nvSpPr>
        <p:spPr/>
        <p:txBody>
          <a:bodyPr>
            <a:normAutofit fontScale="85000" lnSpcReduction="10000"/>
          </a:bodyPr>
          <a:lstStyle/>
          <a:p>
            <a:r>
              <a:rPr lang="el-GR" sz="2000" i="1" dirty="0"/>
              <a:t>Οι αρμοδιότητες αυτές περιέχονται στο άρθρο 8 του Ν. 3961/2011 και  στην  απόφαση  των  Υπουργών  Δικαιοσύνης,  Διαφάνειας  και Ανθρωπίνων Δικαιωμάτων και Υγείας &amp; Κοινωνικής Αλληλεγγύης, με αριθ. οικ. 49540/04-05-2011 (ΦΕΚ877/τ.Β ́/17-05-2011).</a:t>
            </a:r>
            <a:r>
              <a:rPr lang="el-GR" sz="2000" dirty="0"/>
              <a:t> </a:t>
            </a:r>
          </a:p>
          <a:p>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sz="3400" dirty="0"/>
              <a:t>Οι Ομάδες Προστασίας Ανηλίκων (Ο.Π.Α.),  συγκροτούνται  από κοινωνικούς  λειτουργούς σε  κάθε  Δήμο  και  είναι  αρμόδιες  για θέματα  προστασίας παιδιών και εφήβων (Ο-17) που  κατοικούν  στην  περιοχή  ευθύνης  τους.  Στο  πλαίσιο  των δράσεών  τους  περιλαμβάνεται  η  πραγματοποίηση  κοινωνικών ερευνών  για  συνθήκες  που  ενέχουν  κινδύνους  για  τους  ανηλίκους  (κακοποίηση,  παραμέληση,  εμπορία,  εκμετάλλευση,  κ.ά.) και για την εκτίμηση των αναγκαίων κατάλληλων μέτρων κοινωνικής στήριξης, φροντίδας και προστασίας των ανηλίκων.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Ο.Π.Α</a:t>
            </a:r>
            <a:endParaRPr lang="el-GR" dirty="0"/>
          </a:p>
        </p:txBody>
      </p:sp>
      <p:sp>
        <p:nvSpPr>
          <p:cNvPr id="3" name="2 - Θέση περιεχομένου"/>
          <p:cNvSpPr>
            <a:spLocks noGrp="1"/>
          </p:cNvSpPr>
          <p:nvPr>
            <p:ph sz="quarter" idx="1"/>
          </p:nvPr>
        </p:nvSpPr>
        <p:spPr/>
        <p:txBody>
          <a:bodyPr>
            <a:normAutofit/>
          </a:bodyPr>
          <a:lstStyle/>
          <a:p>
            <a:r>
              <a:rPr lang="el-GR" dirty="0"/>
              <a:t>Οι Ομάδες Προστασίας Ανηλίκων (Ο.Π.Α.) για την υλοποίηση του έργου  τους  συνεργάζονται  άμεσα  με  την Εισαγγελία Ανηλίκων, και  το Δίκτυο των Μονάδων Παιδικής Προστασίας σε τοπικό, περιφερειακό και εθνικό επίπεδο. </a:t>
            </a:r>
          </a:p>
          <a:p>
            <a:r>
              <a:rPr lang="el-GR" dirty="0"/>
              <a:t>Η  συγκρότηση  κάθε  Ομάδας  Προστασίας  Ανηλίκων  (Ο.Π.Α.) είναι υποχρεωτική εφόσον υφίστανται δομές με Κοινωνικούς Λειτουργούς. </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smtClean="0"/>
              <a:t>ΚΟΙΝΩΝΙΚΟΣ ΟΡΓΑΝΙΣΜΟΣ</a:t>
            </a:r>
            <a:br>
              <a:rPr lang="el-GR" sz="2400" dirty="0" smtClean="0"/>
            </a:br>
            <a:r>
              <a:rPr lang="el-GR" sz="2400" dirty="0" smtClean="0"/>
              <a:t> ΔΗΜΟΥ ΠΑΤΡΕΩΝ</a:t>
            </a:r>
            <a:endParaRPr lang="el-GR" sz="2400" dirty="0"/>
          </a:p>
        </p:txBody>
      </p:sp>
      <p:sp>
        <p:nvSpPr>
          <p:cNvPr id="3" name="2 - Θέση περιεχομένου"/>
          <p:cNvSpPr>
            <a:spLocks noGrp="1"/>
          </p:cNvSpPr>
          <p:nvPr>
            <p:ph sz="quarter" idx="1"/>
          </p:nvPr>
        </p:nvSpPr>
        <p:spPr/>
        <p:txBody>
          <a:bodyPr>
            <a:normAutofit/>
          </a:bodyPr>
          <a:lstStyle/>
          <a:p>
            <a:r>
              <a:rPr lang="el-GR" sz="2800" b="1" u="sng" dirty="0"/>
              <a:t>Από το 2015 ο ΚΟΔΗΠ συμμετέχει</a:t>
            </a:r>
            <a:r>
              <a:rPr lang="el-GR" sz="2800" dirty="0"/>
              <a:t> στην ΟΠΑ του Δήμου </a:t>
            </a:r>
            <a:r>
              <a:rPr lang="el-GR" sz="2800" dirty="0" smtClean="0"/>
              <a:t>Πατρέων </a:t>
            </a:r>
            <a:r>
              <a:rPr lang="el-GR" sz="2800" dirty="0"/>
              <a:t>με 4 Κοινωνικούς </a:t>
            </a:r>
            <a:r>
              <a:rPr lang="el-GR" sz="2800" dirty="0" smtClean="0"/>
              <a:t>Λειτουργούς </a:t>
            </a:r>
            <a:r>
              <a:rPr lang="el-GR" sz="2800" dirty="0"/>
              <a:t>οι οποίοι ασκούν παράλληλα καθήκοντα σε άλλες θέσεις ευθύνης. Συνολικά στην ΟΠΑ έχουν απασχοληθεί μέχρι σήμερα 5 </a:t>
            </a:r>
            <a:r>
              <a:rPr lang="el-GR" sz="2800" dirty="0" err="1"/>
              <a:t>Κοιν</a:t>
            </a:r>
            <a:r>
              <a:rPr lang="el-GR" sz="2800" dirty="0"/>
              <a:t>. Λειτουργοί και έχουν χρεωθεί με σχετικές εισαγγελικές εντολές </a:t>
            </a:r>
            <a:r>
              <a:rPr lang="el-GR" sz="2800" dirty="0" smtClean="0"/>
              <a:t>127 </a:t>
            </a:r>
            <a:r>
              <a:rPr lang="el-GR" sz="2800" dirty="0"/>
              <a:t>περιστατικά ανηλίκων κακοποίησης διαφόρων μορφών.</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000" b="1" dirty="0" smtClean="0"/>
              <a:t>ΚΑΚΟΠΟΙΗΣΗ</a:t>
            </a:r>
            <a:r>
              <a:rPr lang="el-GR" sz="2400" b="1" dirty="0"/>
              <a:t/>
            </a:r>
            <a:br>
              <a:rPr lang="el-GR" sz="2400" b="1" dirty="0"/>
            </a:br>
            <a:endParaRPr lang="el-GR" sz="2400" dirty="0"/>
          </a:p>
        </p:txBody>
      </p:sp>
      <p:sp>
        <p:nvSpPr>
          <p:cNvPr id="4" name="3 - Θέση περιεχομένου"/>
          <p:cNvSpPr>
            <a:spLocks noGrp="1"/>
          </p:cNvSpPr>
          <p:nvPr>
            <p:ph type="body" idx="2"/>
          </p:nvPr>
        </p:nvSpPr>
        <p:spPr>
          <a:xfrm>
            <a:off x="381000" y="1981200"/>
            <a:ext cx="2362200" cy="4328120"/>
          </a:xfrm>
        </p:spPr>
        <p:txBody>
          <a:bodyPr>
            <a:normAutofit fontScale="25000" lnSpcReduction="20000"/>
          </a:bodyPr>
          <a:lstStyle/>
          <a:p>
            <a:r>
              <a:rPr lang="el-GR" sz="5600" dirty="0"/>
              <a:t>Σύμφωνα με τον Παγκόσμιο Οργανισμός Υγείας (1999</a:t>
            </a:r>
            <a:r>
              <a:rPr lang="el-GR" sz="5600" b="1" dirty="0"/>
              <a:t>), «η κακοποίηση ή κακομεταχείριση ενός παιδιού περιλαμβάνει όλες τις µ</a:t>
            </a:r>
            <a:r>
              <a:rPr lang="el-GR" sz="5600" b="1" dirty="0" err="1"/>
              <a:t>ορφές</a:t>
            </a:r>
            <a:r>
              <a:rPr lang="el-GR" sz="5600" dirty="0"/>
              <a:t> σωµατικής ή συναισθητικής κακής </a:t>
            </a:r>
            <a:r>
              <a:rPr lang="el-GR" sz="5600" dirty="0" smtClean="0"/>
              <a:t>μεταχείρισης</a:t>
            </a:r>
            <a:r>
              <a:rPr lang="el-GR" sz="5600" dirty="0"/>
              <a:t>, σεξουαλικής παραβίασης, παραµέλησης ή παραμελημένης θεραπευτικής αντιμετώπισης ή εκμετάλλευσης για εμπορικούς σκοπούς, η οποία καταλήγει σε συγκεκριμένη ή εν δυνάµει βλάβη της υγείας, της ζωής, της ανάπτυξης ή αξιοπρέπειας του παιδιού, στο πλαίσιο µ</a:t>
            </a:r>
            <a:r>
              <a:rPr lang="el-GR" sz="5600" dirty="0" err="1"/>
              <a:t>ιας</a:t>
            </a:r>
            <a:r>
              <a:rPr lang="el-GR" sz="5600" dirty="0"/>
              <a:t> σχέσης ευθύνης, εμπιστοσύνης ή </a:t>
            </a:r>
            <a:r>
              <a:rPr lang="el-GR" sz="5600" dirty="0" err="1"/>
              <a:t>δύναµης</a:t>
            </a:r>
            <a:r>
              <a:rPr lang="el-GR" sz="5600" dirty="0"/>
              <a:t>». </a:t>
            </a:r>
          </a:p>
          <a:p>
            <a:endParaRPr lang="el-GR" dirty="0"/>
          </a:p>
        </p:txBody>
      </p:sp>
      <p:sp>
        <p:nvSpPr>
          <p:cNvPr id="3" name="2 - Θέση περιεχομένου"/>
          <p:cNvSpPr>
            <a:spLocks noGrp="1"/>
          </p:cNvSpPr>
          <p:nvPr>
            <p:ph sz="quarter" idx="1"/>
          </p:nvPr>
        </p:nvSpPr>
        <p:spPr/>
        <p:txBody>
          <a:bodyPr>
            <a:noAutofit/>
          </a:bodyPr>
          <a:lstStyle/>
          <a:p>
            <a:r>
              <a:rPr lang="el-GR" sz="2400" dirty="0"/>
              <a:t>«Με τον όρο</a:t>
            </a:r>
            <a:r>
              <a:rPr lang="el-GR" sz="2400" b="1" dirty="0"/>
              <a:t> ‘κακοποίηση παιδιών’</a:t>
            </a:r>
            <a:r>
              <a:rPr lang="el-GR" sz="2400" dirty="0"/>
              <a:t> περιγράφεται ένα φαινόμενο σύμφωνα με το οποίο ένας ή περισσότεροι ενήλικες που έχουν την ευθύνη και την φροντίδα ενός παιδιού, </a:t>
            </a:r>
            <a:r>
              <a:rPr lang="el-GR" sz="2400" b="1" dirty="0"/>
              <a:t>προκαλούν ή επιτρέπουν να προκληθούν στο παιδί </a:t>
            </a:r>
            <a:r>
              <a:rPr lang="el-GR" sz="2400" dirty="0"/>
              <a:t>σωματικές κακώσεις ή συνθήκες στέρησης σε τέτοιο βαθμό σοβαρότητας ώστε συχνά να επιφέρουν σοβαρές διαταραχές σωματικής, νοητικής, συναισθηματικής ή κοινωνικής μορφής, ακόμα και τον θάνατο».</a:t>
            </a:r>
          </a:p>
          <a:p>
            <a:endParaRPr lang="el-G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188640"/>
            <a:ext cx="8534400" cy="1008112"/>
          </a:xfrm>
        </p:spPr>
        <p:txBody>
          <a:bodyPr>
            <a:noAutofit/>
          </a:bodyPr>
          <a:lstStyle/>
          <a:p>
            <a:r>
              <a:rPr lang="el-GR" sz="2800" b="1" dirty="0"/>
              <a:t>Μορφές- Είδη Παιδικής Κακοποίησης</a:t>
            </a:r>
            <a:br>
              <a:rPr lang="el-GR" sz="2800" b="1" dirty="0"/>
            </a:br>
            <a:endParaRPr lang="el-GR" sz="2800" dirty="0"/>
          </a:p>
        </p:txBody>
      </p:sp>
      <p:sp>
        <p:nvSpPr>
          <p:cNvPr id="3" name="2 - Θέση περιεχομένου"/>
          <p:cNvSpPr>
            <a:spLocks noGrp="1"/>
          </p:cNvSpPr>
          <p:nvPr>
            <p:ph sz="quarter" idx="1"/>
          </p:nvPr>
        </p:nvSpPr>
        <p:spPr>
          <a:xfrm>
            <a:off x="301752" y="1700808"/>
            <a:ext cx="8503920" cy="4536504"/>
          </a:xfrm>
        </p:spPr>
        <p:txBody>
          <a:bodyPr>
            <a:noAutofit/>
          </a:bodyPr>
          <a:lstStyle/>
          <a:p>
            <a:r>
              <a:rPr lang="el-GR" sz="2000" dirty="0"/>
              <a:t>α) η σωματική κακοποίηση, β) η σεξουαλική κακοποίηση, γ) η συναισθηματική κακοποίηση και δ) η παραμέληση. </a:t>
            </a:r>
          </a:p>
          <a:p>
            <a:r>
              <a:rPr lang="el-GR" sz="2000" b="1" dirty="0"/>
              <a:t>Η σωµατική κακοποίηση </a:t>
            </a:r>
            <a:r>
              <a:rPr lang="el-GR" sz="2000" dirty="0"/>
              <a:t>περιλαμβάνει κάθε είδους τραυματικούς ή κακώσεις, διαφορετικής σοβαρότητας και συχνά διαφορετικών ηλικιών, που δεν οφείλονται σε ατυχήµατα. </a:t>
            </a:r>
          </a:p>
          <a:p>
            <a:r>
              <a:rPr lang="el-GR" sz="2000" b="1" dirty="0"/>
              <a:t>Η σεξουαλική κακοποίηση:</a:t>
            </a:r>
            <a:r>
              <a:rPr lang="el-GR" sz="2000" dirty="0"/>
              <a:t> οποιουδήποτε τύπου επαφή ενός ενηλίκου µε ένα παιδί µε στόχο τη σεξουαλική ικανοποίηση του ενηλίκου,</a:t>
            </a:r>
          </a:p>
          <a:p>
            <a:r>
              <a:rPr lang="el-GR" sz="2000" b="1" dirty="0"/>
              <a:t>Η συναισθηματική κακοποίηση</a:t>
            </a:r>
            <a:r>
              <a:rPr lang="el-GR" sz="2000" dirty="0"/>
              <a:t>: ορίζεται η συστηματική ψυχολογική κακομεταχείριση ενός παιδιού που επηρεάζει ή και αναστέλλει τη φυσιολογική του ανάπτυξη»</a:t>
            </a:r>
          </a:p>
          <a:p>
            <a:endParaRPr lang="el-GR"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t>Μορφές- Είδη Παιδικής Κακοποίησης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sz="2800" b="1" dirty="0" smtClean="0"/>
              <a:t>Παραμέληση:</a:t>
            </a:r>
            <a:r>
              <a:rPr lang="el-GR" sz="2800" dirty="0" smtClean="0"/>
              <a:t> Οι τύποι της παραμέλησης είναι: α) </a:t>
            </a:r>
            <a:r>
              <a:rPr lang="el-GR" sz="2800" b="1" dirty="0" smtClean="0"/>
              <a:t>σωματική παραμέληση</a:t>
            </a:r>
            <a:r>
              <a:rPr lang="el-GR" sz="2800" dirty="0" smtClean="0"/>
              <a:t>, η οποία περιλαμβάνει την έλλειψη επαρκούς τροφής, ενδυμασίας και στέγης, έλλειψη καθαριότητας και προσωπικής υγιεινής, β) </a:t>
            </a:r>
            <a:r>
              <a:rPr lang="el-GR" sz="2800" b="1" dirty="0" smtClean="0"/>
              <a:t>εκπαιδευτική παραμέληση</a:t>
            </a:r>
            <a:r>
              <a:rPr lang="el-GR" sz="2800" dirty="0" smtClean="0"/>
              <a:t>, χαρακτηρίζεται η αποτυχία του γονέα να εγγράψει το παιδί του στην υποχρεωτική εκπαίδευση ή εάν χρειάζεται να του παρέχει ειδική αγωγή, γ) </a:t>
            </a:r>
            <a:r>
              <a:rPr lang="el-GR" sz="2800" b="1" dirty="0" smtClean="0"/>
              <a:t>συναισθηματική παραμέληση</a:t>
            </a:r>
            <a:r>
              <a:rPr lang="el-GR" sz="2800" dirty="0" smtClean="0"/>
              <a:t>, η άρνηση ψυχολογικής φροντίδας, η έκθεση του παιδιού σε συζυγική βία, η λεκτική κακοποίηση, η απομόνωση, δ</a:t>
            </a:r>
            <a:r>
              <a:rPr lang="el-GR" sz="2800" b="1" dirty="0" smtClean="0"/>
              <a:t>) ιατρική παραμέληση</a:t>
            </a:r>
            <a:r>
              <a:rPr lang="el-GR" sz="2800" dirty="0" smtClean="0"/>
              <a:t>, οι κηδεμόνες αρνούνται την παροχή ιατρικής φροντίδας για το παιδί.</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fontScale="90000"/>
          </a:bodyPr>
          <a:lstStyle/>
          <a:p>
            <a:r>
              <a:rPr lang="el-GR" sz="2700" b="1" i="1" dirty="0" smtClean="0"/>
              <a:t>ΕΘΝΙΚΟ ΚΕΝΤΡΟ ΚΟΙΝΩΝΙΚΗΣ ΑΛΛΗΛΕΓΓΥΗΣ</a:t>
            </a:r>
            <a:r>
              <a:rPr lang="el-GR" dirty="0"/>
              <a:t/>
            </a:r>
            <a:br>
              <a:rPr lang="el-GR" dirty="0"/>
            </a:br>
            <a:endParaRPr lang="el-GR" dirty="0"/>
          </a:p>
        </p:txBody>
      </p:sp>
      <p:sp>
        <p:nvSpPr>
          <p:cNvPr id="3" name="2 - Θέση περιεχομένου"/>
          <p:cNvSpPr>
            <a:spLocks noGrp="1"/>
          </p:cNvSpPr>
          <p:nvPr>
            <p:ph sz="quarter" idx="1"/>
          </p:nvPr>
        </p:nvSpPr>
        <p:spPr/>
        <p:txBody>
          <a:bodyPr>
            <a:normAutofit lnSpcReduction="10000"/>
          </a:bodyPr>
          <a:lstStyle/>
          <a:p>
            <a:r>
              <a:rPr lang="el-GR" b="1" i="1" dirty="0"/>
              <a:t>Ε.Κ.Κ.Α.,</a:t>
            </a:r>
            <a:r>
              <a:rPr lang="el-GR" i="1" dirty="0"/>
              <a:t>  στο  πλαίσιο  του  συντονιστικού  του  ρόλου  για  τις δράσεις κοινωνικής φροντίδας, συνεργάζεται στενά με τις Ομάδες Προστασίας Ανηλίκων (Ο.Π.Α.) και τις Κοινωνικές Υπηρεσίες των Δήμων για την στήριξη του έργου τους με την παροχή αιτουμένης προώθησης    πρωτοβουλιών    ενημέρωσης,    δραστηριοτήτων επιστημονικής    συνεργασίας,    εξειδικευμένων    εκπαιδευτικών προγραμμάτων,  μεθόδων,  εργαλείων,  καλών  πρακτικών  και υλικού  για  θέματα  παιδικής  προστασίας.  </a:t>
            </a:r>
            <a:endParaRPr lang="el-GR" dirty="0"/>
          </a:p>
          <a:p>
            <a:pPr>
              <a:buNone/>
            </a:pPr>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31</TotalTime>
  <Words>631</Words>
  <Application>Microsoft Office PowerPoint</Application>
  <PresentationFormat>Προβολή στην οθόνη (4:3)</PresentationFormat>
  <Paragraphs>22</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Δημοτικός</vt:lpstr>
      <vt:lpstr>ΚΟΔΗΠ-ΟΠΑ  </vt:lpstr>
      <vt:lpstr>ΟΜΑΔΕΣ ΠΑΙΔΙΚΗΣ ΠΡΟΣΤΑΣΙΑΣ</vt:lpstr>
      <vt:lpstr>Ο.Π.Α</vt:lpstr>
      <vt:lpstr>ΚΟΙΝΩΝΙΚΟΣ ΟΡΓΑΝΙΣΜΟΣ  ΔΗΜΟΥ ΠΑΤΡΕΩΝ</vt:lpstr>
      <vt:lpstr>ΚΑΚΟΠΟΙΗΣΗ </vt:lpstr>
      <vt:lpstr>Μορφές- Είδη Παιδικής Κακοποίησης </vt:lpstr>
      <vt:lpstr>Μορφές- Είδη Παιδικής Κακοποίησης</vt:lpstr>
      <vt:lpstr>ΕΘΝΙΚΟ ΚΕΝΤΡΟ ΚΟΙΝΩΝΙΚΗΣ ΑΛΛΗΛΕΓΓΥΗΣ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ΚΟΔΗΠ-ΟΠΑ</dc:title>
  <dc:creator>user</dc:creator>
  <cp:lastModifiedBy>user</cp:lastModifiedBy>
  <cp:revision>14</cp:revision>
  <dcterms:created xsi:type="dcterms:W3CDTF">2018-12-06T07:30:08Z</dcterms:created>
  <dcterms:modified xsi:type="dcterms:W3CDTF">2018-12-07T06:02:22Z</dcterms:modified>
</cp:coreProperties>
</file>