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62" r:id="rId9"/>
    <p:sldId id="301" r:id="rId10"/>
    <p:sldId id="300" r:id="rId11"/>
    <p:sldId id="289" r:id="rId12"/>
    <p:sldId id="263" r:id="rId13"/>
    <p:sldId id="302" r:id="rId14"/>
    <p:sldId id="284" r:id="rId15"/>
    <p:sldId id="285" r:id="rId16"/>
    <p:sldId id="288" r:id="rId17"/>
    <p:sldId id="287" r:id="rId18"/>
    <p:sldId id="264" r:id="rId19"/>
    <p:sldId id="281" r:id="rId20"/>
    <p:sldId id="265" r:id="rId21"/>
    <p:sldId id="283" r:id="rId22"/>
    <p:sldId id="294" r:id="rId23"/>
    <p:sldId id="290" r:id="rId24"/>
    <p:sldId id="291" r:id="rId25"/>
    <p:sldId id="292" r:id="rId26"/>
    <p:sldId id="266" r:id="rId27"/>
    <p:sldId id="293" r:id="rId28"/>
    <p:sldId id="267" r:id="rId29"/>
    <p:sldId id="268" r:id="rId30"/>
    <p:sldId id="269" r:id="rId31"/>
    <p:sldId id="270" r:id="rId32"/>
    <p:sldId id="271" r:id="rId33"/>
    <p:sldId id="282" r:id="rId34"/>
    <p:sldId id="295" r:id="rId35"/>
    <p:sldId id="273" r:id="rId36"/>
    <p:sldId id="296" r:id="rId37"/>
    <p:sldId id="297" r:id="rId38"/>
    <p:sldId id="275" r:id="rId39"/>
    <p:sldId id="299" r:id="rId40"/>
    <p:sldId id="276" r:id="rId41"/>
    <p:sldId id="277" r:id="rId42"/>
    <p:sldId id="279" r:id="rId43"/>
    <p:sldId id="303" r:id="rId44"/>
    <p:sldId id="278" r:id="rId45"/>
    <p:sldId id="298" r:id="rId4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CCECFF"/>
    <a:srgbClr val="FF99FF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tx>
        <c:rich>
          <a:bodyPr/>
          <a:lstStyle/>
          <a:p>
            <a:pPr>
              <a:defRPr/>
            </a:pPr>
            <a:r>
              <a:rPr lang="el-GR" b="0" dirty="0"/>
              <a:t>προσήλθαν</a:t>
            </a:r>
          </a:p>
        </c:rich>
      </c:tx>
      <c:layout/>
    </c:title>
    <c:view3D>
      <c:perspective val="30"/>
    </c:view3D>
    <c:plotArea>
      <c:layout/>
      <c:pie3D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προσήλθαν</c:v>
                </c:pt>
              </c:strCache>
            </c:strRef>
          </c:tx>
          <c:dLbls>
            <c:dLbl>
              <c:idx val="1"/>
              <c:layout>
                <c:manualLayout>
                  <c:x val="4.134587567774383E-2"/>
                  <c:y val="3.4923390112505177E-2"/>
                </c:manualLayout>
              </c:layout>
              <c:showPercent val="1"/>
            </c:dLbl>
            <c:showPercent val="1"/>
          </c:dLbls>
          <c:cat>
            <c:strRef>
              <c:f>Φύλλο1!$A$2:$A$3</c:f>
              <c:strCache>
                <c:ptCount val="2"/>
                <c:pt idx="0">
                  <c:v>γυναίκες </c:v>
                </c:pt>
                <c:pt idx="1">
                  <c:v>άνδρες 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1515</c:v>
                </c:pt>
                <c:pt idx="1">
                  <c:v>105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el-G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layout/>
    </c:title>
    <c:view3D>
      <c:perspective val="30"/>
    </c:view3D>
    <c:plotArea>
      <c:layout/>
      <c:pie3D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ΠΡΟΒΛΗΜΑ</c:v>
                </c:pt>
              </c:strCache>
            </c:strRef>
          </c:tx>
          <c:dLbls>
            <c:showPercent val="1"/>
          </c:dLbls>
          <c:cat>
            <c:strRef>
              <c:f>Φύλλο1!$A$2:$A$9</c:f>
              <c:strCache>
                <c:ptCount val="7"/>
                <c:pt idx="0">
                  <c:v>αγχώδης διαταραχές</c:v>
                </c:pt>
                <c:pt idx="1">
                  <c:v>κατάθλιψη</c:v>
                </c:pt>
                <c:pt idx="2">
                  <c:v>πενθος</c:v>
                </c:pt>
                <c:pt idx="3">
                  <c:v>συμβουλευτική γονέων</c:v>
                </c:pt>
                <c:pt idx="4">
                  <c:v>θέματα επικοινωνιας / σχέσεων</c:v>
                </c:pt>
                <c:pt idx="5">
                  <c:v>συμβουλευτική εφήβων</c:v>
                </c:pt>
                <c:pt idx="6">
                  <c:v>κακοποίηση</c:v>
                </c:pt>
              </c:strCache>
            </c:strRef>
          </c:cat>
          <c:val>
            <c:numRef>
              <c:f>Φύλλο1!$B$2:$B$9</c:f>
              <c:numCache>
                <c:formatCode>General</c:formatCode>
                <c:ptCount val="8"/>
                <c:pt idx="0">
                  <c:v>34.700000000000003</c:v>
                </c:pt>
                <c:pt idx="1">
                  <c:v>13.9</c:v>
                </c:pt>
                <c:pt idx="2">
                  <c:v>3.7</c:v>
                </c:pt>
                <c:pt idx="3">
                  <c:v>16</c:v>
                </c:pt>
                <c:pt idx="4">
                  <c:v>11.5</c:v>
                </c:pt>
                <c:pt idx="5">
                  <c:v>15.4</c:v>
                </c:pt>
                <c:pt idx="6">
                  <c:v>4.8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zero"/>
  </c:chart>
  <c:txPr>
    <a:bodyPr/>
    <a:lstStyle/>
    <a:p>
      <a:pPr>
        <a:defRPr sz="1800"/>
      </a:pPr>
      <a:endParaRPr lang="el-G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1678545240539011"/>
          <c:h val="0.64568876570434353"/>
        </c:manualLayout>
      </c:layout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Στήλη1</c:v>
                </c:pt>
              </c:strCache>
            </c:strRef>
          </c:tx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Φύλλο1!#ΑΝΑΦ!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axId val="105424768"/>
        <c:axId val="105426304"/>
      </c:barChart>
      <c:catAx>
        <c:axId val="105424768"/>
        <c:scaling>
          <c:orientation val="minMax"/>
        </c:scaling>
        <c:delete val="1"/>
        <c:axPos val="b"/>
        <c:numFmt formatCode="General" sourceLinked="1"/>
        <c:tickLblPos val="nextTo"/>
        <c:crossAx val="105426304"/>
        <c:crosses val="autoZero"/>
        <c:auto val="1"/>
        <c:lblAlgn val="ctr"/>
        <c:lblOffset val="100"/>
      </c:catAx>
      <c:valAx>
        <c:axId val="105426304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05424768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el-G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>
        <c:manualLayout>
          <c:layoutTarget val="inner"/>
          <c:xMode val="edge"/>
          <c:yMode val="edge"/>
          <c:x val="7.6876338809763592E-2"/>
          <c:y val="4.1217683064636523E-2"/>
          <c:w val="0.89429503413657585"/>
          <c:h val="0.80485949697314174"/>
        </c:manualLayout>
      </c:layout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Σειρά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400"/>
                </a:pPr>
                <a:endParaRPr lang="el-GR"/>
              </a:p>
            </c:txPr>
            <c:showVal val="1"/>
          </c:dLbls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Φύλλο1!$B$2:$B$6</c:f>
              <c:numCache>
                <c:formatCode>General</c:formatCode>
                <c:ptCount val="5"/>
                <c:pt idx="0">
                  <c:v>1338</c:v>
                </c:pt>
                <c:pt idx="1">
                  <c:v>1361</c:v>
                </c:pt>
                <c:pt idx="2">
                  <c:v>1560</c:v>
                </c:pt>
                <c:pt idx="3">
                  <c:v>1510</c:v>
                </c:pt>
                <c:pt idx="4">
                  <c:v>400</c:v>
                </c:pt>
              </c:numCache>
            </c:numRef>
          </c:val>
        </c:ser>
        <c:dLbls>
          <c:showVal val="1"/>
        </c:dLbls>
        <c:gapWidth val="75"/>
        <c:axId val="114072960"/>
        <c:axId val="136062080"/>
      </c:barChart>
      <c:catAx>
        <c:axId val="11407296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l-GR"/>
          </a:p>
        </c:txPr>
        <c:crossAx val="136062080"/>
        <c:crosses val="autoZero"/>
        <c:auto val="1"/>
        <c:lblAlgn val="ctr"/>
        <c:lblOffset val="100"/>
      </c:catAx>
      <c:valAx>
        <c:axId val="13606208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14072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l-G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Εντάχθηκαν</c:v>
                </c:pt>
              </c:strCache>
            </c:strRef>
          </c:tx>
          <c:dLbls>
            <c:showVal val="1"/>
          </c:dLbls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Φύλλο1!$B$2:$B$6</c:f>
              <c:numCache>
                <c:formatCode>General</c:formatCode>
                <c:ptCount val="5"/>
                <c:pt idx="0">
                  <c:v>163</c:v>
                </c:pt>
                <c:pt idx="1">
                  <c:v>185</c:v>
                </c:pt>
                <c:pt idx="2">
                  <c:v>214</c:v>
                </c:pt>
                <c:pt idx="3">
                  <c:v>220</c:v>
                </c:pt>
                <c:pt idx="4">
                  <c:v>221</c:v>
                </c:pt>
              </c:numCache>
            </c:numRef>
          </c:val>
        </c:ser>
        <c:dLbls>
          <c:showVal val="1"/>
        </c:dLbls>
        <c:gapWidth val="75"/>
        <c:axId val="82207872"/>
        <c:axId val="136064384"/>
      </c:barChart>
      <c:catAx>
        <c:axId val="82207872"/>
        <c:scaling>
          <c:orientation val="minMax"/>
        </c:scaling>
        <c:axPos val="b"/>
        <c:numFmt formatCode="General" sourceLinked="1"/>
        <c:majorTickMark val="none"/>
        <c:tickLblPos val="nextTo"/>
        <c:crossAx val="136064384"/>
        <c:crosses val="autoZero"/>
        <c:auto val="1"/>
        <c:lblAlgn val="ctr"/>
        <c:lblOffset val="100"/>
      </c:catAx>
      <c:valAx>
        <c:axId val="13606438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822078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l-G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>
        <c:manualLayout>
          <c:layoutTarget val="inner"/>
          <c:xMode val="edge"/>
          <c:yMode val="edge"/>
          <c:x val="0.13823876363280679"/>
          <c:y val="1.1431484430991342E-2"/>
          <c:w val="0.77977365872744164"/>
          <c:h val="0.50072394784772134"/>
        </c:manualLayout>
      </c:layout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τρόφιμα 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l-GR"/>
              </a:p>
            </c:txPr>
            <c:showVal val="1"/>
          </c:dLbls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Φύλλο1!$B$2:$B$6</c:f>
              <c:numCache>
                <c:formatCode>General</c:formatCode>
                <c:ptCount val="5"/>
                <c:pt idx="0">
                  <c:v>1338</c:v>
                </c:pt>
                <c:pt idx="1">
                  <c:v>1361</c:v>
                </c:pt>
                <c:pt idx="2">
                  <c:v>1560</c:v>
                </c:pt>
                <c:pt idx="3">
                  <c:v>1510</c:v>
                </c:pt>
                <c:pt idx="4">
                  <c:v>400</c:v>
                </c:pt>
              </c:numCache>
            </c:numRef>
          </c:val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ΤΕΒΑ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/>
                </a:pPr>
                <a:endParaRPr lang="el-GR"/>
              </a:p>
            </c:txPr>
            <c:showVal val="1"/>
          </c:dLbls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Φύλλο1!$C$2:$C$6</c:f>
              <c:numCache>
                <c:formatCode>General</c:formatCode>
                <c:ptCount val="5"/>
                <c:pt idx="2">
                  <c:v>5680</c:v>
                </c:pt>
                <c:pt idx="3">
                  <c:v>5196</c:v>
                </c:pt>
                <c:pt idx="4">
                  <c:v>1890</c:v>
                </c:pt>
              </c:numCache>
            </c:numRef>
          </c:val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Πρωινό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l-GR"/>
              </a:p>
            </c:txPr>
            <c:showVal val="1"/>
          </c:dLbls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Φύλλο1!$D$2:$D$6</c:f>
              <c:numCache>
                <c:formatCode>General</c:formatCode>
                <c:ptCount val="5"/>
                <c:pt idx="0">
                  <c:v>1427</c:v>
                </c:pt>
                <c:pt idx="1">
                  <c:v>1050</c:v>
                </c:pt>
                <c:pt idx="2">
                  <c:v>1260</c:v>
                </c:pt>
                <c:pt idx="3">
                  <c:v>1200</c:v>
                </c:pt>
                <c:pt idx="4">
                  <c:v>1050</c:v>
                </c:pt>
              </c:numCache>
            </c:numRef>
          </c:val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Ξενόγλωσσα Φροντιστήρια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l-GR"/>
              </a:p>
            </c:txPr>
            <c:showVal val="1"/>
          </c:dLbls>
          <c:cat>
            <c:numRef>
              <c:f>Φύλλο1!$A$2:$A$6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Φύλλο1!$E$2:$E$6</c:f>
              <c:numCache>
                <c:formatCode>General</c:formatCode>
                <c:ptCount val="5"/>
                <c:pt idx="0">
                  <c:v>163</c:v>
                </c:pt>
                <c:pt idx="1">
                  <c:v>185</c:v>
                </c:pt>
                <c:pt idx="2">
                  <c:v>214</c:v>
                </c:pt>
                <c:pt idx="3">
                  <c:v>220</c:v>
                </c:pt>
                <c:pt idx="4">
                  <c:v>221</c:v>
                </c:pt>
              </c:numCache>
            </c:numRef>
          </c:val>
        </c:ser>
        <c:dLbls>
          <c:showVal val="1"/>
        </c:dLbls>
        <c:gapWidth val="75"/>
        <c:axId val="82268928"/>
        <c:axId val="82270464"/>
      </c:barChart>
      <c:catAx>
        <c:axId val="82268928"/>
        <c:scaling>
          <c:orientation val="minMax"/>
        </c:scaling>
        <c:axPos val="b"/>
        <c:numFmt formatCode="General" sourceLinked="1"/>
        <c:majorTickMark val="none"/>
        <c:tickLblPos val="nextTo"/>
        <c:crossAx val="82270464"/>
        <c:crosses val="autoZero"/>
        <c:auto val="1"/>
        <c:lblAlgn val="ctr"/>
        <c:lblOffset val="100"/>
      </c:catAx>
      <c:valAx>
        <c:axId val="8227046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82268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656990775419546"/>
          <c:y val="0.65558637940140174"/>
          <c:w val="0.56686018449160891"/>
          <c:h val="0.33381763389113839"/>
        </c:manualLayout>
      </c:layout>
    </c:legend>
    <c:plotVisOnly val="1"/>
  </c:chart>
  <c:txPr>
    <a:bodyPr/>
    <a:lstStyle/>
    <a:p>
      <a:pPr>
        <a:defRPr sz="1800"/>
      </a:pPr>
      <a:endParaRPr lang="el-G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/>
    <c:view3D>
      <c:perspective val="30"/>
    </c:view3D>
    <c:plotArea>
      <c:layout/>
      <c:pie3D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Σειρά 1</c:v>
                </c:pt>
              </c:strCache>
            </c:strRef>
          </c:tx>
          <c:dLbls>
            <c:showPercent val="1"/>
          </c:dLbls>
          <c:cat>
            <c:strRef>
              <c:f>Φύλλο1!$A$2:$A$9</c:f>
              <c:strCache>
                <c:ptCount val="8"/>
                <c:pt idx="0">
                  <c:v>ΚΕΑ</c:v>
                </c:pt>
                <c:pt idx="1">
                  <c:v>συνεδρίες</c:v>
                </c:pt>
                <c:pt idx="2">
                  <c:v>σχολική διαρροή</c:v>
                </c:pt>
                <c:pt idx="3">
                  <c:v>εκπαιδευτικές δράσεις</c:v>
                </c:pt>
                <c:pt idx="4">
                  <c:v>πρόσφυγες</c:v>
                </c:pt>
                <c:pt idx="5">
                  <c:v>κοινωνικές έρευνες</c:v>
                </c:pt>
                <c:pt idx="6">
                  <c:v>ΚΕΠΑ</c:v>
                </c:pt>
                <c:pt idx="7">
                  <c:v>λοιπά </c:v>
                </c:pt>
              </c:strCache>
            </c:strRef>
          </c:cat>
          <c:val>
            <c:numRef>
              <c:f>Φύλλο1!$B$2:$B$9</c:f>
              <c:numCache>
                <c:formatCode>General</c:formatCode>
                <c:ptCount val="8"/>
                <c:pt idx="0" formatCode="#,##0">
                  <c:v>12995</c:v>
                </c:pt>
                <c:pt idx="1">
                  <c:v>241</c:v>
                </c:pt>
                <c:pt idx="2">
                  <c:v>12</c:v>
                </c:pt>
                <c:pt idx="3">
                  <c:v>243</c:v>
                </c:pt>
                <c:pt idx="4">
                  <c:v>215</c:v>
                </c:pt>
                <c:pt idx="5">
                  <c:v>51</c:v>
                </c:pt>
                <c:pt idx="6">
                  <c:v>36</c:v>
                </c:pt>
                <c:pt idx="7">
                  <c:v>45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el-G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D9185-777C-4A26-BE6E-4B6528850FD2}" type="doc">
      <dgm:prSet loTypeId="urn:microsoft.com/office/officeart/2005/8/layout/vList2" loCatId="list" qsTypeId="urn:microsoft.com/office/officeart/2005/8/quickstyle/3d8" qsCatId="3D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771C41AF-0CD5-4F22-A965-3B431342AC12}">
      <dgm:prSet/>
      <dgm:spPr/>
      <dgm:t>
        <a:bodyPr/>
        <a:lstStyle/>
        <a:p>
          <a:pPr rtl="0"/>
          <a:r>
            <a:rPr lang="el-GR" dirty="0" smtClean="0"/>
            <a:t>ΟΜΑΔΕΣ </a:t>
          </a:r>
          <a:r>
            <a:rPr lang="el-GR" smtClean="0"/>
            <a:t>ΣΤΟΧΟΥ </a:t>
          </a:r>
          <a:endParaRPr lang="el-GR" dirty="0"/>
        </a:p>
      </dgm:t>
    </dgm:pt>
    <dgm:pt modelId="{2E63A288-32E1-44BE-A016-8BDD59E78C93}" type="parTrans" cxnId="{75A20E2E-4629-4328-9AAE-1A928091C128}">
      <dgm:prSet/>
      <dgm:spPr/>
      <dgm:t>
        <a:bodyPr/>
        <a:lstStyle/>
        <a:p>
          <a:endParaRPr lang="el-GR"/>
        </a:p>
      </dgm:t>
    </dgm:pt>
    <dgm:pt modelId="{D0B7BD0E-1A14-4278-B8F8-B644223865E6}" type="sibTrans" cxnId="{75A20E2E-4629-4328-9AAE-1A928091C128}">
      <dgm:prSet/>
      <dgm:spPr/>
      <dgm:t>
        <a:bodyPr/>
        <a:lstStyle/>
        <a:p>
          <a:endParaRPr lang="el-GR"/>
        </a:p>
      </dgm:t>
    </dgm:pt>
    <dgm:pt modelId="{235434F9-E489-4761-807B-CE8E7D6F98DF}" type="pres">
      <dgm:prSet presAssocID="{75FD9185-777C-4A26-BE6E-4B6528850F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16830B2-CFE2-4221-B60F-C5DEFFB84AAC}" type="pres">
      <dgm:prSet presAssocID="{771C41AF-0CD5-4F22-A965-3B431342AC1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00E0159-4550-4DAF-A63D-D91FC8389114}" type="presOf" srcId="{75FD9185-777C-4A26-BE6E-4B6528850FD2}" destId="{235434F9-E489-4761-807B-CE8E7D6F98DF}" srcOrd="0" destOrd="0" presId="urn:microsoft.com/office/officeart/2005/8/layout/vList2"/>
    <dgm:cxn modelId="{75A20E2E-4629-4328-9AAE-1A928091C128}" srcId="{75FD9185-777C-4A26-BE6E-4B6528850FD2}" destId="{771C41AF-0CD5-4F22-A965-3B431342AC12}" srcOrd="0" destOrd="0" parTransId="{2E63A288-32E1-44BE-A016-8BDD59E78C93}" sibTransId="{D0B7BD0E-1A14-4278-B8F8-B644223865E6}"/>
    <dgm:cxn modelId="{040E9F24-977E-444D-BE7A-D31BCFA2676D}" type="presOf" srcId="{771C41AF-0CD5-4F22-A965-3B431342AC12}" destId="{F16830B2-CFE2-4221-B60F-C5DEFFB84AAC}" srcOrd="0" destOrd="0" presId="urn:microsoft.com/office/officeart/2005/8/layout/vList2"/>
    <dgm:cxn modelId="{F24AEC45-EBEF-4D68-B16A-F0292432E6C8}" type="presParOf" srcId="{235434F9-E489-4761-807B-CE8E7D6F98DF}" destId="{F16830B2-CFE2-4221-B60F-C5DEFFB84AAC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FB375-E3DC-42E4-BC3D-40448E75D7BF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9BD12-CAA7-4D07-9351-E2A24B07AE5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9BD12-CAA7-4D07-9351-E2A24B07AE5C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1989E-7331-44AF-BC61-BE3F7F2CF3B4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1FCB-3C1C-49B7-A426-589CD48363D7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3F8C-D4D9-4129-92AB-43CCF946E727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E197-2241-4689-AF33-F5380F41E190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BF5E-932C-4E5D-8404-382BD5F85094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6256E-328C-4861-AC91-9C9027AD4F69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FE52-8482-463C-B0EB-A847839320EB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B7B9-25E7-4A9A-919D-59E0EF4002E7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EBA6-28CA-45F0-BB62-923616AE959D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64C0-D5DD-40DD-BC02-18DEDF0AF906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344-AA5F-4574-93D1-38A8D9B2A4EB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A4193-1CF2-48A5-A672-E2FF7E5EB32C}" type="datetime1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D6C26-00A3-4943-B998-CEC3262A558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7151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85852" y="3857628"/>
            <a:ext cx="6400800" cy="1752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ΤΜΗΜΑ ΚΟΙΝΩΝΙΚΗΣ ΥΠΟΣΤΗΡΙΞΗΣ ΕΥΠΑΘΩΝ ΟΜΑΔΩΝ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Αμαλία Τράκα - προϊσταμένη τμήματος</a:t>
            </a:r>
            <a:endParaRPr lang="el-GR" dirty="0"/>
          </a:p>
        </p:txBody>
      </p:sp>
      <p:pic>
        <p:nvPicPr>
          <p:cNvPr id="5" name="4 - Εικόνα" descr="ΚΟΔΗΠ ΛΟΓΟΤΥΠΟ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857232"/>
            <a:ext cx="507209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Αμαλία Τράκα - προϊσταμένη τμήματος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1028" name="Picture 4" descr="C:\Users\owner\Downloads\30421490_10216317485960241_1255208874_n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857280"/>
            <a:ext cx="7572428" cy="75723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10242" name="Picture 2" descr="C:\Users\owner\Desktop\foto ΚΟΔΗΠ\ΕΠΑΝΑΔΙΑΝΟΜΗ ΤΕΒ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899" y="714356"/>
            <a:ext cx="7789595" cy="519749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58259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200" dirty="0" smtClean="0"/>
              <a:t>ΚΟΙΝΩΝΙΚΟ ΠΑΝΤΟΠΩΛΕΙΟ</a:t>
            </a:r>
            <a:br>
              <a:rPr lang="el-GR" sz="3200" dirty="0" smtClean="0"/>
            </a:br>
            <a:r>
              <a:rPr lang="el-GR" sz="1800" dirty="0" smtClean="0"/>
              <a:t>ΣΤΟΙΧΕΙΑ ΕΡΓΟΥ 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85720" y="1000108"/>
            <a:ext cx="4429156" cy="42862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l-GR" dirty="0" smtClean="0"/>
              <a:t>ΠΡΩΙΝΟ - ΔΕΚΑΤΙΑΝΟ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85720" y="1500174"/>
            <a:ext cx="4500594" cy="49292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/>
            <a:endParaRPr lang="el-GR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Σχ. Έτος 2014-15:</a:t>
            </a: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3 διανομές σε 1427 μαθητές </a:t>
            </a:r>
          </a:p>
          <a:p>
            <a:pPr lvl="0">
              <a:buNone/>
            </a:pPr>
            <a:endParaRPr lang="el-GR" sz="29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	Σχ. έτος 2015-2016 : </a:t>
            </a:r>
          </a:p>
          <a:p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3 διανομές σε 1050 μαθητές</a:t>
            </a:r>
          </a:p>
          <a:p>
            <a:endParaRPr lang="el-GR" sz="29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Σχολικό έτος 2016-2017 : </a:t>
            </a: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3 διπλές διανομές σε 1260 μαθητές</a:t>
            </a:r>
          </a:p>
          <a:p>
            <a:pPr lvl="0"/>
            <a:endParaRPr lang="el-GR" sz="29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Σχολικό έτος 2017-2018 : </a:t>
            </a: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4 διπλές διανομές σε 1200 μαθητές</a:t>
            </a:r>
          </a:p>
          <a:p>
            <a:pPr lvl="0"/>
            <a:endParaRPr lang="el-GR" sz="29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Σχολικό έτος 2018-2019  </a:t>
            </a:r>
          </a:p>
          <a:p>
            <a:pPr lvl="0"/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1 διπλή διανομή σε 1050 μαθητές. </a:t>
            </a:r>
            <a:r>
              <a:rPr lang="el-GR" sz="2900" dirty="0" err="1" smtClean="0">
                <a:solidFill>
                  <a:schemeClr val="accent6">
                    <a:lumMod val="50000"/>
                  </a:schemeClr>
                </a:solidFill>
              </a:rPr>
              <a:t>Άναμένεται</a:t>
            </a:r>
            <a:r>
              <a:rPr lang="el-GR" sz="2900" dirty="0" smtClean="0">
                <a:solidFill>
                  <a:schemeClr val="accent6">
                    <a:lumMod val="50000"/>
                  </a:schemeClr>
                </a:solidFill>
              </a:rPr>
              <a:t> αύξηση 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929190" y="1000108"/>
            <a:ext cx="3929090" cy="42862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l-GR" dirty="0" smtClean="0"/>
              <a:t>ΔΙΑΝΟΜΕΣ ΤΕΒΑ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57752" y="1500174"/>
            <a:ext cx="4071966" cy="492922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/>
            <a:r>
              <a:rPr lang="el-GR" u="sng" dirty="0" smtClean="0">
                <a:solidFill>
                  <a:schemeClr val="accent1">
                    <a:lumMod val="50000"/>
                  </a:schemeClr>
                </a:solidFill>
              </a:rPr>
              <a:t>Σεπτέμβριος 2016 :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διανομή σε 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5680 δικαιούχους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l-GR" u="sng" dirty="0">
                <a:solidFill>
                  <a:schemeClr val="accent1">
                    <a:lumMod val="50000"/>
                  </a:schemeClr>
                </a:solidFill>
              </a:rPr>
              <a:t>Φεβρουάριος 2017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</a:rPr>
              <a:t>επαναδιανομή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 ΤΕΒΑ σε 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2290 δικαιούχους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l-GR" u="sng" dirty="0">
                <a:solidFill>
                  <a:schemeClr val="accent1">
                    <a:lumMod val="50000"/>
                  </a:schemeClr>
                </a:solidFill>
              </a:rPr>
              <a:t>Ιούνιος 2017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</a:rPr>
              <a:t>επαναδιανομή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 ΤΕΒΑ σε 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769 δικαιούχους</a:t>
            </a:r>
          </a:p>
          <a:p>
            <a:pPr lvl="0"/>
            <a:r>
              <a:rPr lang="el-GR" u="sng" dirty="0">
                <a:solidFill>
                  <a:schemeClr val="accent1">
                    <a:lumMod val="50000"/>
                  </a:schemeClr>
                </a:solidFill>
              </a:rPr>
              <a:t>Νοέμβριος 2017 και Δεκέμβριος 2017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: διανομή ΤΕΒΑ σε 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5196 δικαιούχους </a:t>
            </a:r>
          </a:p>
          <a:p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l-GR" u="sng" dirty="0" smtClean="0">
                <a:solidFill>
                  <a:schemeClr val="accent1">
                    <a:lumMod val="50000"/>
                  </a:schemeClr>
                </a:solidFill>
              </a:rPr>
              <a:t>Μάρτιος 2018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Επαναδιανομή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σε 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1890 δικαιούχους</a:t>
            </a:r>
          </a:p>
          <a:p>
            <a:r>
              <a:rPr lang="el-GR" u="sng" dirty="0" smtClean="0">
                <a:solidFill>
                  <a:schemeClr val="accent1">
                    <a:lumMod val="50000"/>
                  </a:schemeClr>
                </a:solidFill>
              </a:rPr>
              <a:t>Μάιος 2018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</a:rPr>
              <a:t>επαναδιανομή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 σε 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385 δικαιούχους</a:t>
            </a:r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9" name="8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285720" y="4500570"/>
            <a:ext cx="285752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285720" y="3500438"/>
            <a:ext cx="285752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285720" y="2643182"/>
            <a:ext cx="285752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285720" y="1714488"/>
            <a:ext cx="285752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14" name="13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285720" y="5357826"/>
            <a:ext cx="285752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9" name="Picture 3" descr="C:\Users\owner\Downloads\30768439_10216317485840238_155343209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28900" y="-1971675"/>
            <a:ext cx="14401800" cy="108013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9" name="Picture 2" descr="C:\Users\owner\Desktop\foto ΚΟΔΗΠ\teva-1200x48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57554" y="500042"/>
            <a:ext cx="3571900" cy="2007525"/>
          </a:xfrm>
          <a:prstGeom prst="rect">
            <a:avLst/>
          </a:prstGeom>
          <a:noFill/>
        </p:spPr>
      </p:pic>
      <p:pic>
        <p:nvPicPr>
          <p:cNvPr id="5122" name="Picture 2" descr="C:\Users\owner\Desktop\foto ΚΟΔΗΠ\ΤΕΒΑ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786058"/>
            <a:ext cx="5353830" cy="357226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6146" name="Picture 2" descr="C:\Users\owner\Desktop\foto ΚΟΔΗΠ\ΤΕΒΑ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482786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9218" name="Picture 2" descr="C:\Users\owner\Desktop\foto ΚΟΔΗΠ\ΤΕΒ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373591"/>
            <a:ext cx="9001156" cy="601431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8194" name="Picture 2" descr="C:\Users\owner\Desktop\foto ΚΟΔΗΠ\ΤΕΒΑ ουρέ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946150"/>
            <a:ext cx="7442200" cy="49657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540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100" dirty="0" smtClean="0">
                <a:solidFill>
                  <a:schemeClr val="bg1"/>
                </a:solidFill>
              </a:rPr>
              <a:t>ΚΟΙΝΩΝΙΚΟ ΠΑΝΤΟΠΩΛΕΙΟ</a:t>
            </a:r>
            <a:br>
              <a:rPr lang="el-GR" sz="3100" dirty="0" smtClean="0">
                <a:solidFill>
                  <a:schemeClr val="bg1"/>
                </a:solidFill>
              </a:rPr>
            </a:br>
            <a:r>
              <a:rPr lang="el-GR" sz="2000" dirty="0" smtClean="0">
                <a:solidFill>
                  <a:schemeClr val="bg1"/>
                </a:solidFill>
              </a:rPr>
              <a:t>ΣΤΟΙΧΕΙΑ ΕΡΓΟΥ 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928671"/>
            <a:ext cx="4040188" cy="5715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ΔΩΡΕΑΝ ΦΡΟΝΤΙΣΤΗΡΙΑ ΞΕΝΩΝ ΓΛΩΣΣΩΝ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57158" y="1571612"/>
            <a:ext cx="4143404" cy="4500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40000"/>
            <a:r>
              <a:rPr lang="el-GR" sz="1800" b="1" dirty="0">
                <a:solidFill>
                  <a:schemeClr val="accent6">
                    <a:lumMod val="50000"/>
                  </a:schemeClr>
                </a:solidFill>
              </a:rPr>
              <a:t>Σκοπός </a:t>
            </a:r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να </a:t>
            </a:r>
            <a:r>
              <a:rPr lang="el-GR" sz="1800" dirty="0">
                <a:solidFill>
                  <a:schemeClr val="accent6">
                    <a:lumMod val="50000"/>
                  </a:schemeClr>
                </a:solidFill>
              </a:rPr>
              <a:t>βοηθηθούν </a:t>
            </a:r>
            <a:r>
              <a:rPr lang="el-GR" sz="1800" u="sng" dirty="0" smtClean="0">
                <a:solidFill>
                  <a:schemeClr val="accent6">
                    <a:lumMod val="50000"/>
                  </a:schemeClr>
                </a:solidFill>
              </a:rPr>
              <a:t>παιδιά  που ανήκουν </a:t>
            </a:r>
            <a:r>
              <a:rPr lang="el-GR" sz="1800" u="sng" dirty="0">
                <a:solidFill>
                  <a:schemeClr val="accent6">
                    <a:lumMod val="50000"/>
                  </a:schemeClr>
                </a:solidFill>
              </a:rPr>
              <a:t>σε οικογένειες </a:t>
            </a:r>
            <a:r>
              <a:rPr lang="el-GR" sz="1800" u="sng" dirty="0" smtClean="0">
                <a:solidFill>
                  <a:schemeClr val="accent6">
                    <a:lumMod val="50000"/>
                  </a:schemeClr>
                </a:solidFill>
              </a:rPr>
              <a:t>με </a:t>
            </a:r>
            <a:r>
              <a:rPr lang="el-GR" sz="1800" u="sng" dirty="0">
                <a:solidFill>
                  <a:schemeClr val="accent6">
                    <a:lumMod val="50000"/>
                  </a:schemeClr>
                </a:solidFill>
              </a:rPr>
              <a:t>οικονομικά και κοινωνικά προβλήματα</a:t>
            </a:r>
            <a:r>
              <a:rPr lang="el-GR" sz="1800" dirty="0">
                <a:solidFill>
                  <a:schemeClr val="accent6">
                    <a:lumMod val="50000"/>
                  </a:schemeClr>
                </a:solidFill>
              </a:rPr>
              <a:t>, αλλά έχουν θέληση για </a:t>
            </a:r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μάθηση </a:t>
            </a:r>
            <a:endParaRPr lang="el-GR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540000"/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Στηρίζεται </a:t>
            </a:r>
            <a:r>
              <a:rPr lang="el-GR" sz="1800" dirty="0">
                <a:solidFill>
                  <a:schemeClr val="accent6">
                    <a:lumMod val="50000"/>
                  </a:schemeClr>
                </a:solidFill>
              </a:rPr>
              <a:t>στη συμβολή ευαισθητοποιημένων </a:t>
            </a:r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Ιδιοκτητών </a:t>
            </a:r>
            <a:r>
              <a:rPr lang="el-GR" sz="1800" dirty="0">
                <a:solidFill>
                  <a:schemeClr val="accent6">
                    <a:lumMod val="50000"/>
                  </a:schemeClr>
                </a:solidFill>
              </a:rPr>
              <a:t>Φροντιστηρίων Ξένων </a:t>
            </a:r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Γλωσσών</a:t>
            </a:r>
            <a:r>
              <a:rPr lang="el-GR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με παραχώρηση </a:t>
            </a:r>
            <a:r>
              <a:rPr lang="el-GR" sz="1800" u="sng" dirty="0" smtClean="0">
                <a:solidFill>
                  <a:schemeClr val="accent6">
                    <a:lumMod val="50000"/>
                  </a:schemeClr>
                </a:solidFill>
              </a:rPr>
              <a:t>δωρεάν θέσεων στα φροντιστήρια.</a:t>
            </a:r>
          </a:p>
          <a:p>
            <a:pPr marL="540000"/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Συνεργαζόμενα </a:t>
            </a:r>
            <a:r>
              <a:rPr lang="el-GR" sz="1800" u="sng" dirty="0" smtClean="0">
                <a:solidFill>
                  <a:schemeClr val="accent6">
                    <a:lumMod val="50000"/>
                  </a:schemeClr>
                </a:solidFill>
              </a:rPr>
              <a:t>φροντιστήρια : περίπου 60.</a:t>
            </a:r>
            <a:endParaRPr lang="el-GR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540000"/>
            <a:r>
              <a:rPr lang="el-GR" sz="1800" dirty="0" smtClean="0">
                <a:solidFill>
                  <a:schemeClr val="accent6">
                    <a:lumMod val="50000"/>
                  </a:schemeClr>
                </a:solidFill>
              </a:rPr>
              <a:t>Ο Κοινωνικός </a:t>
            </a:r>
            <a:r>
              <a:rPr lang="el-GR" sz="1800" dirty="0">
                <a:solidFill>
                  <a:schemeClr val="accent6">
                    <a:lumMod val="50000"/>
                  </a:schemeClr>
                </a:solidFill>
              </a:rPr>
              <a:t>Οργανισμός καλύπτει τη </a:t>
            </a:r>
            <a:r>
              <a:rPr lang="el-GR" sz="1800" u="sng" dirty="0">
                <a:solidFill>
                  <a:schemeClr val="accent6">
                    <a:lumMod val="50000"/>
                  </a:schemeClr>
                </a:solidFill>
              </a:rPr>
              <a:t>δαπάνη της αγοράς των βιβλίων </a:t>
            </a:r>
            <a:r>
              <a:rPr lang="el-GR" sz="1800" u="sng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l-GR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l-G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928671"/>
            <a:ext cx="4041775" cy="57150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Στοιχεία Τοποθετήσεων 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71612"/>
            <a:ext cx="4041775" cy="45545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Έτος 2014 : 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163 παιδιά</a:t>
            </a:r>
          </a:p>
          <a:p>
            <a:pPr lvl="0"/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Έτος 2015 : 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185 παιδιά</a:t>
            </a:r>
          </a:p>
          <a:p>
            <a:pPr lvl="0"/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Έτος 2016 : 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214 παιδιά</a:t>
            </a:r>
          </a:p>
          <a:p>
            <a:pPr lvl="0"/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Έτος 2017 : 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220 παιδιά</a:t>
            </a:r>
          </a:p>
          <a:p>
            <a:pPr lvl="0"/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Έτος 2018 : 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221 παιδιά</a:t>
            </a:r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18</a:t>
            </a:fld>
            <a:endParaRPr lang="el-GR"/>
          </a:p>
        </p:txBody>
      </p:sp>
      <p:graphicFrame>
        <p:nvGraphicFramePr>
          <p:cNvPr id="10" name="9 - Γράφημα"/>
          <p:cNvGraphicFramePr/>
          <p:nvPr/>
        </p:nvGraphicFramePr>
        <p:xfrm>
          <a:off x="4857752" y="4143380"/>
          <a:ext cx="3643338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214290"/>
            <a:ext cx="3008313" cy="157163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ΚΟΙΝΩΝΙΚΟ ΠΑΝΤΟΠΩΛΕΙΟ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1600" dirty="0" smtClean="0"/>
              <a:t>ΣΥΝΟΛΙΚΑ ΣΤΟΙΧΕΙΑ</a:t>
            </a:r>
            <a:r>
              <a:rPr lang="el-GR" sz="3200" dirty="0" smtClean="0"/>
              <a:t/>
            </a:r>
            <a:br>
              <a:rPr lang="el-GR" sz="3200" dirty="0" smtClean="0"/>
            </a:br>
            <a:endParaRPr lang="el-GR" sz="32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282" y="1857364"/>
            <a:ext cx="3008313" cy="426879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10" name="9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12" name="8 - Θέση περιεχομένου"/>
          <p:cNvGraphicFramePr>
            <a:graphicFrameLocks/>
          </p:cNvGraphicFramePr>
          <p:nvPr/>
        </p:nvGraphicFramePr>
        <p:xfrm>
          <a:off x="3929058" y="285728"/>
          <a:ext cx="4910142" cy="599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9" name="Picture 3" descr="C:\Users\owner\Downloads\30422231_10216317485800237_461980334_n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3500462" cy="442912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Διάγραμμα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Άποροι &amp; οικονομικά αδύναμα άτομα και νοικοκυριά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Άστεγα άτομα / οικογένειες και άτομα που ζουν σε συνθήκες αστεγίας 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Άνεργοι και άτομα που βιώνουν κοινωνικά προβλήματα όπως αποφυλακισμένοι, χρήστες και πρώην χρήστες, μονογονεϊκές οικογένειες κλπ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Άτομα και οικογένειες που αντιμετωπίζουν ψυχολογικά προβλήματα και θέματα σχέσεων 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>
                <a:solidFill>
                  <a:schemeClr val="accent3">
                    <a:lumMod val="50000"/>
                  </a:schemeClr>
                </a:solidFill>
              </a:rPr>
              <a:t>ΣΥΣΣΙΤΙΑ</a:t>
            </a:r>
            <a:endParaRPr lang="el-GR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142984"/>
            <a:ext cx="4040188" cy="6397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Σε ποιους απευθύνονται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57364"/>
            <a:ext cx="4040188" cy="42687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</a:rPr>
              <a:t>ΑΤΟΜΑ &amp; ΟΙΚΟΓΕΝΕΙΕΣ ΜΕ</a:t>
            </a:r>
          </a:p>
          <a:p>
            <a:pPr algn="just">
              <a:buNone/>
            </a:pP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</a:rPr>
              <a:t>ΑΔΥΝΑΜΙΑ ΠΡΟΣΒΑΣΗΣ ΣΕ</a:t>
            </a:r>
          </a:p>
          <a:p>
            <a:pPr algn="just">
              <a:buNone/>
            </a:pP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</a:rPr>
              <a:t>ΜΑΓΕΙΡΕΜΕΝΟ ΦΑΓΗΤΟ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άστεγοι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el-GR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άτομα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</a:rPr>
              <a:t>τρίτης ηλικίας με αδυναμία αυτοεξυπηρέτησης, άτομα με αναπηρία, νοικοκυριά που δεν έχουν ρεύμα, </a:t>
            </a:r>
            <a:endParaRPr lang="el-GR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πρόσφυγες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</a:rPr>
              <a:t>, μετανάστες </a:t>
            </a:r>
          </a:p>
          <a:p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142984"/>
            <a:ext cx="4041775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Στοιχεία έργου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857364"/>
            <a:ext cx="4041775" cy="42687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Ωφελούμενοι : 158 άτομα </a:t>
            </a:r>
          </a:p>
          <a:p>
            <a:pPr>
              <a:spcBef>
                <a:spcPts val="1200"/>
              </a:spcBef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Αριθμός γευμάτων εβδομαδιαία :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1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335</a:t>
            </a:r>
          </a:p>
          <a:p>
            <a:pPr>
              <a:spcBef>
                <a:spcPts val="1200"/>
              </a:spcBef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Κατ’ οίκον διανομές : καθημερινά σε 23 άτομα </a:t>
            </a:r>
          </a:p>
          <a:p>
            <a:pPr>
              <a:spcBef>
                <a:spcPts val="1200"/>
              </a:spcBef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Παραλαβή μαγειρεμένου φαγητού από φορείς (Πανεπιστήμιο/ νοσοκομείο κλπ): περίπου 80-140 μερίδες ημερησίως 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Αμαλία Τράκα - προϊσταμένη τμήματος</a:t>
            </a:r>
            <a:endParaRPr lang="el-GR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428596" y="285728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Διανέμουμε και σε σπίτια φαγητό καθημερινά σε άπορους και ανήμπορους συμπολίτες μας</a:t>
            </a:r>
            <a:endParaRPr lang="el-GR" sz="3200" dirty="0"/>
          </a:p>
        </p:txBody>
      </p:sp>
      <p:pic>
        <p:nvPicPr>
          <p:cNvPr id="3076" name="Picture 4" descr="C:\Users\owner\Downloads\IMG-2035786794928dae93cd86da93b2cc84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43050"/>
            <a:ext cx="4714908" cy="4152310"/>
          </a:xfrm>
          <a:prstGeom prst="rect">
            <a:avLst/>
          </a:prstGeom>
          <a:noFill/>
        </p:spPr>
      </p:pic>
      <p:pic>
        <p:nvPicPr>
          <p:cNvPr id="3" name="Picture 2" descr="C:\Users\owner\Downloads\30769167_10216317469559831_150154798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330" y="1571613"/>
            <a:ext cx="4129687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15362" name="Picture 2" descr="C:\Users\owner\Downloads\IMG-46c08ec12ade1fd881e2a55e96d86af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11266" name="Picture 2" descr="C:\Users\owner\Downloads\IMG-b0a22269bd2b3f4097263e61077ffc74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90971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12290" name="Picture 2" descr="C:\Users\owner\Downloads\IMG-e776465e9d778b206dd4c061ebab07c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13314" name="Picture 2" descr="C:\Users\owner\Downloads\IMG-f6735552af3fd4e6f4a1fc3d09a84cf4-V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93738"/>
            <a:ext cx="12025354" cy="67642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ΑΣΤΕΓΟΙ </a:t>
            </a:r>
            <a:endParaRPr lang="el-GR" sz="3200" dirty="0"/>
          </a:p>
        </p:txBody>
      </p:sp>
      <p:sp>
        <p:nvSpPr>
          <p:cNvPr id="10" name="9 - Θέση κειμένου"/>
          <p:cNvSpPr>
            <a:spLocks noGrp="1"/>
          </p:cNvSpPr>
          <p:nvPr>
            <p:ph type="body" idx="1"/>
          </p:nvPr>
        </p:nvSpPr>
        <p:spPr>
          <a:xfrm>
            <a:off x="500034" y="928670"/>
            <a:ext cx="4040188" cy="63976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ΔΡΑΣΕΙΣ </a:t>
            </a:r>
            <a:endParaRPr lang="el-GR" dirty="0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643050"/>
            <a:ext cx="4040188" cy="448311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1.</a:t>
            </a:r>
            <a:r>
              <a:rPr lang="el-GR" dirty="0" smtClean="0"/>
              <a:t>	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ΦΙΛΟΞΕΝΙΑ ΑΣΤΕΓΩΝ σε ενοικιαζόμενο χώρο: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Άτομα που είναι άστεγα ή βιώνουν συνθήκες αστεγίας αλλά έχουν την δυνατότητα αυτοεξυπηρέτησης και να λειτουργήσουν σε μη προστατευμένο πλαίσιο .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Δεν γίνονται δεκτά : εξαρτημένοι, ψυχιατρικά, άτομα με βαριές αναπηρίες</a:t>
            </a:r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928670"/>
            <a:ext cx="4041775" cy="63976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ΣΤΟΙΧΕΙΑ ΕΡΓΟΥ </a:t>
            </a:r>
            <a:endParaRPr lang="el-GR" dirty="0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643050"/>
            <a:ext cx="4041775" cy="44831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Φιλοξενία </a:t>
            </a: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30 ατόμων κατά μέσο όρο μηνιαία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: σε δωμάτια δίκλινα, τρίκλινα ή και τετράκλινα με κοινόχρηστο ή δικό τους μπάνιο κατά περίπτωση.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Σύνολο </a:t>
            </a:r>
            <a:r>
              <a:rPr lang="el-GR" dirty="0" err="1" smtClean="0">
                <a:solidFill>
                  <a:schemeClr val="accent2">
                    <a:lumMod val="50000"/>
                  </a:schemeClr>
                </a:solidFill>
              </a:rPr>
              <a:t>φιλοξενηθέντων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 για το διάστημα 2014-18: </a:t>
            </a: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216 άτομα 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μεταξύ των οποίων </a:t>
            </a:r>
            <a:r>
              <a:rPr lang="el-GR" b="1" u="sng" dirty="0" smtClean="0">
                <a:solidFill>
                  <a:schemeClr val="accent2">
                    <a:lumMod val="50000"/>
                  </a:schemeClr>
                </a:solidFill>
              </a:rPr>
              <a:t>και οικογένειες με παιδιά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Παρέχεται καθημερινή σίτιση ( 2 γεύματα) από τα συσσίτια.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Κοινωνική Υποστήριξη </a:t>
            </a:r>
            <a:endParaRPr lang="el-G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14" name="1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14338" name="Picture 2" descr="C:\Users\owner\Desktop\foto ΚΟΔΗΠ\αστεγο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03" y="642918"/>
            <a:ext cx="8687620" cy="486729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ΑΣΤΕΓΟΙ</a:t>
            </a:r>
            <a:endParaRPr lang="el-GR" sz="32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000109"/>
            <a:ext cx="4257676" cy="64294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b="0" dirty="0" smtClean="0"/>
              <a:t>ΔΡΑΣΕΙΣ</a:t>
            </a:r>
            <a:endParaRPr lang="el-GR" b="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785926"/>
            <a:ext cx="4329114" cy="43402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sz="3200" dirty="0" smtClean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l-GR" sz="3200" b="1" dirty="0" smtClean="0">
                <a:solidFill>
                  <a:schemeClr val="accent5">
                    <a:lumMod val="50000"/>
                  </a:schemeClr>
                </a:solidFill>
              </a:rPr>
              <a:t>ΑΤΥΠΟ ΥΠΝΩΤΗΡΙΟ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b="1" dirty="0" smtClean="0">
                <a:solidFill>
                  <a:schemeClr val="accent5">
                    <a:lumMod val="50000"/>
                  </a:schemeClr>
                </a:solidFill>
              </a:rPr>
              <a:t>Λειτουργεί</a:t>
            </a: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 κατά την </a:t>
            </a: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περίοδο του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ψύχους και έντονου κρύου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endParaRPr lang="el-GR" sz="3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b="1" dirty="0" smtClean="0">
                <a:solidFill>
                  <a:schemeClr val="accent5">
                    <a:lumMod val="50000"/>
                  </a:schemeClr>
                </a:solidFill>
              </a:rPr>
              <a:t>Απευθύνεται</a:t>
            </a: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 σε : άτομα που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διαβιούν στον δρόμο </a:t>
            </a: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και άτομα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που ζουν </a:t>
            </a: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σε συνθήκες αστεγίας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(ερείπια, εγκαταλελειμμένα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αυτοκίνητα, κλπ) και </a:t>
            </a: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δεν έχουν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την δυνατότητα να μείνουν σε μη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u="sng" dirty="0" smtClean="0">
                <a:solidFill>
                  <a:schemeClr val="accent5">
                    <a:lumMod val="50000"/>
                  </a:schemeClr>
                </a:solidFill>
              </a:rPr>
              <a:t>προστατευμένο χώρο </a:t>
            </a: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– χρήστες,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αλκοολικοί, ψυχιατρικά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3400" dirty="0" smtClean="0">
                <a:solidFill>
                  <a:schemeClr val="accent5">
                    <a:lumMod val="50000"/>
                  </a:schemeClr>
                </a:solidFill>
              </a:rPr>
              <a:t>περιστατικά κλπ</a:t>
            </a:r>
            <a:endParaRPr lang="el-GR" sz="3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5000628" y="1000109"/>
            <a:ext cx="3686172" cy="64294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b="0" dirty="0" smtClean="0"/>
              <a:t>ΣΤΟΙΧΕΙΑ ΕΡΓΟΥ</a:t>
            </a:r>
            <a:endParaRPr lang="el-GR" b="0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29190" y="1785926"/>
            <a:ext cx="4000528" cy="43402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Χώρος: το παλαιό Αρσάκειο – από φέτος αλλού.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Φιλοξενήθηκαν 10-15 άτομα κάθε χρόνο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Ομάδα Άμεσης Παρέμβασης : υπάλληλοι και αυτοκίνητο του Δήμου σε ετοιμότητα για παρέμβαση μετά από κλήση πολίτη κατά το ψύχος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Αμαλία Τράκα - προϊσταμένη τμήματος</a:t>
            </a:r>
            <a:endParaRPr lang="el-GR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ΑΣΤΕΓΟΙ </a:t>
            </a:r>
            <a:endParaRPr lang="el-GR" sz="32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000108"/>
            <a:ext cx="4040188" cy="63976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l-GR" b="0" dirty="0" smtClean="0"/>
              <a:t>3. ΠΡΟΓΡΑΜΜΑ «ΣΤΕΓΑΣΗ – ΕΠΑΝΕΝΤΑΞΗ»</a:t>
            </a:r>
            <a:endParaRPr lang="el-GR" b="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8596" y="1785926"/>
            <a:ext cx="4040188" cy="45005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Στόχος :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 η στέγαση και η εργασιακή ένταξη αστέγων πολιτών </a:t>
            </a:r>
          </a:p>
          <a:p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Δράσεις :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Ενοικίαση σπιτιών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Εξοπλισμός των σπιτιών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Κάλυψη </a:t>
            </a:r>
            <a:r>
              <a:rPr lang="el-GR" dirty="0" err="1" smtClean="0">
                <a:solidFill>
                  <a:schemeClr val="accent5">
                    <a:lumMod val="50000"/>
                  </a:schemeClr>
                </a:solidFill>
              </a:rPr>
              <a:t>δαπαπών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 πρώτης ανάγκης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Εύρεση Εργασίας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Παρακολούθηση - υποστήριξη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000108"/>
            <a:ext cx="4041775" cy="63976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200" b="0" dirty="0" smtClean="0"/>
              <a:t>ΣΤΟΙΧΕΙΑ ΕΡΓΟΥ </a:t>
            </a:r>
            <a:endParaRPr lang="el-GR" sz="2200" b="0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785926"/>
            <a:ext cx="4213255" cy="44291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Εντάχθηκαν στο πρόγραμμα: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2016-17: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15 νοικοκυριά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2017-18: 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5 νοικοκυριά</a:t>
            </a:r>
          </a:p>
          <a:p>
            <a:pPr>
              <a:buNone/>
            </a:pPr>
            <a:endParaRPr lang="el-G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el-GR" u="sng" dirty="0" smtClean="0">
                <a:solidFill>
                  <a:schemeClr val="accent5">
                    <a:lumMod val="50000"/>
                  </a:schemeClr>
                </a:solidFill>
              </a:rPr>
              <a:t>Σύνολο ωφελουμένων :</a:t>
            </a:r>
          </a:p>
          <a:p>
            <a:pPr>
              <a:buNone/>
            </a:pP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40 άτομα άστεγα (μεταξύ των</a:t>
            </a:r>
          </a:p>
          <a:p>
            <a:pPr>
              <a:buNone/>
            </a:pP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οποίων και παιδιά !!!)</a:t>
            </a: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85918" y="3571876"/>
            <a:ext cx="5500726" cy="57150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ΔΟΜΕΣ ΠΑΡΟΧΗΣ ΒΑΣΙΚΩΝ ΑΓΑΘΩΝ :</a:t>
            </a:r>
            <a:br>
              <a:rPr lang="el-GR" dirty="0" smtClean="0"/>
            </a:br>
            <a:r>
              <a:rPr lang="el-GR" dirty="0" smtClean="0"/>
              <a:t>ΚΟΙΝΩΝΙΚΟ ΠΑΝΤΟΠΩΛΕΙΟ - ΣΥΣΣΙΤΙΟ</a:t>
            </a:r>
            <a:endParaRPr lang="el-GR" dirty="0"/>
          </a:p>
        </p:txBody>
      </p:sp>
      <p:pic>
        <p:nvPicPr>
          <p:cNvPr id="12" name="11 - Θέση εικόνας" descr="ΛΑΜΠΕΣ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lum bright="40000" contrast="20000"/>
          </a:blip>
          <a:srcRect/>
          <a:stretch>
            <a:fillRect/>
          </a:stretch>
        </p:blipFill>
        <p:spPr>
          <a:xfrm>
            <a:off x="1785938" y="571500"/>
            <a:ext cx="5486400" cy="1214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1785918" y="2786058"/>
            <a:ext cx="5486400" cy="5667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l-GR" sz="2000" b="1" dirty="0" smtClean="0">
                <a:solidFill>
                  <a:schemeClr val="bg1"/>
                </a:solidFill>
              </a:rPr>
              <a:t>ΣΥΜΒΟΥΛΕΥΤΙΚΟ ΚΕΝΤΡΟ ΑΤΟΜΟΥ &amp; ΟΙΚΟΓΕΝΕΙΑΣ</a:t>
            </a: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3428992" y="2071678"/>
            <a:ext cx="2357454" cy="4238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</a:rPr>
              <a:t>ΔΟΜΕΣ </a:t>
            </a:r>
          </a:p>
        </p:txBody>
      </p:sp>
      <p:sp>
        <p:nvSpPr>
          <p:cNvPr id="10" name="1 - Τίτλος"/>
          <p:cNvSpPr txBox="1">
            <a:spLocks/>
          </p:cNvSpPr>
          <p:nvPr/>
        </p:nvSpPr>
        <p:spPr>
          <a:xfrm>
            <a:off x="1785918" y="5214950"/>
            <a:ext cx="5486400" cy="5667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l-GR" sz="2000" b="1" dirty="0" smtClean="0">
                <a:solidFill>
                  <a:schemeClr val="bg1"/>
                </a:solidFill>
              </a:rPr>
              <a:t>ΚΕΝΤΡΟ ΚΟΙΝΟΤΗΤΑΣ ΔΗΜΟΥ ΠΑΤΡΕΩΝ</a:t>
            </a:r>
          </a:p>
        </p:txBody>
      </p:sp>
      <p:sp>
        <p:nvSpPr>
          <p:cNvPr id="11" name="1 - Τίτλος"/>
          <p:cNvSpPr txBox="1">
            <a:spLocks/>
          </p:cNvSpPr>
          <p:nvPr/>
        </p:nvSpPr>
        <p:spPr>
          <a:xfrm>
            <a:off x="1785918" y="4429132"/>
            <a:ext cx="5486400" cy="4953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l-GR" sz="2000" b="1" dirty="0" smtClean="0">
                <a:solidFill>
                  <a:schemeClr val="bg1"/>
                </a:solidFill>
              </a:rPr>
              <a:t>ΔΟΜΕΣ ΑΣΤΕΓΩΝ ΚΑΙ ΚΟΙΝΩΝΙΚΑ ΑΔΥΝΑΜΩΝ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>
                <a:solidFill>
                  <a:schemeClr val="bg1"/>
                </a:solidFill>
              </a:rPr>
              <a:t>ΕΠΑΝΑΣΥΝΔΕΣΕΙΣ ΡΕΥΜΑΤΟΣ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71472" y="1142984"/>
            <a:ext cx="4040188" cy="46038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l-GR" b="0" dirty="0" smtClean="0">
                <a:solidFill>
                  <a:schemeClr val="accent4">
                    <a:lumMod val="50000"/>
                  </a:schemeClr>
                </a:solidFill>
              </a:rPr>
              <a:t>ΔΡΑΣΗ</a:t>
            </a:r>
            <a:endParaRPr lang="el-GR" b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714488"/>
            <a:ext cx="4040188" cy="441167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l-GR" dirty="0" smtClean="0"/>
              <a:t>Ιούλιος  - Δεκέμβριος 2015 &amp;</a:t>
            </a:r>
          </a:p>
          <a:p>
            <a:r>
              <a:rPr lang="el-GR" dirty="0" smtClean="0"/>
              <a:t>Από  Μάιο 2018 σύμφωνα με σχετικές ΚΥΑ</a:t>
            </a:r>
          </a:p>
          <a:p>
            <a:r>
              <a:rPr lang="el-GR" dirty="0" smtClean="0"/>
              <a:t>Αφορά σε νοικοκυριά που έχει γίνει διακοπή ρεύματος το προηγούμενο διάστημα και έχουν οικονομική αδυναμία </a:t>
            </a:r>
          </a:p>
          <a:p>
            <a:r>
              <a:rPr lang="el-GR" dirty="0" smtClean="0"/>
              <a:t>Παρέχει την δυνατότητα επανασύνδεσης ρεύματος </a:t>
            </a:r>
          </a:p>
          <a:p>
            <a:r>
              <a:rPr lang="el-GR" dirty="0" smtClean="0"/>
              <a:t>Εφάπαξ βοηθήματος για την κάλυψη ληξιπρόθεσμων οφειλών</a:t>
            </a:r>
          </a:p>
          <a:p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142984"/>
            <a:ext cx="4041775" cy="4603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b="0" dirty="0" smtClean="0">
                <a:solidFill>
                  <a:schemeClr val="accent4">
                    <a:lumMod val="50000"/>
                  </a:schemeClr>
                </a:solidFill>
              </a:rPr>
              <a:t>ΠΑΡΕΧΟΜΕΝΕΣ ΥΠΗΡΕΣΙΕΣ </a:t>
            </a:r>
            <a:endParaRPr lang="el-GR" b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714488"/>
            <a:ext cx="4041775" cy="441167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Αίτηση του πολίτη στον ΚΟΔΗΠ με δικαιολογητικά</a:t>
            </a:r>
          </a:p>
          <a:p>
            <a:r>
              <a:rPr lang="el-GR" dirty="0" smtClean="0"/>
              <a:t>Κοινωνική Έρευνα της υπηρεσίας</a:t>
            </a:r>
          </a:p>
          <a:p>
            <a:r>
              <a:rPr lang="el-GR" dirty="0" smtClean="0"/>
              <a:t>Εξέταση της αίτησης και σχετική εισήγηση</a:t>
            </a:r>
          </a:p>
          <a:p>
            <a:r>
              <a:rPr lang="el-GR" dirty="0" smtClean="0"/>
              <a:t>Σύγκληση της Επιτροπής : Δήμος, ΔΕΗ, ΔΕΔΗΕ</a:t>
            </a:r>
          </a:p>
          <a:p>
            <a:r>
              <a:rPr lang="el-GR" dirty="0" smtClean="0"/>
              <a:t>Απόφαση </a:t>
            </a:r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ΕΠΑΝΑΣΥΝΔΕΣΕΙΣ ΡΕΥΜΑΤΟΣ</a:t>
            </a:r>
            <a:endParaRPr lang="el-GR" sz="32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0034" y="1071546"/>
            <a:ext cx="4040188" cy="531825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ΣΤΟΙΧΕΙΑ ΕΡΓΟΥ 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714488"/>
            <a:ext cx="4040188" cy="4411675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/>
              <a:t>ΕΤΟΣ 2018</a:t>
            </a:r>
          </a:p>
          <a:p>
            <a:r>
              <a:rPr lang="el-GR" dirty="0" smtClean="0"/>
              <a:t>Σύνολο αιτήσεων : 238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Εγκεκριμένες : 134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Απορρίφθηκαν : 104</a:t>
            </a:r>
          </a:p>
          <a:p>
            <a:r>
              <a:rPr lang="el-GR" dirty="0" smtClean="0"/>
              <a:t>Συγκρότηση &amp; Συντονισμός της Επιτροπής Αξιολόγησης  </a:t>
            </a:r>
          </a:p>
          <a:p>
            <a:r>
              <a:rPr lang="el-GR" dirty="0" smtClean="0"/>
              <a:t>Παρεμβάσεις της Δημοτικής Αρχής  για την έκδοση νέων Υπουργικών Αποφάσεων 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ΕΤΟΣ  2015-16: περίπου 75-80 επανασυνδέσεις ρεύματος </a:t>
            </a:r>
          </a:p>
          <a:p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071546"/>
            <a:ext cx="4071966" cy="531825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ΠΡΟΦΙΛ ΑΙΤΟΥΝΤΩΝ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714488"/>
            <a:ext cx="4213255" cy="441167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el-GR" dirty="0" smtClean="0"/>
              <a:t>Πολίτες – νοικοκυριά με</a:t>
            </a:r>
          </a:p>
          <a:p>
            <a:pPr>
              <a:buNone/>
            </a:pPr>
            <a:r>
              <a:rPr lang="el-GR" dirty="0" smtClean="0"/>
              <a:t>Πολλαπλά </a:t>
            </a:r>
            <a:r>
              <a:rPr lang="el-GR" dirty="0" err="1" smtClean="0"/>
              <a:t>προβλήματα:ανεργία</a:t>
            </a:r>
            <a:r>
              <a:rPr lang="el-GR" dirty="0" smtClean="0"/>
              <a:t>,</a:t>
            </a:r>
          </a:p>
          <a:p>
            <a:pPr>
              <a:buNone/>
            </a:pPr>
            <a:r>
              <a:rPr lang="el-GR" dirty="0" smtClean="0"/>
              <a:t>πολυτεκνία, </a:t>
            </a:r>
            <a:r>
              <a:rPr lang="el-GR" dirty="0" err="1" smtClean="0"/>
              <a:t>μονογενεϊκές</a:t>
            </a:r>
            <a:r>
              <a:rPr lang="el-GR" dirty="0" smtClean="0"/>
              <a:t>, και </a:t>
            </a:r>
          </a:p>
          <a:p>
            <a:pPr>
              <a:buNone/>
            </a:pPr>
            <a:r>
              <a:rPr lang="el-GR" dirty="0" smtClean="0"/>
              <a:t>έκτακτα σοβαρά προβλήματα</a:t>
            </a:r>
          </a:p>
          <a:p>
            <a:pPr>
              <a:buNone/>
            </a:pPr>
            <a:r>
              <a:rPr lang="el-GR" dirty="0" smtClean="0"/>
              <a:t>(υγείας,  θάνατος κλπ).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Ελάχιστοι δεν εγκρίθηκαν λόγω </a:t>
            </a:r>
          </a:p>
          <a:p>
            <a:pPr>
              <a:buNone/>
            </a:pPr>
            <a:r>
              <a:rPr lang="el-GR" dirty="0" smtClean="0"/>
              <a:t>οικονομικών κριτηρίων – </a:t>
            </a:r>
          </a:p>
          <a:p>
            <a:pPr>
              <a:buNone/>
            </a:pPr>
            <a:r>
              <a:rPr lang="el-GR" dirty="0" smtClean="0"/>
              <a:t>Οι περισσότερες απορρίψεις ήταν </a:t>
            </a:r>
          </a:p>
          <a:p>
            <a:pPr>
              <a:buNone/>
            </a:pPr>
            <a:r>
              <a:rPr lang="el-GR" dirty="0" smtClean="0"/>
              <a:t>για </a:t>
            </a:r>
            <a:r>
              <a:rPr lang="el-GR" dirty="0" err="1" smtClean="0"/>
              <a:t>ρευματοκλοπή</a:t>
            </a:r>
            <a:r>
              <a:rPr lang="el-GR" dirty="0" smtClean="0"/>
              <a:t> – </a:t>
            </a:r>
            <a:r>
              <a:rPr lang="el-GR" b="1" u="sng" dirty="0" smtClean="0"/>
              <a:t>ο Δήμος δεν συμφωνούσε 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ΚΕΝΤΡΟ ΚΟΙΝΟΤΗΤΑΣ ΔΗΜΟΥ ΠΑΤΡΕΩΝ</a:t>
            </a:r>
            <a:endParaRPr lang="el-GR" sz="32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0034" y="928670"/>
            <a:ext cx="4040188" cy="42862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ΠΡΟΦΙΛ ΤΗΣ ΔΟΜΗΣ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85720" y="1428736"/>
            <a:ext cx="4211668" cy="469742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Λειτουργεί συμπληρωματικά στην κοινωνική υπηρεσία του Δήμου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. Είναι το πρώτο σημείο επαφής και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υποδοχής του πολίτη.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Απευθύνεται :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Στους πολίτες που αντιμετωπίζουν κοινωνικά προβλήματα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Σε </a:t>
            </a:r>
            <a:r>
              <a:rPr lang="el-GR" dirty="0" err="1" smtClean="0">
                <a:solidFill>
                  <a:schemeClr val="accent2">
                    <a:lumMod val="75000"/>
                  </a:schemeClr>
                </a:solidFill>
              </a:rPr>
              <a:t>στοχευμένες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ευπαθείς ομάδες : άστεγοι, ρομά, πρόσφυγες, εξαρτημένοι κλπ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Διαθέτει :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buNone/>
            </a:pP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ΚΙΝΗΤΗ ΜΟΝΑΔΑ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στις 4 Δημοτικές Ενότητες </a:t>
            </a:r>
          </a:p>
          <a:p>
            <a:pPr>
              <a:lnSpc>
                <a:spcPct val="110000"/>
              </a:lnSpc>
              <a:spcBef>
                <a:spcPts val="300"/>
              </a:spcBef>
              <a:buNone/>
            </a:pP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	Εν δυνάμει :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Παράρτημα Ρομά </a:t>
            </a:r>
          </a:p>
          <a:p>
            <a:pPr>
              <a:lnSpc>
                <a:spcPct val="110000"/>
              </a:lnSpc>
              <a:spcBef>
                <a:spcPts val="300"/>
              </a:spcBef>
              <a:buNone/>
            </a:pP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	(ετοιμάζεται)</a:t>
            </a:r>
            <a:endParaRPr lang="el-G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714876" y="928670"/>
            <a:ext cx="4041775" cy="428627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ΠΑΡΕΧΟΜΕΝΕΣ ΥΠΗΡΕΣΙΕΣ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469742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lvl="0"/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πληροφόρηση, παραπομπή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και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διασύνδεση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με προγράμματα πρόνοιας και κοινωνικής ένταξης</a:t>
            </a:r>
          </a:p>
          <a:p>
            <a:pPr lvl="0"/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υποστήριξη στην υποβολή αιτήσεων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για το </a:t>
            </a:r>
            <a:r>
              <a:rPr lang="el-GR" u="sng" dirty="0" smtClean="0">
                <a:solidFill>
                  <a:schemeClr val="accent2">
                    <a:lumMod val="75000"/>
                  </a:schemeClr>
                </a:solidFill>
              </a:rPr>
              <a:t>Κοινωνικό Εισόδημα Αλληλεγγύης</a:t>
            </a:r>
            <a:r>
              <a:rPr lang="el-GR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ΤΕΒΑ, </a:t>
            </a:r>
            <a:r>
              <a:rPr lang="el-GR" u="sng" dirty="0" err="1" smtClean="0">
                <a:solidFill>
                  <a:schemeClr val="accent2">
                    <a:lumMod val="75000"/>
                  </a:schemeClr>
                </a:solidFill>
              </a:rPr>
              <a:t>Προνοιακά</a:t>
            </a:r>
            <a:r>
              <a:rPr lang="el-GR" u="sng" dirty="0" smtClean="0">
                <a:solidFill>
                  <a:schemeClr val="accent2">
                    <a:lumMod val="75000"/>
                  </a:schemeClr>
                </a:solidFill>
              </a:rPr>
              <a:t> Επιδόματα</a:t>
            </a:r>
            <a:r>
              <a:rPr lang="el-GR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l-GR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ψυχοκοινωνική υποστήριξη </a:t>
            </a:r>
            <a:endParaRPr lang="el-G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μαθησιακή στήριξη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διοργάνωση τοπικών εκδηλώσεων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με επιμορφωτικό, ενημερωτικό και κοινωνικό περιεχόμενο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l-G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υπηρεσίες εργασιακής συμβουλευτικής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1026" name="Picture 2" descr="C:\Users\owner\Downloads\37412567_10211726921744129_4035147784913944576_n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1029481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9" name="Picture 3" descr="C:\Users\owner\Downloads\20180913_154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200" dirty="0" smtClean="0"/>
              <a:t>ΚΕΝΤΡΟ ΚΟΙΝΟΤΗΤΑΣ </a:t>
            </a:r>
            <a:endParaRPr lang="el-GR" sz="3200" dirty="0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500034" y="857232"/>
            <a:ext cx="4040188" cy="42862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ΣΤΟΙΧΕΙΑ ΕΡΓΟΥ 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428737"/>
            <a:ext cx="4040188" cy="36433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l-GR" sz="2000" b="1" dirty="0" smtClean="0">
                <a:solidFill>
                  <a:schemeClr val="accent2">
                    <a:lumMod val="50000"/>
                  </a:schemeClr>
                </a:solidFill>
              </a:rPr>
              <a:t>Για το διάστημα 10/2017-10/2018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Αιτήματα  ΚΕΑ :12.995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Ατομικές Συνεδρίες : 241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Δράσεις για σχολική διαρροή : 12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Εκπαιδευτικές Δράσεις στο Πάρκο εκπαιδευτικών </a:t>
            </a:r>
            <a:r>
              <a:rPr lang="el-GR" dirty="0" err="1" smtClean="0">
                <a:solidFill>
                  <a:schemeClr val="accent2">
                    <a:lumMod val="50000"/>
                  </a:schemeClr>
                </a:solidFill>
              </a:rPr>
              <a:t>Δραστηριοτητων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 : 243 μαθητές </a:t>
            </a:r>
          </a:p>
          <a:p>
            <a:pPr>
              <a:buNone/>
            </a:pPr>
            <a:endParaRPr lang="el-G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9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857232"/>
            <a:ext cx="4041775" cy="4254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ΣΤΟΙΧΕΙΑ ΕΡΓΟΥ </a:t>
            </a:r>
            <a:endParaRPr lang="el-GR" dirty="0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213255" cy="36433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Ενημέρωση γονέων για λαϊκό φροντιστήριο 1100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Δράσεις σε πρόσφυγες με ΚΕΛΠΝΟ : 2 δράσεις – 215 πρόσφυγες 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Κοινωνικές Έρευνες : 51 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Αιτήματα για ΚΕΠΑ : 36 (νέο)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Παραπομπές (επιπλέον): 112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Λοιπά : 45</a:t>
            </a:r>
            <a:endParaRPr lang="el-G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35</a:t>
            </a:fld>
            <a:endParaRPr lang="el-GR"/>
          </a:p>
        </p:txBody>
      </p:sp>
      <p:graphicFrame>
        <p:nvGraphicFramePr>
          <p:cNvPr id="12" name="11 - Πίνακας"/>
          <p:cNvGraphicFramePr>
            <a:graphicFrameLocks noGrp="1"/>
          </p:cNvGraphicFramePr>
          <p:nvPr/>
        </p:nvGraphicFramePr>
        <p:xfrm>
          <a:off x="1214414" y="521495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ΣΥΝΟΛΟ</a:t>
                      </a:r>
                      <a:r>
                        <a:rPr lang="el-GR" baseline="0" dirty="0" smtClean="0"/>
                        <a:t> ΑΙΤΗΜΑΤΩΝ  ΠΟΥ ΕΞΥΠΗΡΕΤΗΘΗΚΑΝ </a:t>
                      </a:r>
                      <a:r>
                        <a:rPr lang="el-GR" baseline="0" dirty="0" smtClean="0">
                          <a:solidFill>
                            <a:srgbClr val="FFFF00"/>
                          </a:solidFill>
                        </a:rPr>
                        <a:t>13.838</a:t>
                      </a:r>
                      <a:endParaRPr lang="el-GR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100" dirty="0" smtClean="0"/>
              <a:t>ΚΕΝΤΡΟ ΚΟΙΝΟΤΗΤΑΣ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sz="2000" dirty="0" smtClean="0"/>
              <a:t>συγκεντρωτικά  στοιχεία </a:t>
            </a:r>
            <a:endParaRPr lang="el-GR" sz="2000" dirty="0"/>
          </a:p>
        </p:txBody>
      </p:sp>
      <p:graphicFrame>
        <p:nvGraphicFramePr>
          <p:cNvPr id="11" name="10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l-GR" dirty="0" smtClean="0"/>
              <a:t>Φώτο αυτοκίνητο</a:t>
            </a:r>
            <a:r>
              <a:rPr lang="en-US" dirty="0" smtClean="0"/>
              <a:t> –</a:t>
            </a:r>
            <a:r>
              <a:rPr lang="el-GR" dirty="0" smtClean="0"/>
              <a:t>κινητή Μονάδα</a:t>
            </a:r>
            <a:endParaRPr lang="el-GR" dirty="0"/>
          </a:p>
        </p:txBody>
      </p:sp>
      <p:pic>
        <p:nvPicPr>
          <p:cNvPr id="1026" name="Picture 2" descr="C:\Users\owner\Downloads\DSC_2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15534" y="-3321915"/>
            <a:ext cx="29003828" cy="203598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400" dirty="0" smtClean="0"/>
              <a:t>ΛΟΙΠΕΣ ΔΡΑΣΕΙΣ ΚΟΙΝΩΝΙΚΗΣ ΥΠΟΣΤΗΡΙΞΗΣ ΕΥΠΑΘΩΝ ΟΜΑΔΩΝ </a:t>
            </a:r>
            <a:endParaRPr lang="el-GR" sz="24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4040188" cy="5683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ΔΡΑΣΗ 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000240"/>
            <a:ext cx="4040188" cy="41259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Κοινωνικές έρευνες για άστεγους – Βεβαιώσεις Αστεγίας</a:t>
            </a:r>
          </a:p>
          <a:p>
            <a:r>
              <a:rPr lang="el-GR" dirty="0" smtClean="0"/>
              <a:t>Δωρεάν Φορολογικές Δηλώσεις</a:t>
            </a:r>
          </a:p>
          <a:p>
            <a:r>
              <a:rPr lang="el-GR" dirty="0" smtClean="0"/>
              <a:t>Συνεργασία με την ΕΤΕΜ για δωρεάν αλλαγή ηλεκτρολογικού σχεδίου του σπιτιού</a:t>
            </a:r>
          </a:p>
          <a:p>
            <a:r>
              <a:rPr lang="el-GR" dirty="0" err="1" smtClean="0"/>
              <a:t>Δωροεπιταγές</a:t>
            </a:r>
            <a:r>
              <a:rPr lang="el-GR" dirty="0" smtClean="0"/>
              <a:t> </a:t>
            </a:r>
          </a:p>
          <a:p>
            <a:r>
              <a:rPr lang="el-GR" dirty="0" smtClean="0"/>
              <a:t>Λοιπές έκτακτες παροχές 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357298"/>
            <a:ext cx="4041775" cy="5715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 smtClean="0"/>
              <a:t>ΣΤΟΙΧΕΙΑ ΩΦΕΛΟΥΜΕΝΩΝ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Αιτήματα 730 – κοινωνική επίσκεψη και αξιολόγηση: 410</a:t>
            </a:r>
          </a:p>
          <a:p>
            <a:r>
              <a:rPr lang="el-GR" dirty="0" smtClean="0"/>
              <a:t>Περισσότερες από 250 δηλώσεις  </a:t>
            </a:r>
          </a:p>
          <a:p>
            <a:r>
              <a:rPr lang="el-GR" dirty="0" smtClean="0"/>
              <a:t>Περισσότερα από 85 αιτήματα</a:t>
            </a:r>
          </a:p>
          <a:p>
            <a:r>
              <a:rPr lang="el-GR" dirty="0" smtClean="0"/>
              <a:t>Περίπου 20-30 κάθε γιορτές (Χριστούγεννα – Πάσχα)</a:t>
            </a:r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4214810" y="2143116"/>
            <a:ext cx="7640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Δεξιό βέλος"/>
          <p:cNvSpPr/>
          <p:nvPr/>
        </p:nvSpPr>
        <p:spPr>
          <a:xfrm>
            <a:off x="4214810" y="3286124"/>
            <a:ext cx="7640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Δεξιό βέλος"/>
          <p:cNvSpPr/>
          <p:nvPr/>
        </p:nvSpPr>
        <p:spPr>
          <a:xfrm>
            <a:off x="4214810" y="4071942"/>
            <a:ext cx="7640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>
            <a:off x="4214810" y="5072074"/>
            <a:ext cx="7640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18434" name="Picture 2" descr="C:\Users\owner\Desktop\ΦΩΤΟ ΤΕΧΝΗΣ\ΠΑΡΑΙΤΗΣ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753600" cy="70008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8259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800" dirty="0" smtClean="0"/>
              <a:t>ΣΥΜΒΟΥΛΕΥΤΙΚΟ ΚΕΝΤΡΟ ΑΤΟΜΟΥ ΚΑΙ ΟΙΚΟΓΕΝΕΙΑΣ</a:t>
            </a:r>
            <a:endParaRPr lang="el-GR" sz="28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4040188" cy="42862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ΕΡΓΟ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2"/>
          </p:nvPr>
        </p:nvSpPr>
        <p:spPr>
          <a:xfrm>
            <a:off x="500034" y="1571612"/>
            <a:ext cx="4040188" cy="45720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>
              <a:buNone/>
            </a:pP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Παρέχει </a:t>
            </a: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Συμβουλευτική υποστήριξη 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σε άτομα και οικογένειες που αντιμετωπίζουν θέματα </a:t>
            </a:r>
          </a:p>
          <a:p>
            <a:pPr marL="0"/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προσωπικά,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σχέσεων, 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επικοινωνίας,  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ανάπτυξης παιδιών </a:t>
            </a:r>
          </a:p>
          <a:p>
            <a:endParaRPr lang="el-GR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l-GR" u="sng" dirty="0" smtClean="0">
                <a:solidFill>
                  <a:schemeClr val="accent2">
                    <a:lumMod val="50000"/>
                  </a:schemeClr>
                </a:solidFill>
              </a:rPr>
              <a:t>Απευθύνεται 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σε :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Γονείς – ζευγάρια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Νέους και εφήβους</a:t>
            </a:r>
          </a:p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Άλλους ενήλικες  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7" name="6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071547"/>
            <a:ext cx="4041775" cy="4286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ΣΤΟΙΧΕΙΑ ΕΡΓΟΥ </a:t>
            </a:r>
            <a:endParaRPr lang="el-GR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71612"/>
            <a:ext cx="4041775" cy="455455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Προσήλθαν  </a:t>
            </a: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1620 άτομα 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>
              <a:buNone/>
            </a:pP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	1515 γυναίκες – 105 άντρες</a:t>
            </a:r>
          </a:p>
          <a:p>
            <a:pPr>
              <a:buNone/>
            </a:pP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	Μέσος όρος ηλικίας : 34 χρονών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</a:t>
            </a:fld>
            <a:endParaRPr lang="el-GR"/>
          </a:p>
        </p:txBody>
      </p:sp>
      <p:graphicFrame>
        <p:nvGraphicFramePr>
          <p:cNvPr id="9" name="8 - Γράφημα"/>
          <p:cNvGraphicFramePr/>
          <p:nvPr/>
        </p:nvGraphicFramePr>
        <p:xfrm>
          <a:off x="4857752" y="3429000"/>
          <a:ext cx="342902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5984" y="274638"/>
            <a:ext cx="4786346" cy="65403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800" dirty="0" smtClean="0"/>
              <a:t>ΣΤΟΙΧΕΙΑ ΠΡΟΣΩΠΙΚΟΥ </a:t>
            </a:r>
            <a:endParaRPr lang="el-GR" sz="28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214414" y="785794"/>
            <a:ext cx="6929486" cy="42544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l-GR" dirty="0" smtClean="0"/>
              <a:t>Ανά Δομή  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85720" y="1214422"/>
            <a:ext cx="4214842" cy="5072098"/>
          </a:xfr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ΣΥΜΒΟΥΛΕΥΤΙΚΟ ΚΕΝΤΡΟ </a:t>
            </a:r>
          </a:p>
          <a:p>
            <a:r>
              <a:rPr lang="el-GR" dirty="0" smtClean="0"/>
              <a:t>2  μόνιμους ψυχολόγους</a:t>
            </a:r>
          </a:p>
          <a:p>
            <a:pPr>
              <a:buNone/>
            </a:pP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ΚΟΙΝΩΝΙΚΟ ΠΑΝΤΟΠΩΛΕΙΟ</a:t>
            </a:r>
          </a:p>
          <a:p>
            <a:r>
              <a:rPr lang="el-GR" dirty="0" smtClean="0"/>
              <a:t>2 Κοινωνικούς Λειτουργούς – η μία ΙΔΟΧ</a:t>
            </a:r>
          </a:p>
          <a:p>
            <a:r>
              <a:rPr lang="el-GR" dirty="0" smtClean="0"/>
              <a:t>1 Διοικητικό – ΙΔΟΧ</a:t>
            </a:r>
          </a:p>
          <a:p>
            <a:r>
              <a:rPr lang="el-GR" dirty="0" smtClean="0"/>
              <a:t>1 Γενικών Καθηκόντων – ΙΔΟΧ</a:t>
            </a:r>
          </a:p>
          <a:p>
            <a:pP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ΣΥΣΣΙΤΙΑ</a:t>
            </a:r>
          </a:p>
          <a:p>
            <a:pPr lvl="0">
              <a:buFont typeface="Wingdings" pitchFamily="2" charset="2"/>
              <a:buChar char="§"/>
            </a:pPr>
            <a:r>
              <a:rPr lang="el-GR" dirty="0" smtClean="0"/>
              <a:t>2 Μαγείρους – ΙΔΟΧ </a:t>
            </a:r>
          </a:p>
          <a:p>
            <a:pPr lvl="0">
              <a:buFont typeface="Wingdings" pitchFamily="2" charset="2"/>
              <a:buChar char="§"/>
            </a:pPr>
            <a:r>
              <a:rPr lang="el-GR" dirty="0" smtClean="0"/>
              <a:t>2 Βοηθούς Μαγείρους – ΙΔΟΧ</a:t>
            </a:r>
          </a:p>
          <a:p>
            <a:pPr lvl="0">
              <a:buFont typeface="Wingdings" pitchFamily="2" charset="2"/>
              <a:buChar char="§"/>
            </a:pPr>
            <a:r>
              <a:rPr lang="el-GR" dirty="0" smtClean="0"/>
              <a:t>1 Γενικών Καθηκόντων - ΙΔΟΧ</a:t>
            </a:r>
          </a:p>
          <a:p>
            <a:endParaRPr lang="el-GR" dirty="0" smtClean="0"/>
          </a:p>
          <a:p>
            <a:endParaRPr lang="el-GR" dirty="0" smtClean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214422"/>
            <a:ext cx="4213255" cy="5072098"/>
          </a:xfrm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ΓΡΑΦΕΙΟ ΑΣΤΕΓΩΝ – ΔΕΗ – Λοιπά θέματα </a:t>
            </a:r>
          </a:p>
          <a:p>
            <a:r>
              <a:rPr lang="el-GR" dirty="0" smtClean="0"/>
              <a:t>1 Κοινωνική Λειτουργός</a:t>
            </a:r>
          </a:p>
          <a:p>
            <a:pPr>
              <a:buNone/>
            </a:pP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ΚΕΝΤΡΟ ΚΟΙΝΟΤΗΤΑΣ</a:t>
            </a:r>
          </a:p>
          <a:p>
            <a:r>
              <a:rPr lang="el-GR" dirty="0" smtClean="0"/>
              <a:t>3 Κοινωνικούς Λειτουργούς</a:t>
            </a:r>
          </a:p>
          <a:p>
            <a:r>
              <a:rPr lang="el-GR" dirty="0" smtClean="0"/>
              <a:t>1 ψυχολόγο </a:t>
            </a:r>
          </a:p>
          <a:p>
            <a:r>
              <a:rPr lang="el-GR" dirty="0" smtClean="0"/>
              <a:t>1 Διοικητικό</a:t>
            </a:r>
          </a:p>
          <a:p>
            <a:r>
              <a:rPr lang="el-GR" dirty="0" smtClean="0"/>
              <a:t>1 Παιδαγωγό</a:t>
            </a:r>
          </a:p>
          <a:p>
            <a:r>
              <a:rPr lang="el-GR" dirty="0" smtClean="0"/>
              <a:t>1 οδηγό </a:t>
            </a:r>
          </a:p>
          <a:p>
            <a:r>
              <a:rPr lang="el-GR" dirty="0" smtClean="0"/>
              <a:t>2 Γενικών Καθηκόντων </a:t>
            </a:r>
          </a:p>
          <a:p>
            <a:pPr>
              <a:buNone/>
            </a:pPr>
            <a:r>
              <a:rPr lang="el-GR" dirty="0" smtClean="0"/>
              <a:t>	όλοι ΙΔΟΧ</a:t>
            </a:r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400" dirty="0" smtClean="0"/>
              <a:t>ΟΙΚΟΝΟΜΙΚΑ ΣΤΟΙΧΕΙΑ </a:t>
            </a:r>
            <a:endParaRPr lang="el-GR" sz="24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0034" y="714356"/>
            <a:ext cx="4040188" cy="571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ΧΡΗΜΑΤΟΔΟΤΟΥΜΕΝΑ ΠΡΟΓΡΑΜΜΑΤΑ 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285860"/>
            <a:ext cx="4040188" cy="484030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200" b="1" dirty="0" smtClean="0">
                <a:solidFill>
                  <a:schemeClr val="accent4">
                    <a:lumMod val="50000"/>
                  </a:schemeClr>
                </a:solidFill>
              </a:rPr>
              <a:t>ΔΟΜΕΣ ΠΑΡΟΧΗΣ ΒΑΣΙΚΩΝ ΑΓΑΘΩΝ: ΚΟΙΝΩΝΙΚΟ ΠΑΝΤΟΠΩΛΕΙΟ – ΣΥΣΣΙΤΙΑ 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: Π/Υ 3 </a:t>
            </a:r>
            <a:r>
              <a:rPr lang="el-GR" dirty="0" err="1" smtClean="0">
                <a:solidFill>
                  <a:schemeClr val="accent4">
                    <a:lumMod val="50000"/>
                  </a:schemeClr>
                </a:solidFill>
              </a:rPr>
              <a:t>ετίας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 – 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508.971 €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200" b="1" dirty="0" smtClean="0">
                <a:solidFill>
                  <a:schemeClr val="accent4">
                    <a:lumMod val="50000"/>
                  </a:schemeClr>
                </a:solidFill>
              </a:rPr>
              <a:t>ΔΙΕΥΡΥΜΕΝΟ ΚΕΝΤΡΟ ΚΟΙΝΟΤΗΤΑΣ : 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Π/Υ 3 </a:t>
            </a:r>
            <a:r>
              <a:rPr lang="el-GR" dirty="0" err="1" smtClean="0">
                <a:solidFill>
                  <a:schemeClr val="accent4">
                    <a:lumMod val="50000"/>
                  </a:schemeClr>
                </a:solidFill>
              </a:rPr>
              <a:t>ετίας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 – </a:t>
            </a:r>
          </a:p>
          <a:p>
            <a:pPr marL="457200" indent="-457200">
              <a:buFont typeface="+mj-lt"/>
              <a:buAutoNum type="arabicPeriod"/>
            </a:pP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Πρόγραμμα : Στέγαση – Επανένταξη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: προϋπολογισμός 215.000 – υλοποίηση 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48.158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Πρόγραμμα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NEBSOC 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Αξιοποίηση έτοιμου φαγητού για σίτιση κατ’ οίκον – Π/Υ 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350.316 € - απορρόφηση πάνω από 65%</a:t>
            </a:r>
          </a:p>
          <a:p>
            <a:pPr marL="457200" indent="-457200">
              <a:buFont typeface="+mj-lt"/>
              <a:buAutoNum type="arabicPeriod"/>
            </a:pP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ΤΟΠΣΑ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 :παροχή Συνοδευτικών Υπηρεσιών - π/υ 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</a:rPr>
              <a:t>21.000</a:t>
            </a:r>
            <a:endParaRPr lang="el-G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714876" y="714356"/>
            <a:ext cx="4041775" cy="57150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ΕΝΔΕΙΚΤΙΚΕΣ ΔΑΠΑΝΕΣ ΚΟΔΗΠ ΓΙΑ ΤΙΣ ΔΡΑΣΕΙΣ 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357298"/>
            <a:ext cx="4041775" cy="47688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Τρόφιμα </a:t>
            </a:r>
          </a:p>
          <a:p>
            <a:pPr marL="0"/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Για </a:t>
            </a:r>
            <a:r>
              <a:rPr lang="el-GR" dirty="0" err="1" smtClean="0">
                <a:solidFill>
                  <a:schemeClr val="accent4">
                    <a:lumMod val="50000"/>
                  </a:schemeClr>
                </a:solidFill>
              </a:rPr>
              <a:t>δεκατιανό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: περίπου</a:t>
            </a:r>
          </a:p>
          <a:p>
            <a:pPr marL="0">
              <a:buNone/>
            </a:pP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25000€ / μήνα – 250.000 € / έτος</a:t>
            </a:r>
          </a:p>
          <a:p>
            <a:pPr marL="0"/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Για Κοινωνικό Παντοπωλείο - Συσσίτια : περίπου900.000 – 1.000.000€ /</a:t>
            </a:r>
            <a:r>
              <a:rPr lang="el-GR" smtClean="0">
                <a:solidFill>
                  <a:schemeClr val="accent4">
                    <a:lumMod val="50000"/>
                  </a:schemeClr>
                </a:solidFill>
              </a:rPr>
              <a:t>έτος </a:t>
            </a:r>
          </a:p>
          <a:p>
            <a:pPr marL="0">
              <a:buNone/>
            </a:pPr>
            <a:endParaRPr lang="el-GR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Στέγαση αστέγων : 75.000€ ετησίως περίπου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Γραφική ύλη χαρτί - </a:t>
            </a:r>
            <a:r>
              <a:rPr lang="el-GR" dirty="0" err="1" smtClean="0">
                <a:solidFill>
                  <a:schemeClr val="accent4">
                    <a:lumMod val="50000"/>
                  </a:schemeClr>
                </a:solidFill>
              </a:rPr>
              <a:t>τονερ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 : 18.750 € περίπου το χρόνο 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Προμήθεια εγκατάσταση </a:t>
            </a:r>
            <a:r>
              <a:rPr lang="el-GR" dirty="0" err="1" smtClean="0">
                <a:solidFill>
                  <a:schemeClr val="accent4">
                    <a:lumMod val="50000"/>
                  </a:schemeClr>
                </a:solidFill>
              </a:rPr>
              <a:t>τηλ</a:t>
            </a: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. Κέντρου σε Νέες Δομές: 22.000 €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4">
                    <a:lumMod val="50000"/>
                  </a:schemeClr>
                </a:solidFill>
              </a:rPr>
              <a:t>Αγορά ξενόγλωσσων βιβλίων 22.000 ετησίως περίπου</a:t>
            </a:r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ΝΕΕΣ ΔΡΑΣΕΙΣ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l-GR" dirty="0" smtClean="0"/>
              <a:t>ΕΓΚΕΚΡΙΜΕΝΑ προς ΥΛΟΠΟΙΗΣΗ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ΔΟΜΕΣ ΑΣΤΕΓΩΝ </a:t>
            </a:r>
          </a:p>
          <a:p>
            <a:pPr algn="ctr">
              <a:buNone/>
            </a:pP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ΔΗΜΟΥ ΠΑΤΡΕΩΝ :</a:t>
            </a:r>
          </a:p>
          <a:p>
            <a:r>
              <a:rPr lang="el-GR" dirty="0" smtClean="0">
                <a:solidFill>
                  <a:schemeClr val="tx2">
                    <a:lumMod val="75000"/>
                  </a:schemeClr>
                </a:solidFill>
              </a:rPr>
              <a:t>ΑΝΟΙΚΤΟ ΚΕΝΤΡΟ ΗΜΕΡΑΣ: για 100 άτομα καθημερινά – Π/Υ 3ετίας : 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538.200 €</a:t>
            </a:r>
          </a:p>
          <a:p>
            <a:r>
              <a:rPr lang="el-GR" dirty="0" smtClean="0">
                <a:solidFill>
                  <a:schemeClr val="tx2">
                    <a:lumMod val="75000"/>
                  </a:schemeClr>
                </a:solidFill>
              </a:rPr>
              <a:t>ΥΠΝΩΤΗΡΙΟ : για 90 άτομα – Π/Υ 3ετιας : 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556.920 €</a:t>
            </a:r>
            <a:endParaRPr lang="el-G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Προς ΥΠΟΒΟΛΗ 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>
                <a:solidFill>
                  <a:schemeClr val="tx2">
                    <a:lumMod val="75000"/>
                  </a:schemeClr>
                </a:solidFill>
              </a:rPr>
              <a:t>ΠΑΡΑΡΤΗΜΑ ΡΟΜΑ στα πλαίσια του ΚΕΝΤΡΟΥ ΚΟΙΝΟΤΗΤΑΣ  - </a:t>
            </a:r>
            <a:r>
              <a:rPr lang="el-GR" dirty="0" err="1" smtClean="0">
                <a:solidFill>
                  <a:schemeClr val="tx2">
                    <a:lumMod val="75000"/>
                  </a:schemeClr>
                </a:solidFill>
              </a:rPr>
              <a:t>κοστος</a:t>
            </a:r>
            <a:r>
              <a:rPr lang="el-GR" dirty="0" smtClean="0">
                <a:solidFill>
                  <a:schemeClr val="tx2">
                    <a:lumMod val="75000"/>
                  </a:schemeClr>
                </a:solidFill>
              </a:rPr>
              <a:t> 3ετίας 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449.280 €</a:t>
            </a:r>
            <a:endParaRPr lang="el-G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ΠΡΟΒΛΗΜΑΤΑ - ΔΥΣΚΟΛΙΕΣ</a:t>
            </a:r>
            <a:endParaRPr lang="el-GR" sz="36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50006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Ελλείψεις - εμπόδια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214282" y="1857364"/>
            <a:ext cx="4283106" cy="426879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/>
              <a:t>Προσωπικό </a:t>
            </a:r>
          </a:p>
          <a:p>
            <a:r>
              <a:rPr lang="el-GR" dirty="0" err="1" smtClean="0"/>
              <a:t>Ελλειπής</a:t>
            </a:r>
            <a:r>
              <a:rPr lang="el-GR" dirty="0" smtClean="0"/>
              <a:t> χρηματοδότηση</a:t>
            </a:r>
          </a:p>
          <a:p>
            <a:r>
              <a:rPr lang="el-GR" dirty="0" smtClean="0"/>
              <a:t>Νομοθεσία / θεσμικό πλαίσιο</a:t>
            </a:r>
          </a:p>
          <a:p>
            <a:r>
              <a:rPr lang="el-GR" dirty="0" smtClean="0"/>
              <a:t>Γραφειοκρατία</a:t>
            </a:r>
          </a:p>
          <a:p>
            <a:r>
              <a:rPr lang="el-GR" dirty="0" smtClean="0"/>
              <a:t>Υποδομές – δημόσια μέριμνα για ειδικές ομάδες</a:t>
            </a:r>
          </a:p>
          <a:p>
            <a:r>
              <a:rPr lang="el-GR" dirty="0" smtClean="0"/>
              <a:t>Επιστημονικά εργαλεία για τις κοινωνικές υπηρεσίες</a:t>
            </a:r>
          </a:p>
          <a:p>
            <a:r>
              <a:rPr lang="el-GR" dirty="0" smtClean="0"/>
              <a:t>Συνεχής επιφόρτιση με νέα αντικείμενα χωρίς το αντίστοιχο προσωπικό – υποδομές - χρηματοδότηση</a:t>
            </a:r>
          </a:p>
          <a:p>
            <a:endParaRPr lang="el-GR" dirty="0" smtClean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4041775" cy="50006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Προβλήματα 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857364"/>
            <a:ext cx="4284693" cy="42687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l-GR" dirty="0" smtClean="0"/>
              <a:t>Αδυναμία εξυπηρέτησης όλων των πολιτών</a:t>
            </a:r>
          </a:p>
          <a:p>
            <a:r>
              <a:rPr lang="el-GR" dirty="0" smtClean="0"/>
              <a:t>Συχνά μεγάλος χρόνος αναμονής &amp; ταλαιπωρία των πολιτών</a:t>
            </a:r>
          </a:p>
          <a:p>
            <a:r>
              <a:rPr lang="el-GR" dirty="0" smtClean="0"/>
              <a:t>Επιπλέον δουλειά χωρίς ουσιαστικό λόγο στο προσωπικό</a:t>
            </a:r>
          </a:p>
          <a:p>
            <a:r>
              <a:rPr lang="el-GR" dirty="0" smtClean="0"/>
              <a:t>Μη επαρκής χρόνος για ουσιαστική παροχή υπηρεσιών</a:t>
            </a:r>
          </a:p>
          <a:p>
            <a:r>
              <a:rPr lang="el-GR" dirty="0" smtClean="0"/>
              <a:t>Λειτουργία των υπαλλήλων καθ’ υπέρβαση του θεσμικού πλαισίου 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Συνέργεια - Ευχαριστίες </a:t>
            </a:r>
            <a:endParaRPr lang="el-GR" dirty="0"/>
          </a:p>
        </p:txBody>
      </p:sp>
      <p:sp>
        <p:nvSpPr>
          <p:cNvPr id="10" name="9 - Θέση περιεχομένου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400" dirty="0" smtClean="0"/>
              <a:t>Οι δράσεις αυτές με τόσο λίγο προσωπικό δεν θα ήταν εφικτές αν δεν είχαμε την αμέριστη στήριξη της Διοίκησης και των υπηρεσιών του Δήμου :</a:t>
            </a:r>
          </a:p>
          <a:p>
            <a:pPr algn="ctr">
              <a:buNone/>
            </a:pP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Ευχαριστούμε θερμά </a:t>
            </a:r>
          </a:p>
          <a:p>
            <a:r>
              <a:rPr lang="el-GR" sz="2800" dirty="0" smtClean="0">
                <a:solidFill>
                  <a:schemeClr val="bg2">
                    <a:lumMod val="25000"/>
                  </a:schemeClr>
                </a:solidFill>
              </a:rPr>
              <a:t>Την Διεύθυνση &amp; το τμήμα Διοικητικού του ΚΟΔΗΠ </a:t>
            </a:r>
          </a:p>
          <a:p>
            <a:r>
              <a:rPr lang="el-GR" sz="2800" dirty="0" smtClean="0">
                <a:solidFill>
                  <a:schemeClr val="bg2">
                    <a:lumMod val="25000"/>
                  </a:schemeClr>
                </a:solidFill>
              </a:rPr>
              <a:t>Το τμήμα Πρόνοιας του Δήμου</a:t>
            </a:r>
          </a:p>
          <a:p>
            <a:r>
              <a:rPr lang="el-GR" sz="2800" dirty="0" smtClean="0">
                <a:solidFill>
                  <a:schemeClr val="bg2">
                    <a:lumMod val="25000"/>
                  </a:schemeClr>
                </a:solidFill>
              </a:rPr>
              <a:t>Τις οικονομικές, Τεχνικές και όλες τις υπηρεσίες του Δήμου που συνδράμουν στο έργο μας </a:t>
            </a:r>
          </a:p>
          <a:p>
            <a:r>
              <a:rPr lang="el-GR" sz="2800" dirty="0" smtClean="0">
                <a:solidFill>
                  <a:schemeClr val="bg2">
                    <a:lumMod val="25000"/>
                  </a:schemeClr>
                </a:solidFill>
              </a:rPr>
              <a:t>Τους εθελοντές που στηρίζουν το έργο μας.</a:t>
            </a:r>
          </a:p>
          <a:p>
            <a:endParaRPr lang="el-GR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l-GR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</a:rPr>
              <a:t>Γιατί …. και στο ξερό δένδρο μπορούμε να βάλουμε χρώμα </a:t>
            </a:r>
            <a:endParaRPr lang="el-G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45</a:t>
            </a:fld>
            <a:endParaRPr lang="el-GR"/>
          </a:p>
        </p:txBody>
      </p:sp>
      <p:pic>
        <p:nvPicPr>
          <p:cNvPr id="17410" name="Picture 2" descr="C:\Users\owner\Desktop\ΦΩΤΟ ΦΥΣΗΣ\ΞΥΛΙΝΗ ΠΑΛΑΜ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628746" cy="4929222"/>
          </a:xfrm>
          <a:prstGeom prst="rect">
            <a:avLst/>
          </a:prstGeom>
          <a:noFill/>
        </p:spPr>
      </p:pic>
      <p:pic>
        <p:nvPicPr>
          <p:cNvPr id="17414" name="Picture 6"/>
          <p:cNvPicPr preferRelativeResize="0"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1357298"/>
            <a:ext cx="3786214" cy="500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200" dirty="0" smtClean="0"/>
              <a:t>ΣΥΜΒΟΥΛΕΥΤΙΚΟ ΚΕΝΤΡΟ</a:t>
            </a:r>
            <a:endParaRPr lang="el-GR" sz="3200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000108"/>
            <a:ext cx="4040188" cy="42862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l-GR" dirty="0" smtClean="0"/>
              <a:t>ΕΡΓΟ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500174"/>
            <a:ext cx="4040188" cy="462598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Σημαντική αύξηση σε θέματα άγχους και κατάθλιψης ιδιαίτερα σε παραγωγικές ηλικίες 25-35 χρονών 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Νέοι – έφηβοι με άγχος και κρίσεις πανικού 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Ο θεσμός της οικογένειας δέχεται έντονους κραδασμούς.</a:t>
            </a:r>
          </a:p>
        </p:txBody>
      </p:sp>
      <p:sp>
        <p:nvSpPr>
          <p:cNvPr id="7" name="6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000108"/>
            <a:ext cx="4041775" cy="39368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ΣΤΟΙΧΕΙΑ ΕΡΓΟΥ </a:t>
            </a:r>
            <a:endParaRPr lang="el-G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5</a:t>
            </a:fld>
            <a:endParaRPr lang="el-GR"/>
          </a:p>
        </p:txBody>
      </p:sp>
      <p:graphicFrame>
        <p:nvGraphicFramePr>
          <p:cNvPr id="11" name="10 - Θέση περιεχομένου"/>
          <p:cNvGraphicFramePr>
            <a:graphicFrameLocks noGrp="1"/>
          </p:cNvGraphicFramePr>
          <p:nvPr>
            <p:ph sz="quarter" idx="4"/>
          </p:nvPr>
        </p:nvGraphicFramePr>
        <p:xfrm>
          <a:off x="4643438" y="1428736"/>
          <a:ext cx="4041775" cy="469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200" dirty="0" smtClean="0"/>
              <a:t>ΔΟΜΕΣ ΠΑΡΟΧΗΣ ΒΑΣΙΚΩΝ ΑΓΑΘΩΝ 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Απευθύνεται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σε ΑΠΟΡΟΥΣ &amp; ΟΙΚΟΝΟΜΙΚΑ ΑΔΥΝΑΜΟΥΣ ΠΟΛΙΤΕΣ  (ανέργους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, χαμηλοσυνταξιούχους, χαμηλόμισθους, </a:t>
            </a:r>
            <a:r>
              <a:rPr lang="el-GR" dirty="0" err="1" smtClean="0">
                <a:solidFill>
                  <a:schemeClr val="accent6">
                    <a:lumMod val="50000"/>
                  </a:schemeClr>
                </a:solidFill>
              </a:rPr>
              <a:t>ΑμΕΑ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, άστεγους κλπ).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Σκοπός :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Η κάλυψη βασικών βιοτικών αναγκών </a:t>
            </a:r>
          </a:p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Διαδικασία :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αίτηση με δικαιολογητικά – αξιολόγηση από Επιτροπή – έκδοση κάρτας δικαιούχου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ΚΟΙΝΩΝΙΚΟ ΠΑΝΤΟΠΩΛΕΙΟ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Δράσεις :</a:t>
            </a:r>
          </a:p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Διανομές σε δικαιούχους του Κοινωνικού Παντοπωλείου </a:t>
            </a:r>
          </a:p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Διανομές Πρωινού – Δεκατιανού σε μαθητές οικονομικά αδύναμων οικογενειών</a:t>
            </a:r>
          </a:p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Δωρεάν Φροντιστήρια Ξένων Γλωσσών </a:t>
            </a:r>
          </a:p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Διανομές σε δικαιούχους ΤΕΒΑ </a:t>
            </a:r>
          </a:p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Ψυχοκοινωνική Στήριξη στους ωφελούμενου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ς</a:t>
            </a:r>
          </a:p>
          <a:p>
            <a:endParaRPr lang="el-GR" dirty="0" smtClean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3100" dirty="0" smtClean="0"/>
              <a:t>ΚΟΙΝΩΝΙΚΟ ΠΑΝΤΟΠΩΛΕΙΟ – 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l-GR" sz="2000" dirty="0" smtClean="0"/>
              <a:t>ΣΤΟΙΧΕΙΑ ΕΡΓΟΥ</a:t>
            </a:r>
            <a:endParaRPr lang="el-GR" sz="2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endParaRPr lang="el-GR" sz="5500" dirty="0" smtClean="0"/>
          </a:p>
          <a:p>
            <a:pPr>
              <a:buNone/>
            </a:pPr>
            <a:r>
              <a:rPr lang="el-GR" sz="9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ΔΙΑΝΟΜΕΣ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ΚΟΙΝΩΝΙΚΟΥ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ΠΑΝΤΟΠΩΛΕΙΟΥ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 lvl="0">
              <a:spcAft>
                <a:spcPts val="600"/>
              </a:spcAft>
            </a:pPr>
            <a:r>
              <a:rPr lang="el-GR" sz="9600" u="sng" dirty="0">
                <a:solidFill>
                  <a:schemeClr val="accent2">
                    <a:lumMod val="50000"/>
                  </a:schemeClr>
                </a:solidFill>
              </a:rPr>
              <a:t>Έτος 2014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 5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διανομές σε 1338 νοικοκυριά (ανά διανομή)</a:t>
            </a:r>
          </a:p>
          <a:p>
            <a:pPr lvl="0">
              <a:spcAft>
                <a:spcPts val="600"/>
              </a:spcAft>
            </a:pPr>
            <a:r>
              <a:rPr lang="el-GR" sz="9600" u="sng" dirty="0">
                <a:solidFill>
                  <a:schemeClr val="accent2">
                    <a:lumMod val="50000"/>
                  </a:schemeClr>
                </a:solidFill>
              </a:rPr>
              <a:t>Έτος 2015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 5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διανομές σε 1361 νοικοκυριά (ανά διανομή)</a:t>
            </a:r>
          </a:p>
          <a:p>
            <a:pPr lvl="0">
              <a:spcAft>
                <a:spcPts val="600"/>
              </a:spcAft>
            </a:pPr>
            <a:r>
              <a:rPr lang="el-GR" sz="9600" u="sng" dirty="0">
                <a:solidFill>
                  <a:schemeClr val="accent2">
                    <a:lumMod val="50000"/>
                  </a:schemeClr>
                </a:solidFill>
              </a:rPr>
              <a:t>Έτος 2016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	3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διανομές σε 1560 νοικοκυριά (ανά διανομή)</a:t>
            </a:r>
          </a:p>
          <a:p>
            <a:pPr lvl="0">
              <a:spcAft>
                <a:spcPts val="600"/>
              </a:spcAft>
            </a:pPr>
            <a:r>
              <a:rPr lang="el-GR" sz="9600" u="sng" dirty="0">
                <a:solidFill>
                  <a:schemeClr val="accent2">
                    <a:lumMod val="50000"/>
                  </a:schemeClr>
                </a:solidFill>
              </a:rPr>
              <a:t>Έτος 2017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 4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διανομές σε 1510 νοικοκυριά (ανά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διανομή)</a:t>
            </a:r>
            <a:endParaRPr lang="el-GR" sz="9600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Aft>
                <a:spcPts val="600"/>
              </a:spcAft>
            </a:pPr>
            <a:r>
              <a:rPr lang="el-GR" sz="9600" u="sng" dirty="0">
                <a:solidFill>
                  <a:schemeClr val="accent2">
                    <a:lumMod val="50000"/>
                  </a:schemeClr>
                </a:solidFill>
              </a:rPr>
              <a:t>Έτος 2018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4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διανομές σε 400 νοικοκυριά (ανά διανομή</a:t>
            </a: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</a:p>
          <a:p>
            <a:pPr lvl="0">
              <a:spcAft>
                <a:spcPts val="600"/>
              </a:spcAft>
              <a:buNone/>
            </a:pPr>
            <a:r>
              <a:rPr lang="el-GR" sz="9600" dirty="0" smtClean="0">
                <a:solidFill>
                  <a:schemeClr val="accent2">
                    <a:lumMod val="50000"/>
                  </a:schemeClr>
                </a:solidFill>
              </a:rPr>
              <a:t>	Θα </a:t>
            </a:r>
            <a:r>
              <a:rPr lang="el-GR" sz="9600" dirty="0">
                <a:solidFill>
                  <a:schemeClr val="accent2">
                    <a:lumMod val="50000"/>
                  </a:schemeClr>
                </a:solidFill>
              </a:rPr>
              <a:t>γίνει και η διανομή του Δεκέμβρη στην οποία αναμένεται αύξηση των νοικοκυριών</a:t>
            </a:r>
            <a:r>
              <a:rPr lang="el-GR" sz="9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el-GR" sz="5500" dirty="0"/>
          </a:p>
          <a:p>
            <a:endParaRPr lang="el-GR" dirty="0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ΩΦΕΛΟΥΜΕΝΑ ΝΟΙΚΟΚΥΡΙΑ ΑΝΑ ΕΤΟΣ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8</a:t>
            </a:fld>
            <a:endParaRPr lang="el-GR"/>
          </a:p>
        </p:txBody>
      </p:sp>
      <p:graphicFrame>
        <p:nvGraphicFramePr>
          <p:cNvPr id="7" name="6 - Γράφημα"/>
          <p:cNvGraphicFramePr/>
          <p:nvPr/>
        </p:nvGraphicFramePr>
        <p:xfrm>
          <a:off x="4357686" y="7929594"/>
          <a:ext cx="785818" cy="6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8 - Γράφημα"/>
          <p:cNvGraphicFramePr/>
          <p:nvPr/>
        </p:nvGraphicFramePr>
        <p:xfrm>
          <a:off x="642910" y="1785926"/>
          <a:ext cx="2643206" cy="338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Αμαλία Τράκα - προϊσταμένη τμήματος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6C26-00A3-4943-B998-CEC3262A558C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2050" name="Picture 2" descr="C:\Users\owner\Downloads\30429765_10216317485360226_177376543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715436" cy="742955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1317</TotalTime>
  <Words>1709</Words>
  <Application>Microsoft Office PowerPoint</Application>
  <PresentationFormat>Προβολή στην οθόνη (4:3)</PresentationFormat>
  <Paragraphs>399</Paragraphs>
  <Slides>45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6" baseType="lpstr">
      <vt:lpstr>Θέμα του Office</vt:lpstr>
      <vt:lpstr>Διαφάνεια 1</vt:lpstr>
      <vt:lpstr>Διαφάνεια 2</vt:lpstr>
      <vt:lpstr>ΔΟΜΕΣ ΠΑΡΟΧΗΣ ΒΑΣΙΚΩΝ ΑΓΑΘΩΝ : ΚΟΙΝΩΝΙΚΟ ΠΑΝΤΟΠΩΛΕΙΟ - ΣΥΣΣΙΤΙΟ</vt:lpstr>
      <vt:lpstr>ΣΥΜΒΟΥΛΕΥΤΙΚΟ ΚΕΝΤΡΟ ΑΤΟΜΟΥ ΚΑΙ ΟΙΚΟΓΕΝΕΙΑΣ</vt:lpstr>
      <vt:lpstr>ΣΥΜΒΟΥΛΕΥΤΙΚΟ ΚΕΝΤΡΟ</vt:lpstr>
      <vt:lpstr>ΔΟΜΕΣ ΠΑΡΟΧΗΣ ΒΑΣΙΚΩΝ ΑΓΑΘΩΝ :</vt:lpstr>
      <vt:lpstr>ΚΟΙΝΩΝΙΚΟ ΠΑΝΤΟΠΩΛΕΙΟ</vt:lpstr>
      <vt:lpstr>ΚΟΙΝΩΝΙΚΟ ΠΑΝΤΟΠΩΛΕΙΟ –  ΣΤΟΙΧΕΙΑ ΕΡΓΟΥ</vt:lpstr>
      <vt:lpstr>Διαφάνεια 9</vt:lpstr>
      <vt:lpstr>Διαφάνεια 10</vt:lpstr>
      <vt:lpstr>Διαφάνεια 11</vt:lpstr>
      <vt:lpstr>ΚΟΙΝΩΝΙΚΟ ΠΑΝΤΟΠΩΛΕΙΟ ΣΤΟΙΧΕΙΑ ΕΡΓΟΥ  </vt:lpstr>
      <vt:lpstr>Διαφάνεια 13</vt:lpstr>
      <vt:lpstr>Διαφάνεια 14</vt:lpstr>
      <vt:lpstr>Διαφάνεια 15</vt:lpstr>
      <vt:lpstr>Διαφάνεια 16</vt:lpstr>
      <vt:lpstr>Διαφάνεια 17</vt:lpstr>
      <vt:lpstr>ΚΟΙΝΩΝΙΚΟ ΠΑΝΤΟΠΩΛΕΙΟ ΣΤΟΙΧΕΙΑ ΕΡΓΟΥ </vt:lpstr>
      <vt:lpstr>  ΚΟΙΝΩΝΙΚΟ ΠΑΝΤΟΠΩΛΕΙΟ ΣΥΝΟΛΙΚΑ ΣΤΟΙΧΕΙΑ </vt:lpstr>
      <vt:lpstr>ΣΥΣΣΙΤΙΑ</vt:lpstr>
      <vt:lpstr>Διανέμουμε και σε σπίτια φαγητό καθημερινά σε άπορους και ανήμπορους συμπολίτες μας</vt:lpstr>
      <vt:lpstr>Διαφάνεια 22</vt:lpstr>
      <vt:lpstr>Διαφάνεια 23</vt:lpstr>
      <vt:lpstr>Διαφάνεια 24</vt:lpstr>
      <vt:lpstr>Διαφάνεια 25</vt:lpstr>
      <vt:lpstr>ΑΣΤΕΓΟΙ </vt:lpstr>
      <vt:lpstr>Διαφάνεια 27</vt:lpstr>
      <vt:lpstr>ΑΣΤΕΓΟΙ</vt:lpstr>
      <vt:lpstr>ΑΣΤΕΓΟΙ </vt:lpstr>
      <vt:lpstr>ΕΠΑΝΑΣΥΝΔΕΣΕΙΣ ΡΕΥΜΑΤΟΣ</vt:lpstr>
      <vt:lpstr>ΕΠΑΝΑΣΥΝΔΕΣΕΙΣ ΡΕΥΜΑΤΟΣ</vt:lpstr>
      <vt:lpstr>ΚΕΝΤΡΟ ΚΟΙΝΟΤΗΤΑΣ ΔΗΜΟΥ ΠΑΤΡΕΩΝ</vt:lpstr>
      <vt:lpstr>Διαφάνεια 33</vt:lpstr>
      <vt:lpstr>Διαφάνεια 34</vt:lpstr>
      <vt:lpstr>ΚΕΝΤΡΟ ΚΟΙΝΟΤΗΤΑΣ </vt:lpstr>
      <vt:lpstr>ΚΕΝΤΡΟ ΚΟΙΝΟΤΗΤΑΣ  συγκεντρωτικά  στοιχεία </vt:lpstr>
      <vt:lpstr>Διαφάνεια 37</vt:lpstr>
      <vt:lpstr>ΛΟΙΠΕΣ ΔΡΑΣΕΙΣ ΚΟΙΝΩΝΙΚΗΣ ΥΠΟΣΤΗΡΙΞΗΣ ΕΥΠΑΘΩΝ ΟΜΑΔΩΝ </vt:lpstr>
      <vt:lpstr>Διαφάνεια 39</vt:lpstr>
      <vt:lpstr>ΣΤΟΙΧΕΙΑ ΠΡΟΣΩΠΙΚΟΥ </vt:lpstr>
      <vt:lpstr>ΟΙΚΟΝΟΜΙΚΑ ΣΤΟΙΧΕΙΑ </vt:lpstr>
      <vt:lpstr>ΝΕΕΣ ΔΡΑΣΕΙΣ </vt:lpstr>
      <vt:lpstr>ΠΡΟΒΛΗΜΑΤΑ - ΔΥΣΚΟΛΙΕΣ</vt:lpstr>
      <vt:lpstr>Συνέργεια - Ευχαριστίες </vt:lpstr>
      <vt:lpstr>Γιατί …. και στο ξερό δένδρο μπορούμε να βάλουμε χρώμα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ΚΟΙΝΩΝΙΚΟΣ ΟΡΓΑΝΙΣΜΟΣ ΔΗΜΟΥ ΠΑΤΡΕΩΝ</dc:title>
  <dc:creator>owner</dc:creator>
  <cp:lastModifiedBy>owner</cp:lastModifiedBy>
  <cp:revision>243</cp:revision>
  <dcterms:created xsi:type="dcterms:W3CDTF">2018-11-16T12:24:17Z</dcterms:created>
  <dcterms:modified xsi:type="dcterms:W3CDTF">2018-12-07T13:47:34Z</dcterms:modified>
</cp:coreProperties>
</file>