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9"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1" autoAdjust="0"/>
    <p:restoredTop sz="86429" autoAdjust="0"/>
  </p:normalViewPr>
  <p:slideViewPr>
    <p:cSldViewPr>
      <p:cViewPr varScale="1">
        <p:scale>
          <a:sx n="112" d="100"/>
          <a:sy n="112" d="100"/>
        </p:scale>
        <p:origin x="-1722" y="-60"/>
      </p:cViewPr>
      <p:guideLst>
        <p:guide orient="horz" pos="2160"/>
        <p:guide pos="2880"/>
      </p:guideLst>
    </p:cSldViewPr>
  </p:slideViewPr>
  <p:outlineViewPr>
    <p:cViewPr>
      <p:scale>
        <a:sx n="33" d="100"/>
        <a:sy n="33" d="100"/>
      </p:scale>
      <p:origin x="264" y="3072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F4B15A-0132-4E63-88D6-0EF52BE4641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A0066A0-ECD7-4006-BA0E-B2A3E84027F1}" type="datetimeFigureOut">
              <a:rPr lang="el-GR" smtClean="0"/>
              <a:pPr/>
              <a:t>6/12/2018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FF4B15A-0132-4E63-88D6-0EF52BE4641E}"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0066A0-ECD7-4006-BA0E-B2A3E84027F1}" type="datetimeFigureOut">
              <a:rPr lang="el-GR" smtClean="0"/>
              <a:pPr/>
              <a:t>6/12/2018</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F4B15A-0132-4E63-88D6-0EF52BE4641E}"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1214422"/>
            <a:ext cx="7851648" cy="1357322"/>
          </a:xfrm>
        </p:spPr>
        <p:txBody>
          <a:bodyPr>
            <a:normAutofit fontScale="90000"/>
          </a:bodyPr>
          <a:lstStyle/>
          <a:p>
            <a:pPr algn="ctr"/>
            <a:r>
              <a:rPr lang="el-GR" smtClean="0">
                <a:latin typeface="Segoe Print" pitchFamily="2" charset="0"/>
              </a:rPr>
              <a:t>ΚΟΙΝΩΝΙΚΟΣ ΟΡΓΑΝΙΣΜΟΣ   ΔΗΜΟΥ ΠΑΤΡΕΩΝ</a:t>
            </a:r>
            <a:endParaRPr lang="el-GR" dirty="0">
              <a:latin typeface="Segoe Print" pitchFamily="2" charset="0"/>
            </a:endParaRPr>
          </a:p>
        </p:txBody>
      </p:sp>
      <p:sp>
        <p:nvSpPr>
          <p:cNvPr id="3" name="2 - Υπότιτλος"/>
          <p:cNvSpPr>
            <a:spLocks noGrp="1"/>
          </p:cNvSpPr>
          <p:nvPr>
            <p:ph type="subTitle" idx="1"/>
          </p:nvPr>
        </p:nvSpPr>
        <p:spPr>
          <a:xfrm>
            <a:off x="533400" y="2714620"/>
            <a:ext cx="7854696" cy="3786214"/>
          </a:xfrm>
        </p:spPr>
        <p:txBody>
          <a:bodyPr>
            <a:normAutofit/>
          </a:bodyPr>
          <a:lstStyle/>
          <a:p>
            <a:endParaRPr lang="el-GR" smtClean="0"/>
          </a:p>
          <a:p>
            <a:pPr algn="l"/>
            <a:r>
              <a:rPr lang="el-GR" smtClean="0"/>
              <a:t>O Κοινωνικός Οργανισμός Δήμου Πατρέων είναι Νομικό Πρόσωπο Δημοσίου Δικαίου (ΝΠΔΔ) και σκοπός του είναι η οργάνωση και η λειτουργία υπηρεσιών Κοινωνικής Προστασίας και Αλληλεγγύης με γνώμονα την καλύτερη εξυπηρέτηση των αναγκών των πολιτών.</a:t>
            </a:r>
          </a:p>
          <a:p>
            <a:endParaRPr lang="el-GR" dirty="0"/>
          </a:p>
        </p:txBody>
      </p:sp>
      <p:pic>
        <p:nvPicPr>
          <p:cNvPr id="5" name="4 - Εικόνα" descr="ΚΟΔΗΠ ΛΟΓΟΤΥΠΟ"/>
          <p:cNvPicPr/>
          <p:nvPr/>
        </p:nvPicPr>
        <p:blipFill>
          <a:blip r:embed="rId2" cstate="print"/>
          <a:srcRect/>
          <a:stretch>
            <a:fillRect/>
          </a:stretch>
        </p:blipFill>
        <p:spPr bwMode="auto">
          <a:xfrm>
            <a:off x="142844" y="357166"/>
            <a:ext cx="1928794" cy="1000132"/>
          </a:xfrm>
          <a:prstGeom prst="rect">
            <a:avLst/>
          </a:prstGeom>
          <a:solidFill>
            <a:schemeClr val="accent2">
              <a:lumMod val="40000"/>
              <a:lumOff val="60000"/>
            </a:schemeClr>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785818"/>
          </a:xfrm>
        </p:spPr>
        <p:txBody>
          <a:bodyPr>
            <a:normAutofit fontScale="90000"/>
          </a:bodyPr>
          <a:lstStyle/>
          <a:p>
            <a:r>
              <a:rPr lang="el-GR" dirty="0" smtClean="0"/>
              <a:t/>
            </a:r>
            <a:br>
              <a:rPr lang="el-GR" dirty="0" smtClean="0"/>
            </a:br>
            <a:r>
              <a:rPr lang="el-GR" b="1" dirty="0" smtClean="0"/>
              <a:t>     ΤΜΗΜΑ ΕΥΠΑΘΩΝ ΟΜΑΔΩΝ</a:t>
            </a:r>
            <a:endParaRPr lang="el-GR" dirty="0"/>
          </a:p>
        </p:txBody>
      </p:sp>
      <p:sp>
        <p:nvSpPr>
          <p:cNvPr id="3" name="2 - Θέση περιεχομένου"/>
          <p:cNvSpPr>
            <a:spLocks noGrp="1"/>
          </p:cNvSpPr>
          <p:nvPr>
            <p:ph idx="1"/>
          </p:nvPr>
        </p:nvSpPr>
        <p:spPr>
          <a:xfrm>
            <a:off x="457200" y="1500174"/>
            <a:ext cx="8229600" cy="4824426"/>
          </a:xfrm>
          <a:ln>
            <a:noFill/>
          </a:ln>
        </p:spPr>
        <p:style>
          <a:lnRef idx="1">
            <a:schemeClr val="accent3"/>
          </a:lnRef>
          <a:fillRef idx="2">
            <a:schemeClr val="accent3"/>
          </a:fillRef>
          <a:effectRef idx="1">
            <a:schemeClr val="accent3"/>
          </a:effectRef>
          <a:fontRef idx="minor">
            <a:schemeClr val="dk1"/>
          </a:fontRef>
        </p:style>
        <p:txBody>
          <a:bodyPr>
            <a:normAutofit fontScale="92500"/>
          </a:bodyPr>
          <a:lstStyle/>
          <a:p>
            <a:r>
              <a:rPr lang="el-GR" dirty="0" smtClean="0"/>
              <a:t>Αποτελεί το θεσμοθετημένο πλαίσιο λειτουργίας μιας σειράς υπηρεσιών και προγραμμάτων που εδώ και χρόνια υλοποιεί ο Κοινωνικός Οργανισμός. </a:t>
            </a:r>
          </a:p>
          <a:p>
            <a:r>
              <a:rPr lang="el-GR" dirty="0" smtClean="0"/>
              <a:t>Η υπηρεσία απευθύνεται τόσο σε ειδικές ομάδες πληθυσμού, Οικονομικά αδύναμους πολίτες, Άστεγους, </a:t>
            </a:r>
            <a:r>
              <a:rPr lang="el-GR" dirty="0" err="1" smtClean="0"/>
              <a:t>Ρομά</a:t>
            </a:r>
            <a:r>
              <a:rPr lang="el-GR" dirty="0" smtClean="0"/>
              <a:t>,  Εξαρτημένα  Άτομα και γενικότερα  σε πολίτες που αντιμετωπίζουν </a:t>
            </a:r>
            <a:r>
              <a:rPr lang="el-GR" dirty="0" err="1" smtClean="0"/>
              <a:t>κοινωνικο</a:t>
            </a:r>
            <a:r>
              <a:rPr lang="el-GR" dirty="0" smtClean="0"/>
              <a:t> – οικονομικά προβλήματα. </a:t>
            </a:r>
          </a:p>
          <a:p>
            <a:r>
              <a:rPr lang="el-GR" dirty="0" smtClean="0"/>
              <a:t>Παρεμβαίνει τόσο με την οργάνωση δράσεων για τις ομάδες αυτές (διανομές τροφίμων, συσσίτια, φιλοξενία αστέγων κλπ) αλλά και σε ατομικό επίπεδο (συμβουλευτική, κοινωνική έρευνα, εξατομικευμένες δράσεις)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67524"/>
          </a:xfrm>
        </p:spPr>
        <p:txBody>
          <a:bodyPr/>
          <a:lstStyle/>
          <a:p>
            <a:r>
              <a:rPr lang="el-GR" b="1" dirty="0" smtClean="0"/>
              <a:t>      </a:t>
            </a:r>
            <a:r>
              <a:rPr lang="en-US" b="1" dirty="0" smtClean="0"/>
              <a:t> </a:t>
            </a:r>
            <a:r>
              <a:rPr lang="el-GR" sz="4500" b="1" dirty="0" smtClean="0"/>
              <a:t>ΤΜΗΜΑ ΤΡΙΤΗΣ ΗΛΙΚΙΑΣ</a:t>
            </a:r>
            <a:endParaRPr lang="el-GR" sz="4500" dirty="0"/>
          </a:p>
        </p:txBody>
      </p:sp>
      <p:sp>
        <p:nvSpPr>
          <p:cNvPr id="3" name="2 - Θέση περιεχομένου"/>
          <p:cNvSpPr>
            <a:spLocks noGrp="1"/>
          </p:cNvSpPr>
          <p:nvPr>
            <p:ph idx="1"/>
          </p:nvPr>
        </p:nvSpPr>
        <p:spPr>
          <a:ln>
            <a:noFill/>
          </a:ln>
        </p:spPr>
        <p:style>
          <a:lnRef idx="1">
            <a:schemeClr val="accent3"/>
          </a:lnRef>
          <a:fillRef idx="2">
            <a:schemeClr val="accent3"/>
          </a:fillRef>
          <a:effectRef idx="1">
            <a:schemeClr val="accent3"/>
          </a:effectRef>
          <a:fontRef idx="minor">
            <a:schemeClr val="dk1"/>
          </a:fontRef>
        </p:style>
        <p:txBody>
          <a:bodyPr>
            <a:normAutofit/>
          </a:bodyPr>
          <a:lstStyle/>
          <a:p>
            <a:r>
              <a:rPr lang="el-GR" dirty="0" smtClean="0"/>
              <a:t>Στο Τμήμα αυτό εντάσσονται τα  τρία Κέντρα Ανοικτής Προστασίας Ηλικιωμένων (ΚΑΠΗ) και το πρόγραμμα "Βοήθεια στο σπίτι". </a:t>
            </a:r>
          </a:p>
          <a:p>
            <a:r>
              <a:rPr lang="el-GR" dirty="0" smtClean="0"/>
              <a:t>Στις δομές αυτές παρέχεται ψυχοσυναισθηματική υποστήριξη, συμβουλευτική και γενικότερα κοινωνική φροντίδα. Σε αυτό το πλαίσιο λειτουργούν ομάδες στήριξης και συζήτησης ηλικιωμένων, καθώς κι ατομικές συνεδρίες. </a:t>
            </a:r>
          </a:p>
          <a:p>
            <a:pPr>
              <a:buNone/>
            </a:pPr>
            <a:r>
              <a:rPr lang="el-GR" dirty="0" smtClean="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1285884"/>
          </a:xfrm>
        </p:spPr>
        <p:txBody>
          <a:bodyPr>
            <a:normAutofit fontScale="90000"/>
          </a:bodyPr>
          <a:lstStyle/>
          <a:p>
            <a:r>
              <a:rPr lang="el-GR" dirty="0" smtClean="0"/>
              <a:t>   </a:t>
            </a:r>
            <a:r>
              <a:rPr lang="el-GR" b="1" dirty="0" smtClean="0"/>
              <a:t>ΟΜΑΔΑ ΠΡΟΣΤΑΣΙΑΣ ΑΝΗΛΙΚΩΝ</a:t>
            </a:r>
            <a:br>
              <a:rPr lang="el-GR" b="1" dirty="0" smtClean="0"/>
            </a:br>
            <a:r>
              <a:rPr lang="el-GR" b="1" dirty="0" smtClean="0"/>
              <a:t>                          (ΟΠΑ)</a:t>
            </a:r>
            <a:endParaRPr lang="el-GR" b="1" dirty="0"/>
          </a:p>
        </p:txBody>
      </p:sp>
      <p:sp>
        <p:nvSpPr>
          <p:cNvPr id="3" name="2 - Θέση περιεχομένου"/>
          <p:cNvSpPr>
            <a:spLocks noGrp="1"/>
          </p:cNvSpPr>
          <p:nvPr>
            <p:ph idx="1"/>
          </p:nvPr>
        </p:nvSpPr>
        <p:spPr>
          <a:xfrm>
            <a:off x="457200" y="2285992"/>
            <a:ext cx="8229600" cy="4038608"/>
          </a:xfrm>
          <a:ln>
            <a:noFill/>
          </a:ln>
        </p:spPr>
        <p:style>
          <a:lnRef idx="1">
            <a:schemeClr val="accent3"/>
          </a:lnRef>
          <a:fillRef idx="2">
            <a:schemeClr val="accent3"/>
          </a:fillRef>
          <a:effectRef idx="1">
            <a:schemeClr val="accent3"/>
          </a:effectRef>
          <a:fontRef idx="minor">
            <a:schemeClr val="dk1"/>
          </a:fontRef>
        </p:style>
        <p:txBody>
          <a:bodyPr/>
          <a:lstStyle/>
          <a:p>
            <a:r>
              <a:rPr lang="el-GR" dirty="0" smtClean="0"/>
              <a:t> Πολύ σημαντικός είναι ο ρόλος της  νεοσύστατης Ομάδας Προστασίας Ανηλίκων,  σκοπός της οποίας είναι η πρόληψη και η αντιμετώπιση της κακοποίησης-παραμέλησης  των ανηλίκων με συνεχόμενες επισκέψεις, συμβουλευτική στήριξη, παραπομπή σε άλλες υπηρεσίες και απομάκρυνση των παιδιών όταν αυτό απαιτείται.</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785818"/>
          </a:xfrm>
        </p:spPr>
        <p:txBody>
          <a:bodyPr>
            <a:normAutofit/>
          </a:bodyPr>
          <a:lstStyle/>
          <a:p>
            <a:pPr algn="ctr"/>
            <a:r>
              <a:rPr lang="el-GR" sz="4800" b="1" dirty="0" smtClean="0"/>
              <a:t>ΕΥΧΑΡΙΣΤΙΕΣ</a:t>
            </a:r>
            <a:endParaRPr lang="el-GR" sz="4800" b="1" dirty="0"/>
          </a:p>
        </p:txBody>
      </p:sp>
      <p:sp>
        <p:nvSpPr>
          <p:cNvPr id="3" name="2 - Θέση περιεχομένου"/>
          <p:cNvSpPr>
            <a:spLocks noGrp="1"/>
          </p:cNvSpPr>
          <p:nvPr>
            <p:ph idx="1"/>
          </p:nvPr>
        </p:nvSpPr>
        <p:spPr>
          <a:xfrm>
            <a:off x="457200" y="1285860"/>
            <a:ext cx="8229600" cy="5038740"/>
          </a:xfrm>
          <a:ln>
            <a:noFill/>
          </a:ln>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l-GR" dirty="0" smtClean="0"/>
              <a:t>Όλες τις Διευθύνσεις του Δήμου Πατρέων</a:t>
            </a:r>
          </a:p>
          <a:p>
            <a:r>
              <a:rPr lang="el-GR" dirty="0" smtClean="0"/>
              <a:t> Τον κ. </a:t>
            </a:r>
            <a:r>
              <a:rPr lang="el-GR" dirty="0" err="1" smtClean="0"/>
              <a:t>Δαλαγιώργο</a:t>
            </a:r>
            <a:r>
              <a:rPr lang="el-GR" dirty="0" smtClean="0"/>
              <a:t>, πολιτικό μηχανικό που έχει παραχωρηθεί στον ΚΟΔΗΠ για την υλοποίηση του έργου του Οργανισμού.</a:t>
            </a:r>
          </a:p>
          <a:p>
            <a:r>
              <a:rPr lang="el-GR" dirty="0" smtClean="0"/>
              <a:t>Τους εθελοντές</a:t>
            </a:r>
          </a:p>
          <a:p>
            <a:r>
              <a:rPr lang="el-GR" dirty="0" smtClean="0"/>
              <a:t>Τους </a:t>
            </a:r>
            <a:r>
              <a:rPr lang="el-GR" dirty="0" smtClean="0"/>
              <a:t>χορηγούς</a:t>
            </a:r>
            <a:endParaRPr lang="en-US" dirty="0" smtClean="0"/>
          </a:p>
          <a:p>
            <a:r>
              <a:rPr lang="el-GR" smtClean="0"/>
              <a:t>Το ΔΗΠΕΘΕ</a:t>
            </a:r>
            <a:endParaRPr lang="en-US" dirty="0" smtClean="0"/>
          </a:p>
          <a:p>
            <a:r>
              <a:rPr lang="el-GR" dirty="0" smtClean="0"/>
              <a:t>Τον Ερυθρό Σταυρό </a:t>
            </a:r>
          </a:p>
          <a:p>
            <a:r>
              <a:rPr lang="el-GR" dirty="0" smtClean="0"/>
              <a:t>Την Πυροσβεστική </a:t>
            </a:r>
          </a:p>
          <a:p>
            <a:r>
              <a:rPr lang="el-GR" dirty="0" smtClean="0"/>
              <a:t>Την Αστυνομία</a:t>
            </a:r>
          </a:p>
          <a:p>
            <a:r>
              <a:rPr lang="el-GR" dirty="0" smtClean="0"/>
              <a:t> Την 6</a:t>
            </a:r>
            <a:r>
              <a:rPr lang="el-GR" baseline="30000" dirty="0" smtClean="0"/>
              <a:t>η</a:t>
            </a:r>
            <a:r>
              <a:rPr lang="el-GR" dirty="0" smtClean="0"/>
              <a:t> ΥΠΕ</a:t>
            </a:r>
            <a:endParaRPr lang="en-US" dirty="0" smtClean="0"/>
          </a:p>
          <a:p>
            <a:r>
              <a:rPr lang="el-GR" dirty="0" smtClean="0"/>
              <a:t>Το ΕΚΑΒ</a:t>
            </a:r>
          </a:p>
          <a:p>
            <a:r>
              <a:rPr lang="el-GR" dirty="0" smtClean="0"/>
              <a:t>Όλο το προσωπικό του ΚΟΔΗΠ και τους εργαζόμενους στο πρόγραμμα κοινωφελούς εργασίας του ΟΑΕΔ</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800" b="1" dirty="0" smtClean="0"/>
              <a:t>ΣΥΣΤΑΣΗ ΚΟΔΗΠ</a:t>
            </a:r>
            <a:endParaRPr lang="el-GR" sz="4800" b="1" dirty="0"/>
          </a:p>
        </p:txBody>
      </p:sp>
      <p:sp>
        <p:nvSpPr>
          <p:cNvPr id="3" name="2 - Θέση περιεχομένου"/>
          <p:cNvSpPr>
            <a:spLocks noGrp="1"/>
          </p:cNvSpPr>
          <p:nvPr>
            <p:ph idx="1"/>
          </p:nvPr>
        </p:nvSpPr>
        <p:spPr>
          <a:ln>
            <a:noFill/>
          </a:ln>
        </p:spPr>
        <p:style>
          <a:lnRef idx="1">
            <a:schemeClr val="accent3"/>
          </a:lnRef>
          <a:fillRef idx="2">
            <a:schemeClr val="accent3"/>
          </a:fillRef>
          <a:effectRef idx="1">
            <a:schemeClr val="accent3"/>
          </a:effectRef>
          <a:fontRef idx="minor">
            <a:schemeClr val="dk1"/>
          </a:fontRef>
        </p:style>
        <p:txBody>
          <a:bodyPr/>
          <a:lstStyle/>
          <a:p>
            <a:r>
              <a:rPr lang="el-GR" dirty="0" smtClean="0"/>
              <a:t>Ο «Κοινωνικός Οργανισμός του Δήμου Πατρέων - ΚΟΔΗΠ» προέκυψε κατ’ εφαρμογή του «Καλλικράτη» το 2011 όπως </a:t>
            </a:r>
            <a:r>
              <a:rPr lang="el-GR" dirty="0" smtClean="0">
                <a:latin typeface="+mj-lt"/>
              </a:rPr>
              <a:t>προβλεπόταν</a:t>
            </a:r>
            <a:r>
              <a:rPr lang="el-GR" dirty="0" smtClean="0"/>
              <a:t> από τη συνένωση των κάτωθι  ΝΠΔΔ:</a:t>
            </a:r>
          </a:p>
          <a:p>
            <a:pPr lvl="0"/>
            <a:r>
              <a:rPr lang="el-GR" dirty="0" smtClean="0"/>
              <a:t>Δημοτικοί Παιδικοί Σταθμοί Δήμου Πατρέων</a:t>
            </a:r>
          </a:p>
          <a:p>
            <a:pPr lvl="0"/>
            <a:r>
              <a:rPr lang="el-GR" dirty="0" smtClean="0"/>
              <a:t>Δημοτικός Παιδικός Σταθμός Ρίου</a:t>
            </a:r>
          </a:p>
          <a:p>
            <a:pPr lvl="0"/>
            <a:r>
              <a:rPr lang="el-GR" dirty="0" smtClean="0"/>
              <a:t>Δημοτικός Παιδικός Σταθμός </a:t>
            </a:r>
            <a:r>
              <a:rPr lang="el-GR" dirty="0" err="1" smtClean="0"/>
              <a:t>Δεμενίκων</a:t>
            </a:r>
            <a:endParaRPr lang="el-GR" dirty="0" smtClean="0"/>
          </a:p>
          <a:p>
            <a:pPr lvl="0"/>
            <a:r>
              <a:rPr lang="el-GR" dirty="0" smtClean="0"/>
              <a:t>Δημοτικός Οργανισμός Υγείας και Πρόνοιας (ΔΟΥΠ)</a:t>
            </a:r>
          </a:p>
          <a:p>
            <a:pPr lvl="0"/>
            <a:r>
              <a:rPr lang="el-GR" dirty="0" smtClean="0"/>
              <a:t>Κέντρα Ανοιχτής Προστασίας Ηλικιωμένων (ΚΑΠΗ)</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r>
              <a:rPr lang="en-US" dirty="0" smtClean="0"/>
              <a:t>      </a:t>
            </a:r>
            <a:r>
              <a:rPr lang="el-GR" sz="4800" b="1" dirty="0" smtClean="0"/>
              <a:t>ΠΟΡΟΙ - ΠΡΟΫΠΟΛΟΓΙΣΜΟΣ</a:t>
            </a:r>
            <a:endParaRPr lang="el-GR" sz="4800" b="1" dirty="0"/>
          </a:p>
        </p:txBody>
      </p:sp>
      <p:sp>
        <p:nvSpPr>
          <p:cNvPr id="3" name="2 - Θέση περιεχομένου"/>
          <p:cNvSpPr>
            <a:spLocks noGrp="1"/>
          </p:cNvSpPr>
          <p:nvPr>
            <p:ph idx="1"/>
          </p:nvPr>
        </p:nvSpPr>
        <p:spPr>
          <a:ln>
            <a:noFill/>
          </a:ln>
        </p:spPr>
        <p:style>
          <a:lnRef idx="1">
            <a:schemeClr val="accent3"/>
          </a:lnRef>
          <a:fillRef idx="2">
            <a:schemeClr val="accent3"/>
          </a:fillRef>
          <a:effectRef idx="1">
            <a:schemeClr val="accent3"/>
          </a:effectRef>
          <a:fontRef idx="minor">
            <a:schemeClr val="dk1"/>
          </a:fontRef>
        </p:style>
        <p:txBody>
          <a:bodyPr/>
          <a:lstStyle/>
          <a:p>
            <a:r>
              <a:rPr lang="el-GR" dirty="0" smtClean="0"/>
              <a:t>Οι οικονομικοί  πόροι που συμβάλλουν στη λειτουργία του Νομικού Προσώπου προέρχονται από :</a:t>
            </a:r>
          </a:p>
          <a:p>
            <a:r>
              <a:rPr lang="el-GR" dirty="0" smtClean="0"/>
              <a:t>α)  Επιχορήγηση</a:t>
            </a:r>
            <a:r>
              <a:rPr lang="en-US" dirty="0" smtClean="0"/>
              <a:t> </a:t>
            </a:r>
            <a:r>
              <a:rPr lang="el-GR" dirty="0" smtClean="0"/>
              <a:t>του Δήμου</a:t>
            </a:r>
          </a:p>
          <a:p>
            <a:r>
              <a:rPr lang="el-GR" dirty="0" smtClean="0"/>
              <a:t>β) Τροφεία</a:t>
            </a:r>
          </a:p>
          <a:p>
            <a:r>
              <a:rPr lang="el-GR" dirty="0" smtClean="0"/>
              <a:t>γ) Ευρωπαϊκά προγράμματα</a:t>
            </a:r>
          </a:p>
          <a:p>
            <a:r>
              <a:rPr lang="el-GR" dirty="0" smtClean="0"/>
              <a:t>δ) Έσοδα από δωρεές</a:t>
            </a:r>
          </a:p>
          <a:p>
            <a:pPr>
              <a:buNone/>
            </a:pPr>
            <a:r>
              <a:rPr lang="el-GR" dirty="0" smtClean="0"/>
              <a:t>    Ο Προϋπολογισμός ανέρχεται στα 11.</a:t>
            </a:r>
            <a:r>
              <a:rPr lang="en-US" dirty="0" smtClean="0"/>
              <a:t>071</a:t>
            </a:r>
            <a:r>
              <a:rPr lang="el-GR" dirty="0" smtClean="0"/>
              <a:t>.</a:t>
            </a:r>
            <a:r>
              <a:rPr lang="en-US" dirty="0" smtClean="0"/>
              <a:t>57</a:t>
            </a:r>
            <a:r>
              <a:rPr lang="el-GR" dirty="0" smtClean="0"/>
              <a:t>0</a:t>
            </a:r>
            <a:r>
              <a:rPr lang="en-US" dirty="0" smtClean="0"/>
              <a:t>,00 </a:t>
            </a:r>
            <a:r>
              <a:rPr lang="el-GR" dirty="0" smtClean="0"/>
              <a:t>ευρώ </a:t>
            </a:r>
          </a:p>
          <a:p>
            <a:pPr>
              <a:buNone/>
            </a:pPr>
            <a:r>
              <a:rPr lang="el-GR" dirty="0" smtClean="0"/>
              <a:t>( προσλήψεις, μισθοδοσία, διαγωνισμοί , προμήθειες, επισκευές, κοινωνικές παροχές </a:t>
            </a:r>
            <a:r>
              <a:rPr lang="el-GR" dirty="0" err="1" smtClean="0"/>
              <a:t>κ.λ.π</a:t>
            </a:r>
            <a:r>
              <a:rPr lang="el-GR" dirty="0" smtClean="0"/>
              <a:t>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1428760"/>
          </a:xfrm>
        </p:spPr>
        <p:txBody>
          <a:bodyPr>
            <a:normAutofit/>
          </a:bodyPr>
          <a:lstStyle/>
          <a:p>
            <a:pPr algn="ctr"/>
            <a:r>
              <a:rPr lang="el-GR" sz="4800" b="1" dirty="0" smtClean="0"/>
              <a:t>ΔΙΟΙΚΗΣΗ</a:t>
            </a:r>
            <a:endParaRPr lang="el-GR" sz="4800" b="1" dirty="0"/>
          </a:p>
        </p:txBody>
      </p:sp>
      <p:sp>
        <p:nvSpPr>
          <p:cNvPr id="3" name="2 - Θέση περιεχομένου"/>
          <p:cNvSpPr>
            <a:spLocks noGrp="1"/>
          </p:cNvSpPr>
          <p:nvPr>
            <p:ph idx="1"/>
          </p:nvPr>
        </p:nvSpPr>
        <p:spPr>
          <a:xfrm>
            <a:off x="457200" y="1785926"/>
            <a:ext cx="8229600" cy="4538674"/>
          </a:xfrm>
          <a:ln>
            <a:noFill/>
          </a:ln>
        </p:spPr>
        <p:style>
          <a:lnRef idx="1">
            <a:schemeClr val="accent3"/>
          </a:lnRef>
          <a:fillRef idx="2">
            <a:schemeClr val="accent3"/>
          </a:fillRef>
          <a:effectRef idx="1">
            <a:schemeClr val="accent3"/>
          </a:effectRef>
          <a:fontRef idx="minor">
            <a:schemeClr val="dk1"/>
          </a:fontRef>
        </p:style>
        <p:txBody>
          <a:bodyPr/>
          <a:lstStyle/>
          <a:p>
            <a:r>
              <a:rPr lang="el-GR" sz="3600" dirty="0" smtClean="0"/>
              <a:t>Διοικείται από 15μελές Διοικητικό Συμβούλιο, του οποίου προΐσταται ο Πρόεδρος, ο οποίος είναι  ο νόμιμος εκπρόσωπος του Οργανισμού. </a:t>
            </a:r>
          </a:p>
          <a:p>
            <a:pPr>
              <a:buNone/>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1143008"/>
          </a:xfrm>
        </p:spPr>
        <p:txBody>
          <a:bodyPr>
            <a:normAutofit/>
          </a:bodyPr>
          <a:lstStyle/>
          <a:p>
            <a:pPr algn="ctr"/>
            <a:r>
              <a:rPr lang="el-GR" sz="4800" b="1" dirty="0" smtClean="0"/>
              <a:t>ΟΡΓΑΝΟΓΡΑΜΜΑ</a:t>
            </a:r>
            <a:endParaRPr lang="el-GR" sz="4800" b="1" dirty="0"/>
          </a:p>
        </p:txBody>
      </p:sp>
      <p:pic>
        <p:nvPicPr>
          <p:cNvPr id="17410" name="Picture 2" descr="C:\Users\owner\Desktop\ΑΠΟΛΟΓΙΣΜΟΣ ΔΡΑΣΕΩΝ\organogramma2018 (1).png"/>
          <p:cNvPicPr>
            <a:picLocks noGrp="1" noChangeAspect="1" noChangeArrowheads="1"/>
          </p:cNvPicPr>
          <p:nvPr>
            <p:ph idx="1"/>
          </p:nvPr>
        </p:nvPicPr>
        <p:blipFill>
          <a:blip r:embed="rId2"/>
          <a:srcRect/>
          <a:stretch>
            <a:fillRect/>
          </a:stretch>
        </p:blipFill>
        <p:spPr bwMode="auto">
          <a:xfrm>
            <a:off x="142844" y="1142984"/>
            <a:ext cx="8715436" cy="55721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58204" cy="571504"/>
          </a:xfrm>
        </p:spPr>
        <p:txBody>
          <a:bodyPr>
            <a:noAutofit/>
          </a:bodyPr>
          <a:lstStyle/>
          <a:p>
            <a:pPr algn="ctr"/>
            <a:r>
              <a:rPr lang="el-GR" sz="4800" b="1" dirty="0" smtClean="0"/>
              <a:t>ΤΜΗΜΑΤΑ-ΠΡΟΣΩΠΙΚΟ</a:t>
            </a:r>
            <a:endParaRPr lang="el-GR" sz="4800" b="1" dirty="0"/>
          </a:p>
        </p:txBody>
      </p:sp>
      <p:sp>
        <p:nvSpPr>
          <p:cNvPr id="3" name="2 - Θέση περιεχομένου"/>
          <p:cNvSpPr>
            <a:spLocks noGrp="1"/>
          </p:cNvSpPr>
          <p:nvPr>
            <p:ph idx="1"/>
          </p:nvPr>
        </p:nvSpPr>
        <p:spPr>
          <a:xfrm>
            <a:off x="457200" y="1357297"/>
            <a:ext cx="8229600" cy="5085835"/>
          </a:xfrm>
          <a:ln>
            <a:noFill/>
          </a:ln>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el-GR" sz="3000" dirty="0" smtClean="0">
                <a:solidFill>
                  <a:schemeClr val="bg2">
                    <a:lumMod val="10000"/>
                  </a:schemeClr>
                </a:solidFill>
              </a:rPr>
              <a:t>Ο ΚΟΔΗΠ διαθέτει το κατάλληλο επιστημονικό προσωπικό στις υπηρεσίες των πολιτών  και περιλαμβάνει πέντε τμήματα στα οποία αντιστοιχούν  σαράντα δύο (42 )  Δομές.</a:t>
            </a:r>
          </a:p>
          <a:p>
            <a:r>
              <a:rPr lang="el-GR" sz="3000" dirty="0" smtClean="0">
                <a:solidFill>
                  <a:schemeClr val="bg2">
                    <a:lumMod val="10000"/>
                  </a:schemeClr>
                </a:solidFill>
              </a:rPr>
              <a:t>Το Προσωπικό του  ΚΟΔΗΠ   ανέρχεται σε  240     εργαζόμενους  με διάφορες σχέσεις εργασίας ( μόνιμοι, ΙΔΑΧ, ΙΔΟΧ, συμβάσεις παροχής υπηρεσιών).</a:t>
            </a:r>
          </a:p>
          <a:p>
            <a:r>
              <a:rPr lang="el-GR" sz="3000" dirty="0" smtClean="0">
                <a:solidFill>
                  <a:schemeClr val="bg2">
                    <a:lumMod val="10000"/>
                  </a:schemeClr>
                </a:solidFill>
              </a:rPr>
              <a:t>Στο έργο του ΚΟΔΗΠ έχουν συμβάλλει ουσιαστικά οι εργαζόμενοι κοινωφελούς εργασίας χωρίς την παρουσία των οποίων  ορισμένες δράσεις μπορεί και να μην υπήρχαν.</a:t>
            </a:r>
          </a:p>
          <a:p>
            <a:r>
              <a:rPr lang="el-GR" sz="3000" dirty="0" smtClean="0">
                <a:solidFill>
                  <a:schemeClr val="bg2">
                    <a:lumMod val="10000"/>
                  </a:schemeClr>
                </a:solidFill>
              </a:rPr>
              <a:t> Επίσης σημαντική υποστήριξη παρέχουν και  οι εθελοντές</a:t>
            </a:r>
            <a:r>
              <a:rPr lang="el-GR" dirty="0" smtClean="0">
                <a:solidFill>
                  <a:schemeClr val="bg2">
                    <a:lumMod val="10000"/>
                  </a:schemeClr>
                </a:solidFill>
              </a:rPr>
              <a:t>. </a:t>
            </a:r>
          </a:p>
          <a:p>
            <a:endParaRPr lang="el-GR" dirty="0">
              <a:solidFill>
                <a:schemeClr val="bg2">
                  <a:lumMod val="1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1285884"/>
          </a:xfrm>
        </p:spPr>
        <p:txBody>
          <a:bodyPr>
            <a:noAutofit/>
          </a:bodyPr>
          <a:lstStyle/>
          <a:p>
            <a:pPr algn="ctr"/>
            <a:r>
              <a:rPr lang="el-GR" sz="4800" b="1" dirty="0" smtClean="0"/>
              <a:t>ΤΜΗΜΑ ΔΙΟΙΚΗΤΙΚΟΥ ΟΙΚΟΝΟΜΙΚΟΥ</a:t>
            </a:r>
            <a:endParaRPr lang="el-GR" sz="4800" b="1" dirty="0"/>
          </a:p>
        </p:txBody>
      </p:sp>
      <p:sp>
        <p:nvSpPr>
          <p:cNvPr id="3" name="2 - Θέση περιεχομένου"/>
          <p:cNvSpPr>
            <a:spLocks noGrp="1"/>
          </p:cNvSpPr>
          <p:nvPr>
            <p:ph idx="1"/>
          </p:nvPr>
        </p:nvSpPr>
        <p:spPr>
          <a:ln>
            <a:noFill/>
          </a:ln>
        </p:spPr>
        <p:style>
          <a:lnRef idx="1">
            <a:schemeClr val="accent3"/>
          </a:lnRef>
          <a:fillRef idx="2">
            <a:schemeClr val="accent3"/>
          </a:fillRef>
          <a:effectRef idx="1">
            <a:schemeClr val="accent3"/>
          </a:effectRef>
          <a:fontRef idx="minor">
            <a:schemeClr val="dk1"/>
          </a:fontRef>
        </p:style>
        <p:txBody>
          <a:bodyPr>
            <a:normAutofit/>
          </a:bodyPr>
          <a:lstStyle/>
          <a:p>
            <a:r>
              <a:rPr lang="el-GR" dirty="0" smtClean="0"/>
              <a:t>Περιλαμβάνει τα  γραφεία διοίκησης, οικονομικού, ανθρώπινου δυναμικού.</a:t>
            </a:r>
          </a:p>
          <a:p>
            <a:r>
              <a:rPr lang="el-GR" dirty="0" smtClean="0"/>
              <a:t>Το Τμήμα  προβαίνει σε όλες τις απαραίτητες  ενέργειες και  εφαρμόζει όλες τις νομοθετικές εγκυκλίους,  οι οποίες τα τελευταία έτη  έχουν υποστεί  αρκετές  αναπροσαρμογές  σε  θέματα μισθοδοσίας και προσωπικού,  αλλά  και σε θέματα  δαπανών  και  προμηθειών. </a:t>
            </a:r>
          </a:p>
          <a:p>
            <a:r>
              <a:rPr lang="el-GR" dirty="0" smtClean="0"/>
              <a:t>  Συνεργάζεται και  παρέχει στήριξη σε όλα τα Τμήματα του ΚΟΔΗΠ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785818"/>
          </a:xfrm>
        </p:spPr>
        <p:txBody>
          <a:bodyPr>
            <a:normAutofit fontScale="90000"/>
          </a:bodyPr>
          <a:lstStyle/>
          <a:p>
            <a:pPr lvl="0"/>
            <a:r>
              <a:rPr lang="el-GR" b="1" dirty="0" smtClean="0"/>
              <a:t/>
            </a:r>
            <a:br>
              <a:rPr lang="el-GR" b="1" dirty="0" smtClean="0"/>
            </a:br>
            <a:r>
              <a:rPr lang="el-GR" b="1" dirty="0" smtClean="0"/>
              <a:t/>
            </a:r>
            <a:br>
              <a:rPr lang="el-GR" b="1" dirty="0" smtClean="0"/>
            </a:br>
            <a:r>
              <a:rPr lang="el-GR" b="1" dirty="0" smtClean="0"/>
              <a:t/>
            </a:r>
            <a:br>
              <a:rPr lang="el-GR" b="1" dirty="0" smtClean="0"/>
            </a:br>
            <a:r>
              <a:rPr lang="el-GR" dirty="0" smtClean="0"/>
              <a:t/>
            </a:r>
            <a:br>
              <a:rPr lang="el-GR" dirty="0" smtClean="0"/>
            </a:br>
            <a:r>
              <a:rPr lang="el-GR" b="1" dirty="0" smtClean="0"/>
              <a:t>   ΤΜΗΜΑ ΠΑΙΔΙΚΩΝ ΣΤΑΘΜΩΝ </a:t>
            </a:r>
            <a:endParaRPr lang="el-GR" dirty="0"/>
          </a:p>
        </p:txBody>
      </p:sp>
      <p:sp>
        <p:nvSpPr>
          <p:cNvPr id="3" name="2 - Θέση περιεχομένου"/>
          <p:cNvSpPr>
            <a:spLocks noGrp="1"/>
          </p:cNvSpPr>
          <p:nvPr>
            <p:ph idx="1"/>
          </p:nvPr>
        </p:nvSpPr>
        <p:spPr>
          <a:xfrm>
            <a:off x="457200" y="1571612"/>
            <a:ext cx="8229600" cy="4752988"/>
          </a:xfrm>
          <a:ln>
            <a:noFill/>
          </a:ln>
        </p:spPr>
        <p:style>
          <a:lnRef idx="1">
            <a:schemeClr val="accent3"/>
          </a:lnRef>
          <a:fillRef idx="2">
            <a:schemeClr val="accent3"/>
          </a:fillRef>
          <a:effectRef idx="1">
            <a:schemeClr val="accent3"/>
          </a:effectRef>
          <a:fontRef idx="minor">
            <a:schemeClr val="dk1"/>
          </a:fontRef>
        </p:style>
        <p:txBody>
          <a:bodyPr/>
          <a:lstStyle/>
          <a:p>
            <a:pPr>
              <a:buNone/>
            </a:pPr>
            <a:r>
              <a:rPr lang="el-GR" dirty="0" smtClean="0">
                <a:solidFill>
                  <a:schemeClr val="bg2">
                    <a:lumMod val="10000"/>
                  </a:schemeClr>
                </a:solidFill>
              </a:rPr>
              <a:t>Περιλαμβάνει  16  Παιδικούς Σταθμούς των οποίων ο σκοπός  είναι:</a:t>
            </a:r>
          </a:p>
          <a:p>
            <a:pPr lvl="0">
              <a:buFont typeface="Wingdings" pitchFamily="2" charset="2"/>
              <a:buChar char="Ø"/>
            </a:pPr>
            <a:r>
              <a:rPr lang="el-GR" dirty="0" smtClean="0">
                <a:solidFill>
                  <a:schemeClr val="bg2">
                    <a:lumMod val="10000"/>
                  </a:schemeClr>
                </a:solidFill>
              </a:rPr>
              <a:t> Να παρέχουν ενιαία προσχολική αγωγή και εκπαίδευση, σύμφωνα με τα πλέον σύγχρονα επιστημονικά δεδομένα.</a:t>
            </a:r>
          </a:p>
          <a:p>
            <a:pPr lvl="0">
              <a:buFont typeface="Wingdings" pitchFamily="2" charset="2"/>
              <a:buChar char="Ø"/>
            </a:pPr>
            <a:r>
              <a:rPr lang="el-GR" dirty="0" smtClean="0">
                <a:solidFill>
                  <a:schemeClr val="bg2">
                    <a:lumMod val="10000"/>
                  </a:schemeClr>
                </a:solidFill>
              </a:rPr>
              <a:t> Να βοηθούν τα παιδιά να αναπτυχθούν ολόπλευρα, σωματικά, νοητικά, συναισθηματικά και κοινωνικά.</a:t>
            </a:r>
          </a:p>
          <a:p>
            <a:pPr lvl="0">
              <a:buFont typeface="Wingdings" pitchFamily="2" charset="2"/>
              <a:buChar char="Ø"/>
            </a:pPr>
            <a:r>
              <a:rPr lang="el-GR" dirty="0" smtClean="0">
                <a:solidFill>
                  <a:schemeClr val="bg2">
                    <a:lumMod val="10000"/>
                  </a:schemeClr>
                </a:solidFill>
              </a:rPr>
              <a:t> Να βοηθούν τα παιδιά για την ομαλή μεταβίβαση τους από το οικογενειακό στο σχολικό περιβάλλον</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1214446"/>
          </a:xfrm>
        </p:spPr>
        <p:txBody>
          <a:bodyPr>
            <a:normAutofit fontScale="90000"/>
          </a:bodyPr>
          <a:lstStyle/>
          <a:p>
            <a:pPr algn="ctr"/>
            <a:r>
              <a:rPr lang="el-GR" b="1" dirty="0" smtClean="0"/>
              <a:t>ΤΜΗΜΑ ΚΔΑΠ-ΚΔΑΠ ΜΕΑ -ΘΕΡΙΝΑ ΚΔΑΠ</a:t>
            </a:r>
            <a:endParaRPr lang="el-GR" dirty="0"/>
          </a:p>
        </p:txBody>
      </p:sp>
      <p:sp>
        <p:nvSpPr>
          <p:cNvPr id="3" name="2 - Θέση περιεχομένου"/>
          <p:cNvSpPr>
            <a:spLocks noGrp="1"/>
          </p:cNvSpPr>
          <p:nvPr>
            <p:ph idx="1"/>
          </p:nvPr>
        </p:nvSpPr>
        <p:spPr>
          <a:xfrm>
            <a:off x="457200" y="1428736"/>
            <a:ext cx="8229600" cy="4895864"/>
          </a:xfrm>
          <a:ln>
            <a:noFill/>
          </a:ln>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l-GR" dirty="0" smtClean="0"/>
              <a:t>Τα Κέντρα Δημιουργικής Απασχόλησης Παιδιών (ΚΔΑΠ) αναφέρονται στα παιδιά σχολικής ηλικίας από 5 έως 12 ετών και ο παιδαγωγικός τους στόχος είναι να δώσουν στα παιδιά τη δυνατότητα να ανακαλύψουν όλους τους τρόπους προσωπικής έκφρασης και να αναπτύξουν τη δημιουργικότητά τους μέσα από οργανωμένες και κατάλληλα πλαισιωμένες δραστηριότητες, όπως η μουσικοκινητική αγωγή, το θεατρικό παιχνίδι, οι εκπαιδευτικές δραστηριότητες με τη χρήση υπολογιστών κ.α. σύμφωνα με τις κλίσεις του κάθε παιδιού.</a:t>
            </a:r>
          </a:p>
          <a:p>
            <a:r>
              <a:rPr lang="el-GR" dirty="0" smtClean="0"/>
              <a:t>	Τα  Κέντρα Δημιουργικής απασχόλησης παιδιών με αναπηρία (ΚΔΑΠ ΜΕΑ) στηρίζουν πολύπλευρα παιδιά και νέους με αναπηρία, για την ανάπτυξη προσωπικών κοινωνικών δεξιοτήτων.</a:t>
            </a:r>
          </a:p>
          <a:p>
            <a:r>
              <a:rPr lang="el-GR" dirty="0" smtClean="0"/>
              <a:t>	Σκοπός των Θερινών Κέντρων Δημιουργικής Απασχόλησης Παιδιών είναι η δημιουργική απασχόληση των παιδιών για ορισμένο χρονικό διάστημα της ημέρας σε δεκαπενθήμερη βάση κατά τους καλοκαιρινούς μήνες.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232</TotalTime>
  <Words>649</Words>
  <Application>Microsoft Office PowerPoint</Application>
  <PresentationFormat>Προβολή στην οθόνη (4:3)</PresentationFormat>
  <Paragraphs>61</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Ροή</vt:lpstr>
      <vt:lpstr>ΚΟΙΝΩΝΙΚΟΣ ΟΡΓΑΝΙΣΜΟΣ   ΔΗΜΟΥ ΠΑΤΡΕΩΝ</vt:lpstr>
      <vt:lpstr>ΣΥΣΤΑΣΗ ΚΟΔΗΠ</vt:lpstr>
      <vt:lpstr>       ΠΟΡΟΙ - ΠΡΟΫΠΟΛΟΓΙΣΜΟΣ</vt:lpstr>
      <vt:lpstr>ΔΙΟΙΚΗΣΗ</vt:lpstr>
      <vt:lpstr>ΟΡΓΑΝΟΓΡΑΜΜΑ</vt:lpstr>
      <vt:lpstr>ΤΜΗΜΑΤΑ-ΠΡΟΣΩΠΙΚΟ</vt:lpstr>
      <vt:lpstr>ΤΜΗΜΑ ΔΙΟΙΚΗΤΙΚΟΥ ΟΙΚΟΝΟΜΙΚΟΥ</vt:lpstr>
      <vt:lpstr>       ΤΜΗΜΑ ΠΑΙΔΙΚΩΝ ΣΤΑΘΜΩΝ </vt:lpstr>
      <vt:lpstr>ΤΜΗΜΑ ΚΔΑΠ-ΚΔΑΠ ΜΕΑ -ΘΕΡΙΝΑ ΚΔΑΠ</vt:lpstr>
      <vt:lpstr>      ΤΜΗΜΑ ΕΥΠΑΘΩΝ ΟΜΑΔΩΝ</vt:lpstr>
      <vt:lpstr>       ΤΜΗΜΑ ΤΡΙΤΗΣ ΗΛΙΚΙΑΣ</vt:lpstr>
      <vt:lpstr>   ΟΜΑΔΑ ΠΡΟΣΤΑΣΙΑΣ ΑΝΗΛΙΚΩΝ                           (ΟΠΑ)</vt:lpstr>
      <vt:lpstr>ΕΥΧΑΡΙΣΤΙΕΣ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ΚΟΙΝΩΝΙΚΟΣ ΟΡΓΑΝΙΣΜΟΣ ΔΗΜΟΥ ΠΑΤΡΕΩΝ</dc:title>
  <dc:creator>owner</dc:creator>
  <cp:lastModifiedBy>owner</cp:lastModifiedBy>
  <cp:revision>57</cp:revision>
  <dcterms:created xsi:type="dcterms:W3CDTF">2018-11-22T08:05:26Z</dcterms:created>
  <dcterms:modified xsi:type="dcterms:W3CDTF">2018-12-06T11:50:52Z</dcterms:modified>
</cp:coreProperties>
</file>