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5" r:id="rId7"/>
    <p:sldId id="266" r:id="rId8"/>
    <p:sldId id="264" r:id="rId9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3" autoAdjust="0"/>
    <p:restoredTop sz="94660"/>
  </p:normalViewPr>
  <p:slideViewPr>
    <p:cSldViewPr snapToGrid="0">
      <p:cViewPr varScale="1">
        <p:scale>
          <a:sx n="154" d="100"/>
          <a:sy n="154" d="100"/>
        </p:scale>
        <p:origin x="120" y="3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34405-F7C9-4598-AF3B-1B8C557831AF}" type="datetimeFigureOut">
              <a:rPr lang="el-GR" smtClean="0"/>
              <a:t>9/11/2018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5E05C-BC19-45EC-873B-7D8C7FFCBA7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30499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34405-F7C9-4598-AF3B-1B8C557831AF}" type="datetimeFigureOut">
              <a:rPr lang="el-GR" smtClean="0"/>
              <a:t>9/11/2018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5E05C-BC19-45EC-873B-7D8C7FFCBA7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246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34405-F7C9-4598-AF3B-1B8C557831AF}" type="datetimeFigureOut">
              <a:rPr lang="el-GR" smtClean="0"/>
              <a:t>9/11/2018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5E05C-BC19-45EC-873B-7D8C7FFCBA7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56531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34405-F7C9-4598-AF3B-1B8C557831AF}" type="datetimeFigureOut">
              <a:rPr lang="el-GR" smtClean="0"/>
              <a:t>9/11/2018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5E05C-BC19-45EC-873B-7D8C7FFCBA7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0844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34405-F7C9-4598-AF3B-1B8C557831AF}" type="datetimeFigureOut">
              <a:rPr lang="el-GR" smtClean="0"/>
              <a:t>9/11/2018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5E05C-BC19-45EC-873B-7D8C7FFCBA7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52926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34405-F7C9-4598-AF3B-1B8C557831AF}" type="datetimeFigureOut">
              <a:rPr lang="el-GR" smtClean="0"/>
              <a:t>9/11/2018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5E05C-BC19-45EC-873B-7D8C7FFCBA7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41533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34405-F7C9-4598-AF3B-1B8C557831AF}" type="datetimeFigureOut">
              <a:rPr lang="el-GR" smtClean="0"/>
              <a:t>9/11/2018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5E05C-BC19-45EC-873B-7D8C7FFCBA7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4062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34405-F7C9-4598-AF3B-1B8C557831AF}" type="datetimeFigureOut">
              <a:rPr lang="el-GR" smtClean="0"/>
              <a:t>9/11/2018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5E05C-BC19-45EC-873B-7D8C7FFCBA7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1763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34405-F7C9-4598-AF3B-1B8C557831AF}" type="datetimeFigureOut">
              <a:rPr lang="el-GR" smtClean="0"/>
              <a:t>9/11/2018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5E05C-BC19-45EC-873B-7D8C7FFCBA7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16894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34405-F7C9-4598-AF3B-1B8C557831AF}" type="datetimeFigureOut">
              <a:rPr lang="el-GR" smtClean="0"/>
              <a:t>9/11/2018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5E05C-BC19-45EC-873B-7D8C7FFCBA7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56688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34405-F7C9-4598-AF3B-1B8C557831AF}" type="datetimeFigureOut">
              <a:rPr lang="el-GR" smtClean="0"/>
              <a:t>9/11/2018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5E05C-BC19-45EC-873B-7D8C7FFCBA7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93435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834405-F7C9-4598-AF3B-1B8C557831AF}" type="datetimeFigureOut">
              <a:rPr lang="el-GR" smtClean="0"/>
              <a:t>9/11/2018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5E05C-BC19-45EC-873B-7D8C7FFCBA7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63070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4920" y="1299411"/>
            <a:ext cx="7327079" cy="4114056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812" y="1623887"/>
            <a:ext cx="3610226" cy="3610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277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57" b="8565"/>
          <a:stretch/>
        </p:blipFill>
        <p:spPr>
          <a:xfrm>
            <a:off x="0" y="-19251"/>
            <a:ext cx="12192000" cy="6862813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1" y="5832909"/>
            <a:ext cx="4937760" cy="79889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Ορθογώνιο 3"/>
          <p:cNvSpPr/>
          <p:nvPr/>
        </p:nvSpPr>
        <p:spPr>
          <a:xfrm>
            <a:off x="247048" y="591641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dirty="0" smtClean="0">
                <a:latin typeface="Bookman Old Style" panose="02050604050505020204" pitchFamily="18" charset="0"/>
              </a:rPr>
              <a:t>Εκδήλωση Βράβευσης Εκπαιδευτικών</a:t>
            </a:r>
          </a:p>
          <a:p>
            <a:r>
              <a:rPr lang="el-GR" dirty="0" smtClean="0">
                <a:latin typeface="Bookman Old Style" panose="02050604050505020204" pitchFamily="18" charset="0"/>
              </a:rPr>
              <a:t>Ιούνιος 2018</a:t>
            </a:r>
            <a:endParaRPr lang="el-GR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415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79"/>
          <a:stretch/>
        </p:blipFill>
        <p:spPr>
          <a:xfrm>
            <a:off x="0" y="0"/>
            <a:ext cx="12198024" cy="6843562"/>
          </a:xfrm>
          <a:prstGeom prst="rect">
            <a:avLst/>
          </a:prstGeom>
        </p:spPr>
      </p:pic>
      <p:sp>
        <p:nvSpPr>
          <p:cNvPr id="3" name="Ορθογώνιο 2"/>
          <p:cNvSpPr/>
          <p:nvPr/>
        </p:nvSpPr>
        <p:spPr>
          <a:xfrm>
            <a:off x="1" y="721895"/>
            <a:ext cx="4937760" cy="79889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Ορθογώνιο 3"/>
          <p:cNvSpPr/>
          <p:nvPr/>
        </p:nvSpPr>
        <p:spPr>
          <a:xfrm>
            <a:off x="247048" y="80539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dirty="0" smtClean="0">
                <a:latin typeface="Bookman Old Style" panose="02050604050505020204" pitchFamily="18" charset="0"/>
              </a:rPr>
              <a:t>Εκδήλωση Βράβευσης Εκπαιδευτικών</a:t>
            </a:r>
          </a:p>
          <a:p>
            <a:r>
              <a:rPr lang="el-GR" dirty="0" smtClean="0">
                <a:latin typeface="Bookman Old Style" panose="02050604050505020204" pitchFamily="18" charset="0"/>
              </a:rPr>
              <a:t>Ιούνιος 2018</a:t>
            </a:r>
            <a:endParaRPr lang="el-GR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626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618" y="582612"/>
            <a:ext cx="2406316" cy="1357530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618" y="2412196"/>
            <a:ext cx="6145446" cy="3671904"/>
          </a:xfrm>
          <a:prstGeom prst="rect">
            <a:avLst/>
          </a:prstGeom>
        </p:spPr>
      </p:pic>
      <p:sp>
        <p:nvSpPr>
          <p:cNvPr id="7" name="Ορθογώνιο 6"/>
          <p:cNvSpPr/>
          <p:nvPr/>
        </p:nvSpPr>
        <p:spPr>
          <a:xfrm>
            <a:off x="8266838" y="582612"/>
            <a:ext cx="3925162" cy="135753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Ορθογώνιο 7"/>
          <p:cNvSpPr/>
          <p:nvPr/>
        </p:nvSpPr>
        <p:spPr>
          <a:xfrm>
            <a:off x="8415789" y="799712"/>
            <a:ext cx="40124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>
                <a:latin typeface="Bookman Old Style" panose="02050604050505020204" pitchFamily="18" charset="0"/>
              </a:rPr>
              <a:t>Εκδήλωση για τους επιτυχόντες </a:t>
            </a:r>
          </a:p>
          <a:p>
            <a:r>
              <a:rPr lang="el-GR" dirty="0">
                <a:latin typeface="Bookman Old Style" panose="02050604050505020204" pitchFamily="18" charset="0"/>
              </a:rPr>
              <a:t>σ</a:t>
            </a:r>
            <a:r>
              <a:rPr lang="el-GR" dirty="0" smtClean="0">
                <a:latin typeface="Bookman Old Style" panose="02050604050505020204" pitchFamily="18" charset="0"/>
              </a:rPr>
              <a:t>τις Πανελλαδικές</a:t>
            </a:r>
          </a:p>
          <a:p>
            <a:r>
              <a:rPr lang="el-GR" dirty="0" smtClean="0">
                <a:latin typeface="Bookman Old Style" panose="02050604050505020204" pitchFamily="18" charset="0"/>
              </a:rPr>
              <a:t>Σεπτέμβρης 2018</a:t>
            </a:r>
            <a:endParaRPr lang="el-GR" dirty="0">
              <a:latin typeface="Bookman Old Style" panose="02050604050505020204" pitchFamily="18" charset="0"/>
            </a:endParaRPr>
          </a:p>
        </p:txBody>
      </p:sp>
      <p:pic>
        <p:nvPicPr>
          <p:cNvPr id="12" name="Εικόνα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682" y="4125456"/>
            <a:ext cx="2097206" cy="2115495"/>
          </a:xfrm>
          <a:prstGeom prst="rect">
            <a:avLst/>
          </a:prstGeom>
        </p:spPr>
      </p:pic>
      <p:sp>
        <p:nvSpPr>
          <p:cNvPr id="9" name="Ορθογώνιο 8"/>
          <p:cNvSpPr/>
          <p:nvPr/>
        </p:nvSpPr>
        <p:spPr>
          <a:xfrm>
            <a:off x="241308" y="582612"/>
            <a:ext cx="518435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dirty="0">
                <a:latin typeface="Bookman Old Style" panose="02050604050505020204" pitchFamily="18" charset="0"/>
              </a:rPr>
              <a:t>Το </a:t>
            </a:r>
            <a:r>
              <a:rPr lang="el-GR" b="1" dirty="0">
                <a:latin typeface="Bookman Old Style" panose="02050604050505020204" pitchFamily="18" charset="0"/>
              </a:rPr>
              <a:t>Λαϊκό Φροντιστήριο Αλληλεγγύης </a:t>
            </a:r>
            <a:r>
              <a:rPr lang="el-GR" dirty="0">
                <a:latin typeface="Bookman Old Style" panose="02050604050505020204" pitchFamily="18" charset="0"/>
              </a:rPr>
              <a:t>του Δήμου </a:t>
            </a:r>
            <a:r>
              <a:rPr lang="el-GR" dirty="0" smtClean="0">
                <a:latin typeface="Bookman Old Style" panose="02050604050505020204" pitchFamily="18" charset="0"/>
              </a:rPr>
              <a:t>παρακολούθησαν </a:t>
            </a:r>
            <a:r>
              <a:rPr lang="el-GR" dirty="0">
                <a:latin typeface="Bookman Old Style" panose="02050604050505020204" pitchFamily="18" charset="0"/>
              </a:rPr>
              <a:t>100αδες μαθητές/</a:t>
            </a:r>
            <a:r>
              <a:rPr lang="el-GR" dirty="0" err="1">
                <a:latin typeface="Bookman Old Style" panose="02050604050505020204" pitchFamily="18" charset="0"/>
              </a:rPr>
              <a:t>τριες</a:t>
            </a:r>
            <a:r>
              <a:rPr lang="el-GR" dirty="0">
                <a:latin typeface="Bookman Old Style" panose="02050604050505020204" pitchFamily="18" charset="0"/>
              </a:rPr>
              <a:t> των λαϊκών </a:t>
            </a:r>
            <a:r>
              <a:rPr lang="el-GR" dirty="0" smtClean="0">
                <a:latin typeface="Bookman Old Style" panose="02050604050505020204" pitchFamily="18" charset="0"/>
              </a:rPr>
              <a:t>οικογενειών και δίδαξε </a:t>
            </a:r>
            <a:r>
              <a:rPr lang="el-GR" dirty="0">
                <a:latin typeface="Bookman Old Style" panose="02050604050505020204" pitchFamily="18" charset="0"/>
              </a:rPr>
              <a:t>εξίσου μεγάλος αριθμός Εθελοντών Εκπαιδευτικών. </a:t>
            </a:r>
            <a:endParaRPr lang="el-GR" dirty="0" smtClean="0">
              <a:latin typeface="Bookman Old Style" panose="02050604050505020204" pitchFamily="18" charset="0"/>
            </a:endParaRPr>
          </a:p>
          <a:p>
            <a:pPr algn="ctr"/>
            <a:endParaRPr lang="el-GR" dirty="0" smtClean="0">
              <a:latin typeface="Bookman Old Style" panose="02050604050505020204" pitchFamily="18" charset="0"/>
            </a:endParaRPr>
          </a:p>
          <a:p>
            <a:pPr algn="ctr"/>
            <a:endParaRPr lang="en-US" dirty="0" smtClean="0">
              <a:latin typeface="Bookman Old Style" panose="02050604050505020204" pitchFamily="18" charset="0"/>
            </a:endParaRPr>
          </a:p>
          <a:p>
            <a:pPr algn="ctr"/>
            <a:r>
              <a:rPr lang="el-GR" dirty="0" smtClean="0">
                <a:latin typeface="Bookman Old Style" panose="02050604050505020204" pitchFamily="18" charset="0"/>
              </a:rPr>
              <a:t>Σχολική περίοδος</a:t>
            </a:r>
          </a:p>
          <a:p>
            <a:pPr algn="ctr">
              <a:buFont typeface="Wingdings" panose="05000000000000000000" pitchFamily="2" charset="2"/>
              <a:buChar char="§"/>
            </a:pPr>
            <a:r>
              <a:rPr lang="el-GR" dirty="0" smtClean="0">
                <a:latin typeface="Bookman Old Style" panose="02050604050505020204" pitchFamily="18" charset="0"/>
              </a:rPr>
              <a:t>2016-2017</a:t>
            </a:r>
            <a:r>
              <a:rPr lang="en-US" dirty="0" smtClean="0">
                <a:latin typeface="Bookman Old Style" panose="02050604050505020204" pitchFamily="18" charset="0"/>
              </a:rPr>
              <a:t>:</a:t>
            </a:r>
            <a:r>
              <a:rPr lang="el-GR" dirty="0" smtClean="0">
                <a:latin typeface="Bookman Old Style" panose="02050604050505020204" pitchFamily="18" charset="0"/>
              </a:rPr>
              <a:t> </a:t>
            </a:r>
            <a:r>
              <a:rPr lang="el-GR" b="1" dirty="0" smtClean="0">
                <a:latin typeface="Bookman Old Style" panose="02050604050505020204" pitchFamily="18" charset="0"/>
              </a:rPr>
              <a:t>550</a:t>
            </a:r>
            <a:r>
              <a:rPr lang="el-GR" dirty="0" smtClean="0">
                <a:latin typeface="Bookman Old Style" panose="02050604050505020204" pitchFamily="18" charset="0"/>
              </a:rPr>
              <a:t> μαθητές/</a:t>
            </a:r>
            <a:r>
              <a:rPr lang="el-GR" dirty="0" err="1" smtClean="0">
                <a:latin typeface="Bookman Old Style" panose="02050604050505020204" pitchFamily="18" charset="0"/>
              </a:rPr>
              <a:t>τριες</a:t>
            </a:r>
            <a:r>
              <a:rPr lang="el-GR" dirty="0" smtClean="0">
                <a:latin typeface="Bookman Old Style" panose="02050604050505020204" pitchFamily="18" charset="0"/>
              </a:rPr>
              <a:t> </a:t>
            </a:r>
          </a:p>
          <a:p>
            <a:pPr algn="ctr">
              <a:buFont typeface="Wingdings" panose="05000000000000000000" pitchFamily="2" charset="2"/>
              <a:buChar char="§"/>
            </a:pPr>
            <a:r>
              <a:rPr lang="el-GR" dirty="0" smtClean="0">
                <a:latin typeface="Bookman Old Style" panose="02050604050505020204" pitchFamily="18" charset="0"/>
              </a:rPr>
              <a:t>2017-2018</a:t>
            </a:r>
            <a:r>
              <a:rPr lang="en-US" dirty="0" smtClean="0">
                <a:latin typeface="Bookman Old Style" panose="02050604050505020204" pitchFamily="18" charset="0"/>
              </a:rPr>
              <a:t>:</a:t>
            </a:r>
            <a:r>
              <a:rPr lang="el-GR" b="1" dirty="0" smtClean="0">
                <a:latin typeface="Bookman Old Style" panose="02050604050505020204" pitchFamily="18" charset="0"/>
              </a:rPr>
              <a:t> 600 </a:t>
            </a:r>
            <a:r>
              <a:rPr lang="el-GR" dirty="0" smtClean="0">
                <a:latin typeface="Bookman Old Style" panose="02050604050505020204" pitchFamily="18" charset="0"/>
              </a:rPr>
              <a:t>μαθητές/</a:t>
            </a:r>
            <a:r>
              <a:rPr lang="el-GR" dirty="0" err="1" smtClean="0">
                <a:latin typeface="Bookman Old Style" panose="02050604050505020204" pitchFamily="18" charset="0"/>
              </a:rPr>
              <a:t>τριες</a:t>
            </a:r>
            <a:endParaRPr lang="en-US" dirty="0" smtClean="0">
              <a:latin typeface="Bookman Old Style" panose="02050604050505020204" pitchFamily="18" charset="0"/>
            </a:endParaRPr>
          </a:p>
          <a:p>
            <a:pPr algn="ctr">
              <a:buFont typeface="Wingdings" panose="05000000000000000000" pitchFamily="2" charset="2"/>
              <a:buChar char="§"/>
            </a:pPr>
            <a:r>
              <a:rPr lang="el-GR" dirty="0" smtClean="0">
                <a:latin typeface="Bookman Old Style" panose="02050604050505020204" pitchFamily="18" charset="0"/>
              </a:rPr>
              <a:t>2018-2019</a:t>
            </a:r>
            <a:r>
              <a:rPr lang="en-US" dirty="0" smtClean="0">
                <a:latin typeface="Bookman Old Style" panose="02050604050505020204" pitchFamily="18" charset="0"/>
              </a:rPr>
              <a:t>:</a:t>
            </a:r>
            <a:r>
              <a:rPr lang="el-GR" dirty="0" smtClean="0">
                <a:latin typeface="Bookman Old Style" panose="02050604050505020204" pitchFamily="18" charset="0"/>
              </a:rPr>
              <a:t> </a:t>
            </a:r>
            <a:r>
              <a:rPr lang="el-GR" b="1" dirty="0">
                <a:latin typeface="Bookman Old Style" panose="02050604050505020204" pitchFamily="18" charset="0"/>
              </a:rPr>
              <a:t>775</a:t>
            </a:r>
            <a:r>
              <a:rPr lang="el-GR" dirty="0">
                <a:latin typeface="Bookman Old Style" panose="02050604050505020204" pitchFamily="18" charset="0"/>
              </a:rPr>
              <a:t> μαθητές/</a:t>
            </a:r>
            <a:r>
              <a:rPr lang="el-GR" dirty="0" err="1">
                <a:latin typeface="Bookman Old Style" panose="02050604050505020204" pitchFamily="18" charset="0"/>
              </a:rPr>
              <a:t>τριες</a:t>
            </a:r>
            <a:r>
              <a:rPr lang="el-GR" dirty="0">
                <a:latin typeface="Bookman Old Style" panose="02050604050505020204" pitchFamily="18" charset="0"/>
              </a:rPr>
              <a:t> </a:t>
            </a:r>
            <a:endParaRPr lang="el-GR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987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/>
          <p:cNvSpPr/>
          <p:nvPr/>
        </p:nvSpPr>
        <p:spPr>
          <a:xfrm>
            <a:off x="3994484" y="1123553"/>
            <a:ext cx="8027471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l-GR" dirty="0" smtClean="0"/>
          </a:p>
          <a:p>
            <a:r>
              <a:rPr lang="el-GR" sz="20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ΑΡΚΤΙΚΟ  ΔΙΑΜΕΡΙΣΜΑ         </a:t>
            </a:r>
          </a:p>
          <a:p>
            <a:endParaRPr lang="el-GR" b="1" dirty="0" smtClean="0">
              <a:latin typeface="Bookman Old Style" panose="0205060405050502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b="1" dirty="0" smtClean="0">
                <a:latin typeface="Bookman Old Style" panose="02050604050505020204" pitchFamily="18" charset="0"/>
              </a:rPr>
              <a:t>Ρίο (Λύκειο Ρίου)                     </a:t>
            </a:r>
            <a:r>
              <a:rPr lang="el-GR" dirty="0" smtClean="0">
                <a:latin typeface="Bookman Old Style" panose="02050604050505020204" pitchFamily="18" charset="0"/>
              </a:rPr>
              <a:t>Μαθήματα Γυμνασίου 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b="1" dirty="0" smtClean="0">
                <a:latin typeface="Bookman Old Style" panose="02050604050505020204" pitchFamily="18" charset="0"/>
              </a:rPr>
              <a:t>21ο Γυμνάσιο                          </a:t>
            </a:r>
            <a:r>
              <a:rPr lang="el-GR" dirty="0" smtClean="0">
                <a:latin typeface="Bookman Old Style" panose="02050604050505020204" pitchFamily="18" charset="0"/>
              </a:rPr>
              <a:t>Μαθήματα Γυμνασίου  -  Λυκείου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b="1" dirty="0" smtClean="0">
                <a:latin typeface="Bookman Old Style" panose="02050604050505020204" pitchFamily="18" charset="0"/>
              </a:rPr>
              <a:t>34ο Δημοτικό Σχολείο             </a:t>
            </a:r>
            <a:r>
              <a:rPr lang="el-GR" dirty="0" smtClean="0">
                <a:latin typeface="Bookman Old Style" panose="02050604050505020204" pitchFamily="18" charset="0"/>
              </a:rPr>
              <a:t>Μαθήματα Δημοτικού</a:t>
            </a:r>
            <a:endParaRPr lang="el-GR" dirty="0">
              <a:latin typeface="Bookman Old Style" panose="02050604050505020204" pitchFamily="18" charset="0"/>
            </a:endParaRPr>
          </a:p>
        </p:txBody>
      </p:sp>
      <p:cxnSp>
        <p:nvCxnSpPr>
          <p:cNvPr id="6" name="Ευθύγραμμο βέλος σύνδεσης 5"/>
          <p:cNvCxnSpPr/>
          <p:nvPr/>
        </p:nvCxnSpPr>
        <p:spPr>
          <a:xfrm>
            <a:off x="6814686" y="2184935"/>
            <a:ext cx="103952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Ευθύγραμμο βέλος σύνδεσης 6"/>
          <p:cNvCxnSpPr/>
          <p:nvPr/>
        </p:nvCxnSpPr>
        <p:spPr>
          <a:xfrm>
            <a:off x="6420050" y="2450049"/>
            <a:ext cx="144379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Ευθύγραμμο βέλος σύνδεσης 7"/>
          <p:cNvCxnSpPr/>
          <p:nvPr/>
        </p:nvCxnSpPr>
        <p:spPr>
          <a:xfrm>
            <a:off x="7101839" y="2730366"/>
            <a:ext cx="7523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Ορθογώνιο 12"/>
          <p:cNvSpPr/>
          <p:nvPr/>
        </p:nvSpPr>
        <p:spPr>
          <a:xfrm>
            <a:off x="0" y="471123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l-GR" sz="2400" b="1" spc="-1" dirty="0">
                <a:solidFill>
                  <a:srgbClr val="000000"/>
                </a:solidFill>
                <a:latin typeface="Bookman Old Style" panose="02050604050505020204" pitchFamily="18" charset="0"/>
              </a:rPr>
              <a:t>ΧΩΡΟΙ ΔΙΕΞΑΓΩΓΗΣ ΜΑΘΗΜΑΤΩΝ </a:t>
            </a:r>
            <a:r>
              <a:rPr lang="el-GR" sz="2400" b="1" spc="-1" dirty="0" smtClean="0">
                <a:solidFill>
                  <a:srgbClr val="000000"/>
                </a:solidFill>
                <a:latin typeface="Bookman Old Style" panose="02050604050505020204" pitchFamily="18" charset="0"/>
              </a:rPr>
              <a:t>ΑΝΑ </a:t>
            </a:r>
            <a:r>
              <a:rPr lang="el-GR" sz="2400" b="1" spc="-1" dirty="0">
                <a:solidFill>
                  <a:srgbClr val="000000"/>
                </a:solidFill>
                <a:latin typeface="Bookman Old Style" panose="02050604050505020204" pitchFamily="18" charset="0"/>
              </a:rPr>
              <a:t>ΔΙΑΜΕΡΙΣΜΑ</a:t>
            </a:r>
            <a:endParaRPr lang="el-GR" sz="2400" spc="-1" dirty="0">
              <a:latin typeface="Bookman Old Style" panose="02050604050505020204" pitchFamily="18" charset="0"/>
            </a:endParaRPr>
          </a:p>
        </p:txBody>
      </p:sp>
      <p:sp>
        <p:nvSpPr>
          <p:cNvPr id="14" name="Ορθογώνιο 13"/>
          <p:cNvSpPr/>
          <p:nvPr/>
        </p:nvSpPr>
        <p:spPr>
          <a:xfrm>
            <a:off x="3994483" y="3583094"/>
            <a:ext cx="8027471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l-GR" dirty="0" smtClean="0"/>
          </a:p>
          <a:p>
            <a:r>
              <a:rPr lang="el-GR" sz="20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ΚΕΝΤΡΙΚΟ  ΔΙΑΜΕΡΙΣΜΑ         </a:t>
            </a:r>
          </a:p>
          <a:p>
            <a:endParaRPr lang="el-GR" b="1" dirty="0" smtClean="0">
              <a:latin typeface="Bookman Old Style" panose="0205060405050502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b="1" dirty="0" smtClean="0">
                <a:latin typeface="Bookman Old Style" panose="02050604050505020204" pitchFamily="18" charset="0"/>
              </a:rPr>
              <a:t>2ο Γυμνάσιο                                              </a:t>
            </a:r>
            <a:r>
              <a:rPr lang="el-GR" dirty="0" smtClean="0">
                <a:latin typeface="Bookman Old Style" panose="02050604050505020204" pitchFamily="18" charset="0"/>
              </a:rPr>
              <a:t>Μαθήματα Γ΄ ΕΠΑΛ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b="1" dirty="0" smtClean="0">
                <a:latin typeface="Bookman Old Style" panose="02050604050505020204" pitchFamily="18" charset="0"/>
              </a:rPr>
              <a:t>13ο Δημοτικό Σχολείο</a:t>
            </a:r>
            <a:r>
              <a:rPr lang="el-GR" b="1" dirty="0">
                <a:latin typeface="Bookman Old Style" panose="02050604050505020204" pitchFamily="18" charset="0"/>
              </a:rPr>
              <a:t> </a:t>
            </a:r>
            <a:r>
              <a:rPr lang="el-GR" dirty="0" smtClean="0">
                <a:latin typeface="Bookman Old Style" panose="02050604050505020204" pitchFamily="18" charset="0"/>
              </a:rPr>
              <a:t>Μαθήματα</a:t>
            </a:r>
            <a:r>
              <a:rPr lang="el-GR" b="1" dirty="0" smtClean="0">
                <a:latin typeface="Bookman Old Style" panose="02050604050505020204" pitchFamily="18" charset="0"/>
              </a:rPr>
              <a:t> </a:t>
            </a:r>
            <a:r>
              <a:rPr lang="el-GR" b="1" dirty="0">
                <a:latin typeface="Bookman Old Style" panose="02050604050505020204" pitchFamily="18" charset="0"/>
              </a:rPr>
              <a:t> </a:t>
            </a:r>
            <a:r>
              <a:rPr lang="el-GR" b="1" dirty="0" smtClean="0">
                <a:latin typeface="Bookman Old Style" panose="02050604050505020204" pitchFamily="18" charset="0"/>
              </a:rPr>
              <a:t>             </a:t>
            </a:r>
            <a:r>
              <a:rPr lang="el-GR" dirty="0" smtClean="0">
                <a:latin typeface="Bookman Old Style" panose="02050604050505020204" pitchFamily="18" charset="0"/>
              </a:rPr>
              <a:t>Γυμνασίου</a:t>
            </a:r>
          </a:p>
          <a:p>
            <a:r>
              <a:rPr lang="el-GR" dirty="0" smtClean="0">
                <a:latin typeface="Bookman Old Style" panose="02050604050505020204" pitchFamily="18" charset="0"/>
              </a:rPr>
              <a:t>                                                                         Γενικού Λυκείου</a:t>
            </a:r>
          </a:p>
          <a:p>
            <a:r>
              <a:rPr lang="el-GR" dirty="0">
                <a:latin typeface="Bookman Old Style" panose="02050604050505020204" pitchFamily="18" charset="0"/>
              </a:rPr>
              <a:t> </a:t>
            </a:r>
            <a:r>
              <a:rPr lang="el-GR" dirty="0" smtClean="0">
                <a:latin typeface="Bookman Old Style" panose="02050604050505020204" pitchFamily="18" charset="0"/>
              </a:rPr>
              <a:t>                                                                        Ημερήσιου ΕΠΑΛ    				                       Εσπερινού Λυκείου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b="1" dirty="0" smtClean="0">
                <a:latin typeface="Bookman Old Style" panose="02050604050505020204" pitchFamily="18" charset="0"/>
              </a:rPr>
              <a:t>17ο Δημοτικό Σχολείο                               </a:t>
            </a:r>
            <a:r>
              <a:rPr lang="el-GR" dirty="0" smtClean="0">
                <a:latin typeface="Bookman Old Style" panose="02050604050505020204" pitchFamily="18" charset="0"/>
              </a:rPr>
              <a:t>Μαθήματα Δημοτικού </a:t>
            </a:r>
          </a:p>
        </p:txBody>
      </p:sp>
      <p:cxnSp>
        <p:nvCxnSpPr>
          <p:cNvPr id="15" name="Ευθύγραμμο βέλος σύνδεσης 14"/>
          <p:cNvCxnSpPr/>
          <p:nvPr/>
        </p:nvCxnSpPr>
        <p:spPr>
          <a:xfrm>
            <a:off x="6092791" y="4630681"/>
            <a:ext cx="312821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Ευθύγραμμο βέλος σύνδεσης 16"/>
          <p:cNvCxnSpPr/>
          <p:nvPr/>
        </p:nvCxnSpPr>
        <p:spPr>
          <a:xfrm>
            <a:off x="8468626" y="4908119"/>
            <a:ext cx="7523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Ευθύγραμμο βέλος σύνδεσης 17"/>
          <p:cNvCxnSpPr/>
          <p:nvPr/>
        </p:nvCxnSpPr>
        <p:spPr>
          <a:xfrm>
            <a:off x="8468626" y="5173579"/>
            <a:ext cx="7523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Ευθύγραμμο βέλος σύνδεσης 18"/>
          <p:cNvCxnSpPr/>
          <p:nvPr/>
        </p:nvCxnSpPr>
        <p:spPr>
          <a:xfrm>
            <a:off x="8468626" y="5452711"/>
            <a:ext cx="7523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Ευθύγραμμο βέλος σύνδεσης 19"/>
          <p:cNvCxnSpPr/>
          <p:nvPr/>
        </p:nvCxnSpPr>
        <p:spPr>
          <a:xfrm>
            <a:off x="8468626" y="5720614"/>
            <a:ext cx="7523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Ευθύγραμμο βέλος σύνδεσης 20"/>
          <p:cNvCxnSpPr/>
          <p:nvPr/>
        </p:nvCxnSpPr>
        <p:spPr>
          <a:xfrm>
            <a:off x="7141945" y="6002955"/>
            <a:ext cx="207905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3" name="Εικόνα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682" y="4125456"/>
            <a:ext cx="2097206" cy="211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766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/>
          <p:cNvSpPr/>
          <p:nvPr/>
        </p:nvSpPr>
        <p:spPr>
          <a:xfrm>
            <a:off x="3994484" y="1202968"/>
            <a:ext cx="802747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l-GR" dirty="0" smtClean="0"/>
          </a:p>
          <a:p>
            <a:r>
              <a:rPr lang="el-GR" sz="20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ΑΝΑΤΟΛΙΚΟ  ΔΙΑΜΕΡΙΣΜΑ         </a:t>
            </a:r>
          </a:p>
          <a:p>
            <a:endParaRPr lang="el-GR" b="1" dirty="0" smtClean="0">
              <a:latin typeface="Bookman Old Style" panose="0205060405050502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b="1" dirty="0" smtClean="0">
                <a:latin typeface="Bookman Old Style" panose="02050604050505020204" pitchFamily="18" charset="0"/>
              </a:rPr>
              <a:t>4ο Λύκειο                                </a:t>
            </a:r>
            <a:r>
              <a:rPr lang="el-GR" dirty="0" smtClean="0">
                <a:latin typeface="Bookman Old Style" panose="02050604050505020204" pitchFamily="18" charset="0"/>
              </a:rPr>
              <a:t>Μαθήματα Γυμνασίου - Λυκείου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b="1" dirty="0" smtClean="0">
                <a:latin typeface="Bookman Old Style" panose="02050604050505020204" pitchFamily="18" charset="0"/>
              </a:rPr>
              <a:t>21ο Δημοτικό Σχολείο</a:t>
            </a:r>
            <a:r>
              <a:rPr lang="el-GR" dirty="0" smtClean="0">
                <a:latin typeface="Bookman Old Style" panose="02050604050505020204" pitchFamily="18" charset="0"/>
              </a:rPr>
              <a:t>              Μαθήματα Δημοτικού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b="1" dirty="0" smtClean="0">
                <a:latin typeface="Bookman Old Style" panose="02050604050505020204" pitchFamily="18" charset="0"/>
              </a:rPr>
              <a:t>Ρωμανού                                </a:t>
            </a:r>
            <a:r>
              <a:rPr lang="el-GR" sz="1200" b="1" dirty="0" smtClean="0">
                <a:latin typeface="Bookman Old Style" panose="02050604050505020204" pitchFamily="18" charset="0"/>
              </a:rPr>
              <a:t>  </a:t>
            </a:r>
            <a:r>
              <a:rPr lang="el-GR" dirty="0" smtClean="0">
                <a:latin typeface="Bookman Old Style" panose="02050604050505020204" pitchFamily="18" charset="0"/>
              </a:rPr>
              <a:t>Μαθήματα Δημοτικού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b="1" dirty="0" smtClean="0">
                <a:latin typeface="Bookman Old Style" panose="02050604050505020204" pitchFamily="18" charset="0"/>
              </a:rPr>
              <a:t>Άνω Σούλι                               </a:t>
            </a:r>
            <a:r>
              <a:rPr lang="el-GR" dirty="0" smtClean="0">
                <a:latin typeface="Bookman Old Style" panose="02050604050505020204" pitchFamily="18" charset="0"/>
              </a:rPr>
              <a:t>Μαθήματα Δημοτικού</a:t>
            </a:r>
          </a:p>
        </p:txBody>
      </p:sp>
      <p:cxnSp>
        <p:nvCxnSpPr>
          <p:cNvPr id="6" name="Ευθύγραμμο βέλος σύνδεσης 5"/>
          <p:cNvCxnSpPr/>
          <p:nvPr/>
        </p:nvCxnSpPr>
        <p:spPr>
          <a:xfrm>
            <a:off x="5765533" y="2234019"/>
            <a:ext cx="208868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Ευθύγραμμο βέλος σύνδεσης 6"/>
          <p:cNvCxnSpPr/>
          <p:nvPr/>
        </p:nvCxnSpPr>
        <p:spPr>
          <a:xfrm>
            <a:off x="7132320" y="2520214"/>
            <a:ext cx="72189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Ευθύγραμμο βέλος σύνδεσης 7"/>
          <p:cNvCxnSpPr/>
          <p:nvPr/>
        </p:nvCxnSpPr>
        <p:spPr>
          <a:xfrm>
            <a:off x="5621154" y="2797743"/>
            <a:ext cx="223306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Ορθογώνιο 12"/>
          <p:cNvSpPr/>
          <p:nvPr/>
        </p:nvSpPr>
        <p:spPr>
          <a:xfrm>
            <a:off x="0" y="471123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l-GR" sz="2400" b="1" spc="-1" dirty="0">
                <a:solidFill>
                  <a:srgbClr val="000000"/>
                </a:solidFill>
                <a:latin typeface="Bookman Old Style" panose="02050604050505020204" pitchFamily="18" charset="0"/>
              </a:rPr>
              <a:t>ΧΩΡΟΙ ΔΙΕΞΑΓΩΓΗΣ ΜΑΘΗΜΑΤΩΝ </a:t>
            </a:r>
            <a:r>
              <a:rPr lang="el-GR" sz="2400" b="1" spc="-1" dirty="0" smtClean="0">
                <a:solidFill>
                  <a:srgbClr val="000000"/>
                </a:solidFill>
                <a:latin typeface="Bookman Old Style" panose="02050604050505020204" pitchFamily="18" charset="0"/>
              </a:rPr>
              <a:t>ΑΝΑ </a:t>
            </a:r>
            <a:r>
              <a:rPr lang="el-GR" sz="2400" b="1" spc="-1" dirty="0">
                <a:solidFill>
                  <a:srgbClr val="000000"/>
                </a:solidFill>
                <a:latin typeface="Bookman Old Style" panose="02050604050505020204" pitchFamily="18" charset="0"/>
              </a:rPr>
              <a:t>ΔΙΑΜΕΡΙΣΜΑ</a:t>
            </a:r>
            <a:endParaRPr lang="el-GR" sz="2400" spc="-1" dirty="0">
              <a:latin typeface="Bookman Old Style" panose="02050604050505020204" pitchFamily="18" charset="0"/>
            </a:endParaRPr>
          </a:p>
        </p:txBody>
      </p:sp>
      <p:sp>
        <p:nvSpPr>
          <p:cNvPr id="14" name="Ορθογώνιο 13"/>
          <p:cNvSpPr/>
          <p:nvPr/>
        </p:nvSpPr>
        <p:spPr>
          <a:xfrm>
            <a:off x="3994484" y="3859633"/>
            <a:ext cx="780609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l-GR" dirty="0" smtClean="0"/>
          </a:p>
          <a:p>
            <a:r>
              <a:rPr lang="el-GR" sz="20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ΝΟΤΙΟ  ΔΙΑΜΕΡΙΣΜΑ         </a:t>
            </a:r>
          </a:p>
          <a:p>
            <a:endParaRPr lang="el-GR" b="1" dirty="0" smtClean="0">
              <a:latin typeface="Bookman Old Style" panose="0205060405050502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b="1" dirty="0" smtClean="0">
                <a:latin typeface="Bookman Old Style" panose="02050604050505020204" pitchFamily="18" charset="0"/>
              </a:rPr>
              <a:t>12ο Γυμνάσιο </a:t>
            </a:r>
            <a:r>
              <a:rPr lang="el-GR" dirty="0" smtClean="0">
                <a:latin typeface="Bookman Old Style" panose="02050604050505020204" pitchFamily="18" charset="0"/>
              </a:rPr>
              <a:t>Μαθήματα            Γυμνασίου </a:t>
            </a:r>
          </a:p>
          <a:p>
            <a:r>
              <a:rPr lang="el-GR" dirty="0" smtClean="0">
                <a:latin typeface="Bookman Old Style" panose="02050604050505020204" pitchFamily="18" charset="0"/>
              </a:rPr>
              <a:t>                                                       Λυκείου </a:t>
            </a:r>
          </a:p>
          <a:p>
            <a:r>
              <a:rPr lang="el-GR" dirty="0">
                <a:latin typeface="Bookman Old Style" panose="02050604050505020204" pitchFamily="18" charset="0"/>
              </a:rPr>
              <a:t> </a:t>
            </a:r>
            <a:r>
              <a:rPr lang="el-GR" dirty="0" smtClean="0">
                <a:latin typeface="Bookman Old Style" panose="02050604050505020204" pitchFamily="18" charset="0"/>
              </a:rPr>
              <a:t>                                                      Ημερήσιου ΕΠΑΛ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b="1" dirty="0" smtClean="0">
                <a:latin typeface="Bookman Old Style" panose="02050604050505020204" pitchFamily="18" charset="0"/>
              </a:rPr>
              <a:t>10ο Γυμνάσιο                 </a:t>
            </a:r>
            <a:r>
              <a:rPr lang="el-GR" dirty="0" smtClean="0">
                <a:latin typeface="Bookman Old Style" panose="02050604050505020204" pitchFamily="18" charset="0"/>
              </a:rPr>
              <a:t>           Μαθήματα Γυμνασίου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b="1" dirty="0" smtClean="0">
                <a:latin typeface="Bookman Old Style" panose="02050604050505020204" pitchFamily="18" charset="0"/>
              </a:rPr>
              <a:t>29ο Δημοτικό                           </a:t>
            </a:r>
            <a:r>
              <a:rPr lang="el-GR" dirty="0" smtClean="0">
                <a:latin typeface="Bookman Old Style" panose="02050604050505020204" pitchFamily="18" charset="0"/>
              </a:rPr>
              <a:t>Μαθήματα Δημοτικού</a:t>
            </a:r>
          </a:p>
          <a:p>
            <a:endParaRPr lang="el-GR" b="1" dirty="0" smtClean="0">
              <a:latin typeface="Bookman Old Style" panose="02050604050505020204" pitchFamily="18" charset="0"/>
            </a:endParaRPr>
          </a:p>
        </p:txBody>
      </p:sp>
      <p:cxnSp>
        <p:nvCxnSpPr>
          <p:cNvPr id="15" name="Ευθύγραμμο βέλος σύνδεσης 14"/>
          <p:cNvCxnSpPr/>
          <p:nvPr/>
        </p:nvCxnSpPr>
        <p:spPr>
          <a:xfrm>
            <a:off x="7280708" y="4915301"/>
            <a:ext cx="72751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Ευθύγραμμο βέλος σύνδεσης 16"/>
          <p:cNvCxnSpPr/>
          <p:nvPr/>
        </p:nvCxnSpPr>
        <p:spPr>
          <a:xfrm>
            <a:off x="7280708" y="5188554"/>
            <a:ext cx="72751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Ευθύγραμμο βέλος σύνδεσης 17"/>
          <p:cNvCxnSpPr/>
          <p:nvPr/>
        </p:nvCxnSpPr>
        <p:spPr>
          <a:xfrm>
            <a:off x="7248222" y="5469849"/>
            <a:ext cx="7523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Ευθύγραμμο βέλος σύνδεσης 18"/>
          <p:cNvCxnSpPr/>
          <p:nvPr/>
        </p:nvCxnSpPr>
        <p:spPr>
          <a:xfrm>
            <a:off x="6266047" y="5731844"/>
            <a:ext cx="173254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Ευθύγραμμο βέλος σύνδεσης 20"/>
          <p:cNvCxnSpPr/>
          <p:nvPr/>
        </p:nvCxnSpPr>
        <p:spPr>
          <a:xfrm>
            <a:off x="6150944" y="5983704"/>
            <a:ext cx="184965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Ευθύγραμμο βέλος σύνδεσης 21"/>
          <p:cNvCxnSpPr/>
          <p:nvPr/>
        </p:nvCxnSpPr>
        <p:spPr>
          <a:xfrm>
            <a:off x="5861785" y="3059034"/>
            <a:ext cx="200205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5" name="Εικόνα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048" y="4129185"/>
            <a:ext cx="2097206" cy="211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840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/>
          <p:cNvSpPr/>
          <p:nvPr/>
        </p:nvSpPr>
        <p:spPr>
          <a:xfrm>
            <a:off x="3994484" y="1202968"/>
            <a:ext cx="8027471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l-GR" dirty="0" smtClean="0"/>
          </a:p>
          <a:p>
            <a:r>
              <a:rPr lang="el-GR" sz="20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Πρώην Δημοτικά διαμερίσματα</a:t>
            </a:r>
          </a:p>
          <a:p>
            <a:endParaRPr lang="el-GR" b="1" dirty="0" smtClean="0">
              <a:latin typeface="Bookman Old Style" panose="0205060405050502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b="1" dirty="0" smtClean="0">
                <a:latin typeface="Bookman Old Style" panose="02050604050505020204" pitchFamily="18" charset="0"/>
              </a:rPr>
              <a:t>ΔΕΜΕΝΙΚΑ  Μαθήματα             </a:t>
            </a:r>
            <a:r>
              <a:rPr lang="el-GR" dirty="0" smtClean="0">
                <a:latin typeface="Bookman Old Style" panose="02050604050505020204" pitchFamily="18" charset="0"/>
              </a:rPr>
              <a:t>Γυμνασίου</a:t>
            </a:r>
          </a:p>
          <a:p>
            <a:r>
              <a:rPr lang="el-GR" dirty="0" smtClean="0">
                <a:latin typeface="Bookman Old Style" panose="02050604050505020204" pitchFamily="18" charset="0"/>
              </a:rPr>
              <a:t>                                                      Λυκείου </a:t>
            </a:r>
          </a:p>
          <a:p>
            <a:r>
              <a:rPr lang="el-GR" dirty="0">
                <a:latin typeface="Bookman Old Style" panose="02050604050505020204" pitchFamily="18" charset="0"/>
              </a:rPr>
              <a:t> </a:t>
            </a:r>
            <a:r>
              <a:rPr lang="el-GR" dirty="0" smtClean="0">
                <a:latin typeface="Bookman Old Style" panose="02050604050505020204" pitchFamily="18" charset="0"/>
              </a:rPr>
              <a:t>                                                     Ημερήσιου ΕΠΑΛ</a:t>
            </a:r>
          </a:p>
          <a:p>
            <a:endParaRPr lang="el-GR" b="1" dirty="0" smtClean="0">
              <a:latin typeface="Bookman Old Style" panose="0205060405050502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b="1" dirty="0" smtClean="0">
                <a:latin typeface="Bookman Old Style" panose="02050604050505020204" pitchFamily="18" charset="0"/>
              </a:rPr>
              <a:t>ΡΟΪΤΙΚΑ                                  </a:t>
            </a:r>
            <a:r>
              <a:rPr lang="el-GR" dirty="0" smtClean="0">
                <a:latin typeface="Bookman Old Style" panose="02050604050505020204" pitchFamily="18" charset="0"/>
              </a:rPr>
              <a:t>Μαθήματα Δημοτικού</a:t>
            </a:r>
          </a:p>
        </p:txBody>
      </p:sp>
      <p:cxnSp>
        <p:nvCxnSpPr>
          <p:cNvPr id="6" name="Ευθύγραμμο βέλος σύνδεσης 5"/>
          <p:cNvCxnSpPr/>
          <p:nvPr/>
        </p:nvCxnSpPr>
        <p:spPr>
          <a:xfrm>
            <a:off x="7132320" y="2243644"/>
            <a:ext cx="72189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Ευθύγραμμο βέλος σύνδεσης 6"/>
          <p:cNvCxnSpPr/>
          <p:nvPr/>
        </p:nvCxnSpPr>
        <p:spPr>
          <a:xfrm>
            <a:off x="7132320" y="2520214"/>
            <a:ext cx="72189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Ευθύγραμμο βέλος σύνδεσης 7"/>
          <p:cNvCxnSpPr/>
          <p:nvPr/>
        </p:nvCxnSpPr>
        <p:spPr>
          <a:xfrm>
            <a:off x="7124044" y="2807368"/>
            <a:ext cx="72189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Ορθογώνιο 12"/>
          <p:cNvSpPr/>
          <p:nvPr/>
        </p:nvSpPr>
        <p:spPr>
          <a:xfrm>
            <a:off x="0" y="471123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l-GR" sz="2400" b="1" spc="-1" dirty="0">
                <a:solidFill>
                  <a:srgbClr val="000000"/>
                </a:solidFill>
                <a:latin typeface="Bookman Old Style" panose="02050604050505020204" pitchFamily="18" charset="0"/>
              </a:rPr>
              <a:t>ΧΩΡΟΙ ΔΙΕΞΑΓΩΓΗΣ ΜΑΘΗΜΑΤΩΝ </a:t>
            </a:r>
            <a:r>
              <a:rPr lang="el-GR" sz="2400" b="1" spc="-1" dirty="0" smtClean="0">
                <a:solidFill>
                  <a:srgbClr val="000000"/>
                </a:solidFill>
                <a:latin typeface="Bookman Old Style" panose="02050604050505020204" pitchFamily="18" charset="0"/>
              </a:rPr>
              <a:t>ΑΝΑ </a:t>
            </a:r>
            <a:r>
              <a:rPr lang="el-GR" sz="2400" b="1" spc="-1" dirty="0">
                <a:solidFill>
                  <a:srgbClr val="000000"/>
                </a:solidFill>
                <a:latin typeface="Bookman Old Style" panose="02050604050505020204" pitchFamily="18" charset="0"/>
              </a:rPr>
              <a:t>ΔΙΑΜΕΡΙΣΜΑ</a:t>
            </a:r>
            <a:endParaRPr lang="el-GR" sz="2400" spc="-1" dirty="0">
              <a:latin typeface="Bookman Old Style" panose="02050604050505020204" pitchFamily="18" charset="0"/>
            </a:endParaRPr>
          </a:p>
        </p:txBody>
      </p:sp>
      <p:cxnSp>
        <p:nvCxnSpPr>
          <p:cNvPr id="22" name="Ευθύγραμμο βέλος σύνδεσης 21"/>
          <p:cNvCxnSpPr/>
          <p:nvPr/>
        </p:nvCxnSpPr>
        <p:spPr>
          <a:xfrm>
            <a:off x="5621154" y="3318917"/>
            <a:ext cx="223306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" name="Εικόνα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048" y="4129185"/>
            <a:ext cx="2097206" cy="211549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59640" y="4129185"/>
            <a:ext cx="656216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u="sng" dirty="0" smtClean="0">
                <a:latin typeface="Bookman Old Style" panose="02050604050505020204" pitchFamily="18" charset="0"/>
              </a:rPr>
              <a:t>ΥΠΟΒΟΛΗ ΑΙΤΗΣΕΩΝ</a:t>
            </a:r>
            <a:endParaRPr lang="el-GR" sz="1400" u="sng" dirty="0">
              <a:latin typeface="Bookman Old Style" panose="02050604050505020204" pitchFamily="18" charset="0"/>
            </a:endParaRPr>
          </a:p>
          <a:p>
            <a:pPr marL="177800" indent="-177800">
              <a:buFont typeface="Wingdings" panose="05000000000000000000" pitchFamily="2" charset="2"/>
              <a:buChar char="Ø"/>
            </a:pPr>
            <a:r>
              <a:rPr lang="el-GR" sz="1400" dirty="0">
                <a:latin typeface="Bookman Old Style" panose="02050604050505020204" pitchFamily="18" charset="0"/>
              </a:rPr>
              <a:t>Σ</a:t>
            </a:r>
            <a:r>
              <a:rPr lang="el-GR" sz="1400" dirty="0" smtClean="0">
                <a:latin typeface="Bookman Old Style" panose="02050604050505020204" pitchFamily="18" charset="0"/>
              </a:rPr>
              <a:t>την </a:t>
            </a:r>
            <a:r>
              <a:rPr lang="el-GR" sz="1400" b="1" dirty="0" err="1">
                <a:latin typeface="Bookman Old Style" panose="02050604050505020204" pitchFamily="18" charset="0"/>
              </a:rPr>
              <a:t>Αντιδημαρχία</a:t>
            </a:r>
            <a:r>
              <a:rPr lang="el-GR" sz="1400" b="1" dirty="0">
                <a:latin typeface="Bookman Old Style" panose="02050604050505020204" pitchFamily="18" charset="0"/>
              </a:rPr>
              <a:t> Παιδείας &amp; </a:t>
            </a:r>
            <a:r>
              <a:rPr lang="el-GR" sz="1400" b="1" dirty="0" smtClean="0">
                <a:latin typeface="Bookman Old Style" panose="02050604050505020204" pitchFamily="18" charset="0"/>
              </a:rPr>
              <a:t>Αθλητισμού</a:t>
            </a:r>
            <a:r>
              <a:rPr lang="el-GR" sz="1400" dirty="0" smtClean="0">
                <a:latin typeface="Bookman Old Style" panose="02050604050505020204" pitchFamily="18" charset="0"/>
              </a:rPr>
              <a:t>, </a:t>
            </a:r>
          </a:p>
          <a:p>
            <a:pPr marL="177800" indent="-177800"/>
            <a:r>
              <a:rPr lang="el-GR" sz="1400" dirty="0" smtClean="0">
                <a:latin typeface="Bookman Old Style" panose="02050604050505020204" pitchFamily="18" charset="0"/>
              </a:rPr>
              <a:t>   Πλατεία </a:t>
            </a:r>
            <a:r>
              <a:rPr lang="el-GR" sz="1400" dirty="0">
                <a:latin typeface="Bookman Old Style" panose="02050604050505020204" pitchFamily="18" charset="0"/>
              </a:rPr>
              <a:t>Γεωργίου 17 Α΄,3ος </a:t>
            </a:r>
            <a:r>
              <a:rPr lang="el-GR" sz="1400" dirty="0" smtClean="0">
                <a:latin typeface="Bookman Old Style" panose="02050604050505020204" pitchFamily="18" charset="0"/>
              </a:rPr>
              <a:t>Όροφος, </a:t>
            </a:r>
            <a:r>
              <a:rPr lang="el-GR" sz="1400" dirty="0" err="1" smtClean="0">
                <a:latin typeface="Bookman Old Style" panose="02050604050505020204" pitchFamily="18" charset="0"/>
              </a:rPr>
              <a:t>τηλ</a:t>
            </a:r>
            <a:r>
              <a:rPr lang="el-GR" sz="1400" dirty="0" smtClean="0">
                <a:latin typeface="Bookman Old Style" panose="02050604050505020204" pitchFamily="18" charset="0"/>
              </a:rPr>
              <a:t>. </a:t>
            </a:r>
            <a:r>
              <a:rPr lang="el-GR" sz="1400" dirty="0">
                <a:latin typeface="Bookman Old Style" panose="02050604050505020204" pitchFamily="18" charset="0"/>
              </a:rPr>
              <a:t>Επικοινωνίας </a:t>
            </a:r>
            <a:r>
              <a:rPr lang="el-GR" sz="1400" dirty="0" smtClean="0">
                <a:latin typeface="Bookman Old Style" panose="02050604050505020204" pitchFamily="18" charset="0"/>
              </a:rPr>
              <a:t>2610-274035</a:t>
            </a:r>
          </a:p>
          <a:p>
            <a:pPr marL="177800" indent="-177800"/>
            <a:r>
              <a:rPr lang="el-GR" sz="1400" dirty="0" smtClean="0">
                <a:latin typeface="Bookman Old Style" panose="02050604050505020204" pitchFamily="18" charset="0"/>
              </a:rPr>
              <a:t>   Καθημερινά </a:t>
            </a:r>
            <a:r>
              <a:rPr lang="el-GR" sz="1400" dirty="0">
                <a:latin typeface="Bookman Old Style" panose="02050604050505020204" pitchFamily="18" charset="0"/>
              </a:rPr>
              <a:t>από Δευτέρα έως και </a:t>
            </a:r>
            <a:r>
              <a:rPr lang="el-GR" sz="1400" dirty="0" smtClean="0">
                <a:latin typeface="Bookman Old Style" panose="02050604050505020204" pitchFamily="18" charset="0"/>
              </a:rPr>
              <a:t>Σάββατο,11:00-14:30 </a:t>
            </a:r>
            <a:r>
              <a:rPr lang="el-GR" sz="1400" dirty="0">
                <a:latin typeface="Bookman Old Style" panose="02050604050505020204" pitchFamily="18" charset="0"/>
              </a:rPr>
              <a:t>μμ</a:t>
            </a:r>
            <a:r>
              <a:rPr lang="el-GR" sz="1400" dirty="0" smtClean="0">
                <a:latin typeface="Bookman Old Style" panose="02050604050505020204" pitchFamily="18" charset="0"/>
              </a:rPr>
              <a:t>.</a:t>
            </a:r>
            <a:endParaRPr lang="el-GR" sz="1400" dirty="0">
              <a:latin typeface="Bookman Old Style" panose="02050604050505020204" pitchFamily="18" charset="0"/>
            </a:endParaRPr>
          </a:p>
          <a:p>
            <a:pPr marL="177800" indent="-177800">
              <a:buFont typeface="Wingdings" panose="05000000000000000000" pitchFamily="2" charset="2"/>
              <a:buChar char="Ø"/>
            </a:pPr>
            <a:r>
              <a:rPr lang="el-GR" sz="1400" dirty="0" smtClean="0">
                <a:latin typeface="Bookman Old Style" panose="02050604050505020204" pitchFamily="18" charset="0"/>
              </a:rPr>
              <a:t>Στα </a:t>
            </a:r>
            <a:r>
              <a:rPr lang="el-GR" sz="1400" b="1" dirty="0">
                <a:latin typeface="Bookman Old Style" panose="02050604050505020204" pitchFamily="18" charset="0"/>
              </a:rPr>
              <a:t>Γραφεία των Δημοτικών Διαμερισμάτων και Τοπικών Συμβουλίων </a:t>
            </a:r>
            <a:r>
              <a:rPr lang="el-GR" sz="1400" dirty="0">
                <a:latin typeface="Bookman Old Style" panose="02050604050505020204" pitchFamily="18" charset="0"/>
              </a:rPr>
              <a:t>του Δ. </a:t>
            </a:r>
            <a:r>
              <a:rPr lang="el-GR" sz="1400" dirty="0" smtClean="0">
                <a:latin typeface="Bookman Old Style" panose="02050604050505020204" pitchFamily="18" charset="0"/>
              </a:rPr>
              <a:t>Πατρέων</a:t>
            </a:r>
            <a:endParaRPr lang="el-GR" sz="1400" dirty="0">
              <a:latin typeface="Bookman Old Style" panose="02050604050505020204" pitchFamily="18" charset="0"/>
            </a:endParaRPr>
          </a:p>
          <a:p>
            <a:pPr marL="177800" indent="-177800">
              <a:buFont typeface="Wingdings" panose="05000000000000000000" pitchFamily="2" charset="2"/>
              <a:buChar char="Ø"/>
            </a:pPr>
            <a:r>
              <a:rPr lang="el-GR" sz="1400" b="1" dirty="0" smtClean="0">
                <a:latin typeface="Bookman Old Style" panose="02050604050505020204" pitchFamily="18" charset="0"/>
              </a:rPr>
              <a:t>Ηλεκτρονικά</a:t>
            </a:r>
            <a:r>
              <a:rPr lang="el-GR" sz="1400" dirty="0" smtClean="0">
                <a:latin typeface="Bookman Old Style" panose="02050604050505020204" pitchFamily="18" charset="0"/>
              </a:rPr>
              <a:t> </a:t>
            </a:r>
            <a:r>
              <a:rPr lang="el-GR" sz="1400" dirty="0">
                <a:latin typeface="Bookman Old Style" panose="02050604050505020204" pitchFamily="18" charset="0"/>
              </a:rPr>
              <a:t>μπορούν να κατατεθούν επίσης αιτήσεις συμμετοχής στο email  </a:t>
            </a:r>
            <a:r>
              <a:rPr lang="el-GR" sz="1400" b="1" dirty="0">
                <a:latin typeface="Bookman Old Style" panose="02050604050505020204" pitchFamily="18" charset="0"/>
              </a:rPr>
              <a:t>fal@patras.gr</a:t>
            </a:r>
          </a:p>
          <a:p>
            <a:endParaRPr lang="el-GR" sz="1400" dirty="0">
              <a:latin typeface="Bookman Old Style" panose="02050604050505020204" pitchFamily="18" charset="0"/>
            </a:endParaRPr>
          </a:p>
          <a:p>
            <a:r>
              <a:rPr lang="el-GR" sz="1400" dirty="0">
                <a:latin typeface="Bookman Old Style" panose="02050604050505020204" pitchFamily="18" charset="0"/>
              </a:rPr>
              <a:t>Οι αιτήσεις μπορούν να αναζητηθούν στο </a:t>
            </a:r>
            <a:r>
              <a:rPr lang="el-GR" sz="1400" dirty="0" err="1">
                <a:latin typeface="Bookman Old Style" panose="02050604050505020204" pitchFamily="18" charset="0"/>
              </a:rPr>
              <a:t>site</a:t>
            </a:r>
            <a:r>
              <a:rPr lang="el-GR" sz="1400" dirty="0">
                <a:latin typeface="Bookman Old Style" panose="02050604050505020204" pitchFamily="18" charset="0"/>
              </a:rPr>
              <a:t> του Δήμου </a:t>
            </a:r>
            <a:r>
              <a:rPr lang="el-GR" sz="1400" dirty="0" smtClean="0">
                <a:latin typeface="Bookman Old Style" panose="02050604050505020204" pitchFamily="18" charset="0"/>
              </a:rPr>
              <a:t>e-patras.gr </a:t>
            </a:r>
            <a:endParaRPr lang="el-GR" sz="14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5173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Εικόνα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83807" cy="6858000"/>
          </a:xfrm>
          <a:prstGeom prst="rect">
            <a:avLst/>
          </a:prstGeom>
        </p:spPr>
      </p:pic>
      <p:sp>
        <p:nvSpPr>
          <p:cNvPr id="2" name="Ορθογώνιο 1"/>
          <p:cNvSpPr/>
          <p:nvPr/>
        </p:nvSpPr>
        <p:spPr>
          <a:xfrm>
            <a:off x="5226518" y="1153245"/>
            <a:ext cx="643930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b="1" dirty="0" smtClean="0">
                <a:latin typeface="Bookman Old Style" panose="02050604050505020204" pitchFamily="18" charset="0"/>
              </a:rPr>
              <a:t>Ευχαριστούμε </a:t>
            </a:r>
            <a:r>
              <a:rPr lang="el-GR" b="1" dirty="0" smtClean="0">
                <a:latin typeface="Bookman Old Style" panose="02050604050505020204" pitchFamily="18" charset="0"/>
              </a:rPr>
              <a:t>θερμά </a:t>
            </a:r>
            <a:endParaRPr lang="en-US" b="1" dirty="0" smtClean="0">
              <a:latin typeface="Bookman Old Style" panose="02050604050505020204" pitchFamily="18" charset="0"/>
            </a:endParaRPr>
          </a:p>
          <a:p>
            <a:pPr algn="ctr"/>
            <a:r>
              <a:rPr lang="el-GR" b="1" dirty="0" smtClean="0">
                <a:latin typeface="Bookman Old Style" panose="02050604050505020204" pitchFamily="18" charset="0"/>
              </a:rPr>
              <a:t>όλες και όλους τους εθελοντές</a:t>
            </a:r>
            <a:r>
              <a:rPr lang="en-US" b="1" dirty="0" smtClean="0">
                <a:latin typeface="Bookman Old Style" panose="02050604050505020204" pitchFamily="18" charset="0"/>
              </a:rPr>
              <a:t>,</a:t>
            </a:r>
          </a:p>
          <a:p>
            <a:pPr algn="ctr"/>
            <a:r>
              <a:rPr lang="en-US" dirty="0" smtClean="0">
                <a:latin typeface="Bookman Old Style" panose="02050604050505020204" pitchFamily="18" charset="0"/>
              </a:rPr>
              <a:t>(</a:t>
            </a:r>
            <a:r>
              <a:rPr lang="el-GR" dirty="0" smtClean="0">
                <a:latin typeface="Bookman Old Style" panose="02050604050505020204" pitchFamily="18" charset="0"/>
              </a:rPr>
              <a:t>Εκπαιδευτικούς </a:t>
            </a:r>
            <a:r>
              <a:rPr lang="en-US" dirty="0" smtClean="0">
                <a:latin typeface="Bookman Old Style" panose="02050604050505020204" pitchFamily="18" charset="0"/>
              </a:rPr>
              <a:t>, </a:t>
            </a:r>
            <a:r>
              <a:rPr lang="el-GR" dirty="0" smtClean="0">
                <a:latin typeface="Bookman Old Style" panose="02050604050505020204" pitchFamily="18" charset="0"/>
              </a:rPr>
              <a:t>Γονείς</a:t>
            </a:r>
            <a:r>
              <a:rPr lang="en-US" dirty="0" smtClean="0">
                <a:latin typeface="Bookman Old Style" panose="02050604050505020204" pitchFamily="18" charset="0"/>
              </a:rPr>
              <a:t>,</a:t>
            </a:r>
          </a:p>
          <a:p>
            <a:pPr algn="ctr"/>
            <a:r>
              <a:rPr lang="en-US" dirty="0" smtClean="0">
                <a:latin typeface="Bookman Old Style" panose="02050604050505020204" pitchFamily="18" charset="0"/>
              </a:rPr>
              <a:t> </a:t>
            </a:r>
            <a:r>
              <a:rPr lang="el-GR" dirty="0" smtClean="0">
                <a:latin typeface="Bookman Old Style" panose="02050604050505020204" pitchFamily="18" charset="0"/>
              </a:rPr>
              <a:t>Διευθυντές Σχολείων</a:t>
            </a:r>
            <a:r>
              <a:rPr lang="en-US" dirty="0" smtClean="0">
                <a:latin typeface="Bookman Old Style" panose="02050604050505020204" pitchFamily="18" charset="0"/>
              </a:rPr>
              <a:t>,</a:t>
            </a:r>
            <a:r>
              <a:rPr lang="el-GR" dirty="0" smtClean="0">
                <a:latin typeface="Bookman Old Style" panose="02050604050505020204" pitchFamily="18" charset="0"/>
              </a:rPr>
              <a:t>Διεύθυνση Παιδείας</a:t>
            </a:r>
            <a:r>
              <a:rPr lang="en-US" dirty="0" smtClean="0">
                <a:latin typeface="Bookman Old Style" panose="02050604050505020204" pitchFamily="18" charset="0"/>
              </a:rPr>
              <a:t>),</a:t>
            </a:r>
            <a:r>
              <a:rPr lang="el-GR" dirty="0" smtClean="0">
                <a:latin typeface="Bookman Old Style" panose="02050604050505020204" pitchFamily="18" charset="0"/>
              </a:rPr>
              <a:t> </a:t>
            </a:r>
            <a:endParaRPr lang="en-US" dirty="0" smtClean="0">
              <a:latin typeface="Bookman Old Style" panose="02050604050505020204" pitchFamily="18" charset="0"/>
            </a:endParaRPr>
          </a:p>
          <a:p>
            <a:pPr algn="ctr"/>
            <a:r>
              <a:rPr lang="el-GR" dirty="0" smtClean="0">
                <a:latin typeface="Bookman Old Style" panose="02050604050505020204" pitchFamily="18" charset="0"/>
              </a:rPr>
              <a:t>που με την παρουσία τους συμβάλλουν στην λειτουργία του </a:t>
            </a:r>
            <a:r>
              <a:rPr lang="el-GR" b="1" dirty="0" smtClean="0">
                <a:latin typeface="Bookman Old Style" panose="02050604050505020204" pitchFamily="18" charset="0"/>
              </a:rPr>
              <a:t>Λαϊκού Φροντιστηρίου Αλληλεγγύης.</a:t>
            </a:r>
          </a:p>
          <a:p>
            <a:pPr algn="ctr"/>
            <a:endParaRPr lang="en-US" dirty="0" smtClean="0">
              <a:latin typeface="Bookman Old Style" panose="02050604050505020204" pitchFamily="18" charset="0"/>
            </a:endParaRPr>
          </a:p>
          <a:p>
            <a:pPr algn="ctr"/>
            <a:endParaRPr lang="en-US" dirty="0">
              <a:latin typeface="Bookman Old Style" panose="02050604050505020204" pitchFamily="18" charset="0"/>
            </a:endParaRPr>
          </a:p>
          <a:p>
            <a:pPr algn="ctr"/>
            <a:endParaRPr lang="en-US" dirty="0" smtClean="0">
              <a:latin typeface="Bookman Old Style" panose="02050604050505020204" pitchFamily="18" charset="0"/>
            </a:endParaRPr>
          </a:p>
          <a:p>
            <a:pPr algn="ctr"/>
            <a:endParaRPr lang="en-US" dirty="0">
              <a:latin typeface="Bookman Old Style" panose="02050604050505020204" pitchFamily="18" charset="0"/>
            </a:endParaRPr>
          </a:p>
          <a:p>
            <a:pPr algn="ctr"/>
            <a:endParaRPr lang="en-US" dirty="0" smtClean="0">
              <a:latin typeface="Bookman Old Style" panose="02050604050505020204" pitchFamily="18" charset="0"/>
            </a:endParaRPr>
          </a:p>
          <a:p>
            <a:pPr algn="ctr"/>
            <a:endParaRPr lang="el-GR" dirty="0" smtClean="0">
              <a:latin typeface="Bookman Old Style" panose="02050604050505020204" pitchFamily="18" charset="0"/>
            </a:endParaRPr>
          </a:p>
          <a:p>
            <a:pPr algn="ctr"/>
            <a:endParaRPr lang="en-US" dirty="0">
              <a:latin typeface="Bookman Old Style" panose="02050604050505020204" pitchFamily="18" charset="0"/>
            </a:endParaRPr>
          </a:p>
          <a:p>
            <a:pPr algn="ctr"/>
            <a:endParaRPr lang="el-GR" dirty="0" smtClean="0">
              <a:latin typeface="Bookman Old Style" panose="02050604050505020204" pitchFamily="18" charset="0"/>
            </a:endParaRPr>
          </a:p>
          <a:p>
            <a:pPr algn="ctr"/>
            <a:r>
              <a:rPr lang="el-GR" b="1" dirty="0" smtClean="0">
                <a:latin typeface="Bookman Old Style" panose="02050604050505020204" pitchFamily="18" charset="0"/>
              </a:rPr>
              <a:t>“</a:t>
            </a:r>
            <a:r>
              <a:rPr lang="el-GR" b="1" i="1" dirty="0" smtClean="0">
                <a:latin typeface="Bookman Old Style" panose="02050604050505020204" pitchFamily="18" charset="0"/>
              </a:rPr>
              <a:t>Η ΑΛΛΗΛΕΓΓΥΗ ΕΙΝΑΙ ΤΟ ΟΠΛΟ ΜΑΣ,</a:t>
            </a:r>
          </a:p>
          <a:p>
            <a:pPr algn="ctr"/>
            <a:r>
              <a:rPr lang="el-GR" b="1" i="1" dirty="0" smtClean="0">
                <a:latin typeface="Bookman Old Style" panose="02050604050505020204" pitchFamily="18" charset="0"/>
              </a:rPr>
              <a:t>Ο ΜΟΝΟΣ ΔΡΟΜΟΣ ΓΙΑ ΝΑ ΒΑΔΙΣΟΥΜΕ</a:t>
            </a:r>
            <a:r>
              <a:rPr lang="el-GR" b="1" dirty="0" smtClean="0">
                <a:latin typeface="Bookman Old Style" panose="02050604050505020204" pitchFamily="18" charset="0"/>
              </a:rPr>
              <a:t>”</a:t>
            </a:r>
            <a:endParaRPr lang="el-GR" b="1" dirty="0">
              <a:latin typeface="Bookman Old Style" panose="02050604050505020204" pitchFamily="18" charset="0"/>
            </a:endParaRP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913" y="2931646"/>
            <a:ext cx="2964583" cy="166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32505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270</Words>
  <Application>Microsoft Office PowerPoint</Application>
  <PresentationFormat>Ευρεία οθόνη</PresentationFormat>
  <Paragraphs>77</Paragraphs>
  <Slides>8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</vt:i4>
      </vt:variant>
    </vt:vector>
  </HeadingPairs>
  <TitlesOfParts>
    <vt:vector size="14" baseType="lpstr">
      <vt:lpstr>Arial</vt:lpstr>
      <vt:lpstr>Bookman Old Style</vt:lpstr>
      <vt:lpstr>Calibri</vt:lpstr>
      <vt:lpstr>Calibri Light</vt:lpstr>
      <vt:lpstr>Wingdings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user</dc:creator>
  <cp:lastModifiedBy>user</cp:lastModifiedBy>
  <cp:revision>15</cp:revision>
  <dcterms:created xsi:type="dcterms:W3CDTF">2018-11-08T14:45:29Z</dcterms:created>
  <dcterms:modified xsi:type="dcterms:W3CDTF">2018-11-09T09:26:31Z</dcterms:modified>
</cp:coreProperties>
</file>