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325" r:id="rId2"/>
    <p:sldId id="428" r:id="rId3"/>
    <p:sldId id="429" r:id="rId4"/>
    <p:sldId id="430" r:id="rId5"/>
    <p:sldId id="426" r:id="rId6"/>
    <p:sldId id="257" r:id="rId7"/>
    <p:sldId id="415" r:id="rId8"/>
    <p:sldId id="380" r:id="rId9"/>
    <p:sldId id="413" r:id="rId10"/>
    <p:sldId id="418" r:id="rId11"/>
    <p:sldId id="379" r:id="rId12"/>
    <p:sldId id="432" r:id="rId13"/>
    <p:sldId id="433" r:id="rId14"/>
    <p:sldId id="434" r:id="rId15"/>
    <p:sldId id="471" r:id="rId16"/>
    <p:sldId id="472" r:id="rId17"/>
    <p:sldId id="473" r:id="rId18"/>
    <p:sldId id="481" r:id="rId19"/>
    <p:sldId id="480" r:id="rId20"/>
    <p:sldId id="474" r:id="rId21"/>
    <p:sldId id="475" r:id="rId22"/>
    <p:sldId id="476" r:id="rId23"/>
    <p:sldId id="477" r:id="rId24"/>
    <p:sldId id="478" r:id="rId25"/>
    <p:sldId id="479" r:id="rId26"/>
    <p:sldId id="436" r:id="rId27"/>
    <p:sldId id="442" r:id="rId28"/>
    <p:sldId id="443" r:id="rId29"/>
    <p:sldId id="441" r:id="rId30"/>
    <p:sldId id="444" r:id="rId31"/>
    <p:sldId id="445" r:id="rId32"/>
    <p:sldId id="446" r:id="rId33"/>
    <p:sldId id="447" r:id="rId34"/>
    <p:sldId id="448" r:id="rId35"/>
    <p:sldId id="449" r:id="rId36"/>
    <p:sldId id="450" r:id="rId37"/>
    <p:sldId id="451" r:id="rId38"/>
    <p:sldId id="452" r:id="rId39"/>
    <p:sldId id="453" r:id="rId40"/>
    <p:sldId id="454" r:id="rId41"/>
    <p:sldId id="455" r:id="rId42"/>
    <p:sldId id="470" r:id="rId43"/>
    <p:sldId id="456" r:id="rId44"/>
    <p:sldId id="457" r:id="rId45"/>
    <p:sldId id="458" r:id="rId46"/>
    <p:sldId id="459" r:id="rId47"/>
    <p:sldId id="460" r:id="rId48"/>
    <p:sldId id="461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37" r:id="rId57"/>
    <p:sldId id="438" r:id="rId58"/>
    <p:sldId id="398" r:id="rId59"/>
    <p:sldId id="439" r:id="rId60"/>
    <p:sldId id="399" r:id="rId61"/>
  </p:sldIdLst>
  <p:sldSz cx="9144000" cy="6858000" type="screen4x3"/>
  <p:notesSz cx="9710738" cy="6858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6666FF"/>
    <a:srgbClr val="FF6600"/>
    <a:srgbClr val="FFFF99"/>
    <a:srgbClr val="FFFF00"/>
    <a:srgbClr val="660066"/>
    <a:srgbClr val="00CC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609" autoAdjust="0"/>
    <p:restoredTop sz="89819" autoAdjust="0"/>
  </p:normalViewPr>
  <p:slideViewPr>
    <p:cSldViewPr>
      <p:cViewPr varScale="1">
        <p:scale>
          <a:sx n="99" d="100"/>
          <a:sy n="99" d="100"/>
        </p:scale>
        <p:origin x="145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ilieios Thomopoulos" userId="6b6a4bf7db603cb5" providerId="Windows Live" clId="Web-{530B39F9-C2B3-4467-98D5-4566B13D9C1D}"/>
    <pc:docChg chg="modSld">
      <pc:chgData name="Vasilieios Thomopoulos" userId="6b6a4bf7db603cb5" providerId="Windows Live" clId="Web-{530B39F9-C2B3-4467-98D5-4566B13D9C1D}" dt="2019-01-19T11:12:43.030" v="2" actId="1076"/>
      <pc:docMkLst>
        <pc:docMk/>
      </pc:docMkLst>
      <pc:sldChg chg="modSp">
        <pc:chgData name="Vasilieios Thomopoulos" userId="6b6a4bf7db603cb5" providerId="Windows Live" clId="Web-{530B39F9-C2B3-4467-98D5-4566B13D9C1D}" dt="2019-01-19T11:12:43.030" v="2" actId="1076"/>
        <pc:sldMkLst>
          <pc:docMk/>
          <pc:sldMk cId="0" sldId="449"/>
        </pc:sldMkLst>
        <pc:picChg chg="mod">
          <ac:chgData name="Vasilieios Thomopoulos" userId="6b6a4bf7db603cb5" providerId="Windows Live" clId="Web-{530B39F9-C2B3-4467-98D5-4566B13D9C1D}" dt="2019-01-19T11:10:47.826" v="1" actId="1076"/>
          <ac:picMkLst>
            <pc:docMk/>
            <pc:sldMk cId="0" sldId="449"/>
            <ac:picMk id="52227" creationId="{91FACB13-87A5-4724-9B9A-41304447C646}"/>
          </ac:picMkLst>
        </pc:picChg>
        <pc:picChg chg="mod">
          <ac:chgData name="Vasilieios Thomopoulos" userId="6b6a4bf7db603cb5" providerId="Windows Live" clId="Web-{530B39F9-C2B3-4467-98D5-4566B13D9C1D}" dt="2019-01-19T11:12:43.030" v="2" actId="1076"/>
          <ac:picMkLst>
            <pc:docMk/>
            <pc:sldMk cId="0" sldId="449"/>
            <ac:picMk id="52228" creationId="{AF2EBA49-4E8C-43E2-8E55-8E73BA90A26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NEW%20paroysiasi\&#927;&#922;&#937;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NEW%20paroysiasi\&#927;&#922;&#937;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3.116\koinos%20ergwn\&#932;&#924;&#919;&#924;&#913;_&#931;&#935;&#917;&#916;&#921;&#913;&#931;&#924;&#927;&#933;_&#916;&#921;&#917;&#933;&#920;&#933;&#925;&#931;&#919;&#931;_&#917;&#929;&#915;&#937;&#925;_&#933;&#928;&#927;&#916;&#927;&#924;&#919;&#931;\paroysiasi%2011_2018\&#913;&#921;&#932;&#919;&#931;&#917;&#921;&#931;%20&#928;&#927;&#931;&#927;&#931;&#932;&#913;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11E-4"/>
          <c:y val="0.22479804536021103"/>
          <c:w val="0.59044083552055993"/>
          <c:h val="0.77520195463978925"/>
        </c:manualLayout>
      </c:layout>
      <c:pie3DChart>
        <c:varyColors val="1"/>
        <c:ser>
          <c:idx val="1"/>
          <c:order val="0"/>
          <c:tx>
            <c:strRef>
              <c:f>Φύλλο1!$D$14</c:f>
              <c:strCache>
                <c:ptCount val="1"/>
                <c:pt idx="0">
                  <c:v>ΣΥΝΟΛΟ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l-GR"/>
                </a:pPr>
                <a:endParaRPr lang="el-G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Φύλλο1!$G$7:$L$9</c:f>
              <c:multiLvlStrCache>
                <c:ptCount val="6"/>
                <c:lvl>
                  <c:pt idx="0">
                    <c:v>1-2</c:v>
                  </c:pt>
                  <c:pt idx="1">
                    <c:v>3-5</c:v>
                  </c:pt>
                  <c:pt idx="2">
                    <c:v>6-10</c:v>
                  </c:pt>
                  <c:pt idx="3">
                    <c:v>11-20</c:v>
                  </c:pt>
                  <c:pt idx="4">
                    <c:v>&gt;20</c:v>
                  </c:pt>
                  <c:pt idx="5">
                    <c:v>εκκρεμούν</c:v>
                  </c:pt>
                </c:lvl>
                <c:lvl>
                  <c:pt idx="0">
                    <c:v>(Χρόνος απάντησης σε ημέρες)</c:v>
                  </c:pt>
                </c:lvl>
                <c:lvl>
                  <c:pt idx="0">
                    <c:v>ΑΠΑΝΤΗΤΙΚΑ</c:v>
                  </c:pt>
                </c:lvl>
              </c:multiLvlStrCache>
            </c:multiLvlStrRef>
          </c:cat>
          <c:val>
            <c:numRef>
              <c:f>Φύλλο1!$G$14:$L$14</c:f>
              <c:numCache>
                <c:formatCode>General</c:formatCode>
                <c:ptCount val="6"/>
                <c:pt idx="0">
                  <c:v>200</c:v>
                </c:pt>
                <c:pt idx="1">
                  <c:v>117</c:v>
                </c:pt>
                <c:pt idx="2">
                  <c:v>49</c:v>
                </c:pt>
                <c:pt idx="3">
                  <c:v>18</c:v>
                </c:pt>
                <c:pt idx="4">
                  <c:v>9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04-4A20-AC56-6A13120DD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9"/>
          <c:w val="0.4053673447069116"/>
          <c:h val="0.75473501291241896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14"/>
          <c:w val="0.59044083552055993"/>
          <c:h val="0.7752019546397902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1973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14"/>
          <c:w val="0.59044083552055993"/>
          <c:h val="0.7752019546397902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1973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22"/>
          <c:w val="0.59044083552055993"/>
          <c:h val="0.775201954639790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1996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28"/>
          <c:w val="0.59044083552055993"/>
          <c:h val="0.7752019546397912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204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09"/>
          <c:w val="0.59044083552055993"/>
          <c:h val="0.775201954639789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194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1"/>
          <c:order val="0"/>
          <c:tx>
            <c:strRef>
              <c:f>Φύλλο1!$D$13</c:f>
              <c:strCache>
                <c:ptCount val="1"/>
                <c:pt idx="0">
                  <c:v>2018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l-GR"/>
                </a:pPr>
                <a:endParaRPr lang="el-G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Φύλλο1!$G$7:$L$9</c:f>
              <c:multiLvlStrCache>
                <c:ptCount val="6"/>
                <c:lvl>
                  <c:pt idx="0">
                    <c:v>1-2</c:v>
                  </c:pt>
                  <c:pt idx="1">
                    <c:v>3-5</c:v>
                  </c:pt>
                  <c:pt idx="2">
                    <c:v>6-10</c:v>
                  </c:pt>
                  <c:pt idx="3">
                    <c:v>11-20</c:v>
                  </c:pt>
                  <c:pt idx="4">
                    <c:v>&gt;20</c:v>
                  </c:pt>
                  <c:pt idx="5">
                    <c:v>εκκρεμούν</c:v>
                  </c:pt>
                </c:lvl>
                <c:lvl>
                  <c:pt idx="0">
                    <c:v>(Χρόνος απάντησης σε ημέρες)</c:v>
                  </c:pt>
                </c:lvl>
                <c:lvl>
                  <c:pt idx="0">
                    <c:v>ΑΠΑΝΤΗΤΙΚΑ</c:v>
                  </c:pt>
                </c:lvl>
              </c:multiLvlStrCache>
            </c:multiLvlStrRef>
          </c:cat>
          <c:val>
            <c:numRef>
              <c:f>Φύλλο1!$G$13:$L$13</c:f>
              <c:numCache>
                <c:formatCode>General</c:formatCode>
                <c:ptCount val="6"/>
                <c:pt idx="0">
                  <c:v>47</c:v>
                </c:pt>
                <c:pt idx="1">
                  <c:v>30</c:v>
                </c:pt>
                <c:pt idx="2">
                  <c:v>11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62-448C-9DE3-6B3684C39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spPr>
    <a:ln w="25400">
      <a:solidFill>
        <a:srgbClr val="FF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Φύλλο1!$G$7:$G$8</c:f>
              <c:strCache>
                <c:ptCount val="1"/>
                <c:pt idx="0">
                  <c:v>ΣΥΝΟΛΙΚΕΣ ΑΔΕΙΕΣ  2013</c:v>
                </c:pt>
              </c:strCache>
            </c:strRef>
          </c:tx>
          <c:invertIfNegative val="0"/>
          <c:cat>
            <c:strRef>
              <c:f>Φύλλο1!$F$9:$F$14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Φύλλο1!$G$9:$G$14</c:f>
              <c:numCache>
                <c:formatCode>General</c:formatCode>
                <c:ptCount val="6"/>
                <c:pt idx="0">
                  <c:v>5</c:v>
                </c:pt>
                <c:pt idx="3">
                  <c:v>2</c:v>
                </c:pt>
                <c:pt idx="4">
                  <c:v>2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D1-41FE-B774-AF17687C3EC5}"/>
            </c:ext>
          </c:extLst>
        </c:ser>
        <c:ser>
          <c:idx val="1"/>
          <c:order val="1"/>
          <c:tx>
            <c:strRef>
              <c:f>Φύλλο1!$H$7:$H$8</c:f>
              <c:strCache>
                <c:ptCount val="1"/>
                <c:pt idx="0">
                  <c:v>ΣΥΝΟΛΙΚΕΣ ΑΔΕΙΕΣ  2014</c:v>
                </c:pt>
              </c:strCache>
            </c:strRef>
          </c:tx>
          <c:invertIfNegative val="0"/>
          <c:cat>
            <c:strRef>
              <c:f>Φύλλο1!$F$9:$F$14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Φύλλο1!$H$9:$H$14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D1-41FE-B774-AF17687C3EC5}"/>
            </c:ext>
          </c:extLst>
        </c:ser>
        <c:ser>
          <c:idx val="2"/>
          <c:order val="2"/>
          <c:tx>
            <c:strRef>
              <c:f>Φύλλο1!$I$7:$I$8</c:f>
              <c:strCache>
                <c:ptCount val="1"/>
                <c:pt idx="0">
                  <c:v>ΣΥΝΟΛΙΚΕΣ ΑΔΕΙΕΣ  2015</c:v>
                </c:pt>
              </c:strCache>
            </c:strRef>
          </c:tx>
          <c:invertIfNegative val="0"/>
          <c:cat>
            <c:strRef>
              <c:f>Φύλλο1!$F$9:$F$14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Φύλλο1!$I$9:$I$14</c:f>
              <c:numCache>
                <c:formatCode>General</c:formatCode>
                <c:ptCount val="6"/>
                <c:pt idx="0" formatCode="#,##0">
                  <c:v>3</c:v>
                </c:pt>
                <c:pt idx="1">
                  <c:v>1</c:v>
                </c:pt>
                <c:pt idx="2" formatCode="#,##0">
                  <c:v>1</c:v>
                </c:pt>
                <c:pt idx="4" formatCode="#,##0">
                  <c:v>3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D1-41FE-B774-AF17687C3EC5}"/>
            </c:ext>
          </c:extLst>
        </c:ser>
        <c:ser>
          <c:idx val="3"/>
          <c:order val="3"/>
          <c:tx>
            <c:strRef>
              <c:f>Φύλλο1!$J$7:$J$8</c:f>
              <c:strCache>
                <c:ptCount val="1"/>
                <c:pt idx="0">
                  <c:v>ΣΥΝΟΛΙΚΕΣ ΑΔΕΙΕΣ  2016</c:v>
                </c:pt>
              </c:strCache>
            </c:strRef>
          </c:tx>
          <c:invertIfNegative val="0"/>
          <c:cat>
            <c:strRef>
              <c:f>Φύλλο1!$F$9:$F$14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Φύλλο1!$J$9:$J$14</c:f>
              <c:numCache>
                <c:formatCode>General</c:formatCode>
                <c:ptCount val="6"/>
                <c:pt idx="0">
                  <c:v>4</c:v>
                </c:pt>
                <c:pt idx="1">
                  <c:v>7</c:v>
                </c:pt>
                <c:pt idx="2">
                  <c:v>7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D1-41FE-B774-AF17687C3EC5}"/>
            </c:ext>
          </c:extLst>
        </c:ser>
        <c:ser>
          <c:idx val="4"/>
          <c:order val="4"/>
          <c:tx>
            <c:strRef>
              <c:f>Φύλλο1!$K$7:$K$8</c:f>
              <c:strCache>
                <c:ptCount val="1"/>
                <c:pt idx="0">
                  <c:v>ΣΥΝΟΛΙΚΕΣ ΑΔΕΙΕΣ  2017</c:v>
                </c:pt>
              </c:strCache>
            </c:strRef>
          </c:tx>
          <c:invertIfNegative val="0"/>
          <c:cat>
            <c:strRef>
              <c:f>Φύλλο1!$F$9:$F$14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Φύλλο1!$K$9:$K$14</c:f>
              <c:numCache>
                <c:formatCode>General</c:formatCode>
                <c:ptCount val="6"/>
                <c:pt idx="0">
                  <c:v>10</c:v>
                </c:pt>
                <c:pt idx="1">
                  <c:v>7</c:v>
                </c:pt>
                <c:pt idx="2">
                  <c:v>3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D1-41FE-B774-AF17687C3EC5}"/>
            </c:ext>
          </c:extLst>
        </c:ser>
        <c:ser>
          <c:idx val="5"/>
          <c:order val="5"/>
          <c:tx>
            <c:strRef>
              <c:f>Φύλλο1!$L$7:$L$8</c:f>
              <c:strCache>
                <c:ptCount val="1"/>
                <c:pt idx="0">
                  <c:v>ΣΥΝΟΛΙΚΕΣ ΑΔΕΙΕΣ  2018</c:v>
                </c:pt>
              </c:strCache>
            </c:strRef>
          </c:tx>
          <c:invertIfNegative val="0"/>
          <c:cat>
            <c:strRef>
              <c:f>Φύλλο1!$F$9:$F$14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Φύλλο1!$L$9:$L$14</c:f>
              <c:numCache>
                <c:formatCode>General</c:formatCode>
                <c:ptCount val="6"/>
                <c:pt idx="0">
                  <c:v>11</c:v>
                </c:pt>
                <c:pt idx="2">
                  <c:v>4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D1-41FE-B774-AF17687C3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142528"/>
        <c:axId val="85154816"/>
      </c:barChart>
      <c:catAx>
        <c:axId val="85142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l-GR"/>
          </a:p>
        </c:txPr>
        <c:crossAx val="85154816"/>
        <c:crosses val="autoZero"/>
        <c:auto val="1"/>
        <c:lblAlgn val="ctr"/>
        <c:lblOffset val="100"/>
        <c:noMultiLvlLbl val="0"/>
      </c:catAx>
      <c:valAx>
        <c:axId val="85154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1425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 w="25400">
      <a:solidFill>
        <a:srgbClr val="FF0000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Φύλλο1!$G$19:$G$20</c:f>
              <c:strCache>
                <c:ptCount val="1"/>
                <c:pt idx="0">
                  <c:v> ΧΛΜ ΔΙΕΛΕΥΣΗΣ ΟΠΤΙΚΩΝ ΙΝΩΝ   2013</c:v>
                </c:pt>
              </c:strCache>
            </c:strRef>
          </c:tx>
          <c:invertIfNegative val="0"/>
          <c:cat>
            <c:strRef>
              <c:f>Φύλλο1!$F$21:$F$26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Φύλλο1!$G$21:$G$26</c:f>
              <c:numCache>
                <c:formatCode>General</c:formatCode>
                <c:ptCount val="6"/>
                <c:pt idx="0">
                  <c:v>1.6900000000000108</c:v>
                </c:pt>
                <c:pt idx="3" formatCode="0.00">
                  <c:v>3.25</c:v>
                </c:pt>
                <c:pt idx="4" formatCode="0.00">
                  <c:v>8.7000000000000011</c:v>
                </c:pt>
                <c:pt idx="5" formatCode="0.00">
                  <c:v>13.64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17-4F9F-88F3-4925B33857C5}"/>
            </c:ext>
          </c:extLst>
        </c:ser>
        <c:ser>
          <c:idx val="1"/>
          <c:order val="1"/>
          <c:tx>
            <c:strRef>
              <c:f>Φύλλο1!$H$19:$H$20</c:f>
              <c:strCache>
                <c:ptCount val="1"/>
                <c:pt idx="0">
                  <c:v> ΧΛΜ ΔΙΕΛΕΥΣΗΣ ΟΠΤΙΚΩΝ ΙΝΩΝ   2014</c:v>
                </c:pt>
              </c:strCache>
            </c:strRef>
          </c:tx>
          <c:invertIfNegative val="0"/>
          <c:cat>
            <c:strRef>
              <c:f>Φύλλο1!$F$21:$F$26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Φύλλο1!$H$21:$H$26</c:f>
              <c:numCache>
                <c:formatCode>0.00</c:formatCode>
                <c:ptCount val="6"/>
                <c:pt idx="0">
                  <c:v>0.31000000000000238</c:v>
                </c:pt>
                <c:pt idx="1">
                  <c:v>1</c:v>
                </c:pt>
                <c:pt idx="2">
                  <c:v>1</c:v>
                </c:pt>
                <c:pt idx="3">
                  <c:v>0.23</c:v>
                </c:pt>
                <c:pt idx="4">
                  <c:v>0.14000000000000001</c:v>
                </c:pt>
                <c:pt idx="5">
                  <c:v>2.68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17-4F9F-88F3-4925B33857C5}"/>
            </c:ext>
          </c:extLst>
        </c:ser>
        <c:ser>
          <c:idx val="2"/>
          <c:order val="2"/>
          <c:tx>
            <c:strRef>
              <c:f>Φύλλο1!$I$19:$I$20</c:f>
              <c:strCache>
                <c:ptCount val="1"/>
                <c:pt idx="0">
                  <c:v> ΧΛΜ ΔΙΕΛΕΥΣΗΣ ΟΠΤΙΚΩΝ ΙΝΩΝ   2015</c:v>
                </c:pt>
              </c:strCache>
            </c:strRef>
          </c:tx>
          <c:invertIfNegative val="0"/>
          <c:cat>
            <c:strRef>
              <c:f>Φύλλο1!$F$21:$F$26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Φύλλο1!$I$21:$I$26</c:f>
              <c:numCache>
                <c:formatCode>0.00</c:formatCode>
                <c:ptCount val="6"/>
                <c:pt idx="0">
                  <c:v>0.8</c:v>
                </c:pt>
                <c:pt idx="1">
                  <c:v>0.5</c:v>
                </c:pt>
                <c:pt idx="2">
                  <c:v>0.15000000000000024</c:v>
                </c:pt>
                <c:pt idx="4">
                  <c:v>0.70000000000000062</c:v>
                </c:pt>
                <c:pt idx="5">
                  <c:v>2.15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17-4F9F-88F3-4925B33857C5}"/>
            </c:ext>
          </c:extLst>
        </c:ser>
        <c:ser>
          <c:idx val="3"/>
          <c:order val="3"/>
          <c:tx>
            <c:strRef>
              <c:f>Φύλλο1!$J$19:$J$20</c:f>
              <c:strCache>
                <c:ptCount val="1"/>
                <c:pt idx="0">
                  <c:v> ΧΛΜ ΔΙΕΛΕΥΣΗΣ ΟΠΤΙΚΩΝ ΙΝΩΝ   2016</c:v>
                </c:pt>
              </c:strCache>
            </c:strRef>
          </c:tx>
          <c:invertIfNegative val="0"/>
          <c:cat>
            <c:strRef>
              <c:f>Φύλλο1!$F$21:$F$26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Φύλλο1!$J$21:$J$26</c:f>
              <c:numCache>
                <c:formatCode>0.00</c:formatCode>
                <c:ptCount val="6"/>
                <c:pt idx="0" formatCode="General">
                  <c:v>0.61000000000000065</c:v>
                </c:pt>
                <c:pt idx="1">
                  <c:v>10.7</c:v>
                </c:pt>
                <c:pt idx="2">
                  <c:v>1.85</c:v>
                </c:pt>
                <c:pt idx="5">
                  <c:v>13.160000000000002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17-4F9F-88F3-4925B33857C5}"/>
            </c:ext>
          </c:extLst>
        </c:ser>
        <c:ser>
          <c:idx val="4"/>
          <c:order val="4"/>
          <c:tx>
            <c:strRef>
              <c:f>Φύλλο1!$K$19:$K$20</c:f>
              <c:strCache>
                <c:ptCount val="1"/>
                <c:pt idx="0">
                  <c:v> ΧΛΜ ΔΙΕΛΕΥΣΗΣ ΟΠΤΙΚΩΝ ΙΝΩΝ   2017</c:v>
                </c:pt>
              </c:strCache>
            </c:strRef>
          </c:tx>
          <c:invertIfNegative val="0"/>
          <c:cat>
            <c:strRef>
              <c:f>Φύλλο1!$F$21:$F$26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Φύλλο1!$K$21:$K$26</c:f>
              <c:numCache>
                <c:formatCode>0.00</c:formatCode>
                <c:ptCount val="6"/>
                <c:pt idx="0">
                  <c:v>5.2</c:v>
                </c:pt>
                <c:pt idx="1">
                  <c:v>17</c:v>
                </c:pt>
                <c:pt idx="2">
                  <c:v>0.77000000000000612</c:v>
                </c:pt>
                <c:pt idx="5">
                  <c:v>22.97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17-4F9F-88F3-4925B33857C5}"/>
            </c:ext>
          </c:extLst>
        </c:ser>
        <c:ser>
          <c:idx val="5"/>
          <c:order val="5"/>
          <c:tx>
            <c:strRef>
              <c:f>Φύλλο1!$L$19:$L$20</c:f>
              <c:strCache>
                <c:ptCount val="1"/>
                <c:pt idx="0">
                  <c:v> ΧΛΜ ΔΙΕΛΕΥΣΗΣ ΟΠΤΙΚΩΝ ΙΝΩΝ   2018</c:v>
                </c:pt>
              </c:strCache>
            </c:strRef>
          </c:tx>
          <c:invertIfNegative val="0"/>
          <c:cat>
            <c:strRef>
              <c:f>Φύλλο1!$F$21:$F$26</c:f>
              <c:strCache>
                <c:ptCount val="6"/>
                <c:pt idx="0">
                  <c:v>VODAFONE</c:v>
                </c:pt>
                <c:pt idx="1">
                  <c:v>OTE</c:v>
                </c:pt>
                <c:pt idx="2">
                  <c:v>WIND</c:v>
                </c:pt>
                <c:pt idx="3">
                  <c:v>CYTA</c:v>
                </c:pt>
                <c:pt idx="4">
                  <c:v>HELLAS ONLINE</c:v>
                </c:pt>
                <c:pt idx="5">
                  <c:v>ΣΥΝΟΛΟ</c:v>
                </c:pt>
              </c:strCache>
            </c:strRef>
          </c:cat>
          <c:val>
            <c:numRef>
              <c:f>Φύλλο1!$L$21:$L$26</c:f>
              <c:numCache>
                <c:formatCode>General</c:formatCode>
                <c:ptCount val="6"/>
                <c:pt idx="0">
                  <c:v>12.8</c:v>
                </c:pt>
                <c:pt idx="2" formatCode="0.00">
                  <c:v>0.44</c:v>
                </c:pt>
                <c:pt idx="5" formatCode="0.00">
                  <c:v>13.239999999999998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17-4F9F-88F3-4925B3385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284736"/>
        <c:axId val="85321216"/>
      </c:barChart>
      <c:catAx>
        <c:axId val="85284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l-GR"/>
          </a:p>
        </c:txPr>
        <c:crossAx val="85321216"/>
        <c:crosses val="autoZero"/>
        <c:auto val="1"/>
        <c:lblAlgn val="ctr"/>
        <c:lblOffset val="100"/>
        <c:noMultiLvlLbl val="0"/>
      </c:catAx>
      <c:valAx>
        <c:axId val="85321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2847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 w="25400">
      <a:solidFill>
        <a:srgbClr val="FF0000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14"/>
          <c:w val="0.59044083552055993"/>
          <c:h val="0.7752019546397902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1973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2"/>
          <c:order val="0"/>
          <c:tx>
            <c:strRef>
              <c:f>Φύλλο1!$D$11</c:f>
              <c:strCache>
                <c:ptCount val="1"/>
                <c:pt idx="0">
                  <c:v>2016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l-GR"/>
                </a:pPr>
                <a:endParaRPr lang="el-G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Φύλλο1!$G$7:$L$9</c:f>
              <c:multiLvlStrCache>
                <c:ptCount val="6"/>
                <c:lvl>
                  <c:pt idx="0">
                    <c:v>1-2</c:v>
                  </c:pt>
                  <c:pt idx="1">
                    <c:v>3-5</c:v>
                  </c:pt>
                  <c:pt idx="2">
                    <c:v>6-10</c:v>
                  </c:pt>
                  <c:pt idx="3">
                    <c:v>11-20</c:v>
                  </c:pt>
                  <c:pt idx="4">
                    <c:v>&gt;20</c:v>
                  </c:pt>
                  <c:pt idx="5">
                    <c:v>εκκρεμούν</c:v>
                  </c:pt>
                </c:lvl>
                <c:lvl>
                  <c:pt idx="0">
                    <c:v>(Χρόνος απάντησης σε ημέρες)</c:v>
                  </c:pt>
                </c:lvl>
                <c:lvl>
                  <c:pt idx="0">
                    <c:v>ΑΠΑΝΤΗΤΙΚΑ</c:v>
                  </c:pt>
                </c:lvl>
              </c:multiLvlStrCache>
            </c:multiLvlStrRef>
          </c:cat>
          <c:val>
            <c:numRef>
              <c:f>Φύλλο1!$G$11:$L$11</c:f>
              <c:numCache>
                <c:formatCode>General</c:formatCode>
                <c:ptCount val="6"/>
                <c:pt idx="0">
                  <c:v>44</c:v>
                </c:pt>
                <c:pt idx="1">
                  <c:v>16</c:v>
                </c:pt>
                <c:pt idx="2">
                  <c:v>15</c:v>
                </c:pt>
                <c:pt idx="3">
                  <c:v>9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8C-4FA4-B8F0-B36BF0520A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22"/>
          <c:w val="0.59044083552055993"/>
          <c:h val="0.775201954639790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1996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28"/>
          <c:w val="0.59044083552055993"/>
          <c:h val="0.7752019546397912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204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59667541557322E-4"/>
          <c:y val="0.22479804536021109"/>
          <c:w val="0.59044083552055993"/>
          <c:h val="0.775201954639789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4376640419962"/>
          <c:y val="0.22545296820265187"/>
          <c:w val="0.4053673447069116"/>
          <c:h val="0.7547350129124194"/>
        </c:manualLayout>
      </c:layout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2"/>
          <c:order val="0"/>
          <c:tx>
            <c:strRef>
              <c:f>Φύλλο1!$D$11</c:f>
              <c:strCache>
                <c:ptCount val="1"/>
                <c:pt idx="0">
                  <c:v>2016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l-GR"/>
                </a:pPr>
                <a:endParaRPr lang="el-G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Φύλλο1!$G$7:$L$9</c:f>
              <c:multiLvlStrCache>
                <c:ptCount val="6"/>
                <c:lvl>
                  <c:pt idx="0">
                    <c:v>1-2</c:v>
                  </c:pt>
                  <c:pt idx="1">
                    <c:v>3-5</c:v>
                  </c:pt>
                  <c:pt idx="2">
                    <c:v>6-10</c:v>
                  </c:pt>
                  <c:pt idx="3">
                    <c:v>11-20</c:v>
                  </c:pt>
                  <c:pt idx="4">
                    <c:v>&gt;20</c:v>
                  </c:pt>
                  <c:pt idx="5">
                    <c:v>εκκρεμούν</c:v>
                  </c:pt>
                </c:lvl>
                <c:lvl>
                  <c:pt idx="0">
                    <c:v>(Χρόνος απάντησης σε ημέρες)</c:v>
                  </c:pt>
                </c:lvl>
                <c:lvl>
                  <c:pt idx="0">
                    <c:v>ΑΠΑΝΤΗΤΙΚΑ</c:v>
                  </c:pt>
                </c:lvl>
              </c:multiLvlStrCache>
            </c:multiLvlStrRef>
          </c:cat>
          <c:val>
            <c:numRef>
              <c:f>Φύλλο1!$G$11:$L$11</c:f>
              <c:numCache>
                <c:formatCode>General</c:formatCode>
                <c:ptCount val="6"/>
                <c:pt idx="0">
                  <c:v>44</c:v>
                </c:pt>
                <c:pt idx="1">
                  <c:v>16</c:v>
                </c:pt>
                <c:pt idx="2">
                  <c:v>15</c:v>
                </c:pt>
                <c:pt idx="3">
                  <c:v>9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2A-46A0-8D89-18E127228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lang="el-GR"/>
          </a:pPr>
          <a:endParaRPr lang="el-GR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0.05113</cdr:x>
      <cdr:y>0.02817</cdr:y>
    </cdr:from>
    <cdr:to>
      <cdr:x>0.95674</cdr:x>
      <cdr:y>0.12676</cdr:y>
    </cdr:to>
    <cdr:sp macro="" textlink="">
      <cdr:nvSpPr>
        <cdr:cNvPr id="2" name="1 - TextBox"/>
        <cdr:cNvSpPr txBox="1"/>
      </cdr:nvSpPr>
      <cdr:spPr>
        <a:xfrm xmlns:a="http://schemas.openxmlformats.org/drawingml/2006/main">
          <a:off x="467544" y="144016"/>
          <a:ext cx="828092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l-GR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5E0F1B46-D05C-4118-8EE1-9E64AA1FA8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084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l-GR"/>
              <a:t>1.ΕΙΣΑΓΩΓΗ - ΑΝΑΣΚΟΠΗΣΗ ΒΙΒΛΙΟΓΡΑΦΙΑΣ</a:t>
            </a:r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D0AE208E-895B-4F46-9C55-113FED0724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00688" y="0"/>
            <a:ext cx="4208462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00D4E2B-DDBB-4E2F-915C-E082F7567615}" type="datetimeFigureOut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4" name="3 - Θέση υποσέλιδου">
            <a:extLst>
              <a:ext uri="{FF2B5EF4-FFF2-40B4-BE49-F238E27FC236}">
                <a16:creationId xmlns:a16="http://schemas.microsoft.com/office/drawing/2014/main" id="{434EB90E-9383-4608-B55A-CC0458EE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42084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>
            <a:extLst>
              <a:ext uri="{FF2B5EF4-FFF2-40B4-BE49-F238E27FC236}">
                <a16:creationId xmlns:a16="http://schemas.microsoft.com/office/drawing/2014/main" id="{4174959A-9CC2-4130-BFE3-5C3EE590F4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00688" y="6513513"/>
            <a:ext cx="4208462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D904D5-4E60-49E5-800D-C248FA570EB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5D2170F4-3A4B-434E-8F91-1C979A9480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084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l-GR"/>
              <a:t>1.ΕΙΣΑΓΩΓΗ - ΑΝΑΣΚΟΠΗΣΗ ΒΙΒΛΙΟΓΡΑΦΙΑΣ</a:t>
            </a:r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A246BD46-C608-417B-B292-BD24790357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00688" y="0"/>
            <a:ext cx="4208462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6878A4E-200D-44F2-AD71-41E95551D083}" type="datetimeFigureOut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A14CC843-08E1-4596-9956-95DB5B76AB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140075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1543CA16-D1FC-4EB2-9ECB-D8BDBA68B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71550" y="3257550"/>
            <a:ext cx="7767638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B0AB80C0-C86C-4EEA-B5F8-6F051D96E4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084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48E6262C-7A46-425C-8BF2-A16B1D223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500688" y="6513513"/>
            <a:ext cx="4208462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446BA5-D358-4D35-9330-AB32857D982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- Θέση εικόνας διαφάνειας">
            <a:extLst>
              <a:ext uri="{FF2B5EF4-FFF2-40B4-BE49-F238E27FC236}">
                <a16:creationId xmlns:a16="http://schemas.microsoft.com/office/drawing/2014/main" id="{654D61F1-A2C6-4794-A74C-CF16E5BF7C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- Θέση σημειώσεων">
            <a:extLst>
              <a:ext uri="{FF2B5EF4-FFF2-40B4-BE49-F238E27FC236}">
                <a16:creationId xmlns:a16="http://schemas.microsoft.com/office/drawing/2014/main" id="{E5A8129E-6297-4C26-A61D-CCED69C435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15364" name="4 - Θέση κεφαλίδας">
            <a:extLst>
              <a:ext uri="{FF2B5EF4-FFF2-40B4-BE49-F238E27FC236}">
                <a16:creationId xmlns:a16="http://schemas.microsoft.com/office/drawing/2014/main" id="{79186F9D-735A-442F-85BD-EB130291D013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- Θέση εικόνας διαφάνειας">
            <a:extLst>
              <a:ext uri="{FF2B5EF4-FFF2-40B4-BE49-F238E27FC236}">
                <a16:creationId xmlns:a16="http://schemas.microsoft.com/office/drawing/2014/main" id="{333A4DFB-AE22-4932-A679-97DC32FAFA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- Θέση σημειώσεων">
            <a:extLst>
              <a:ext uri="{FF2B5EF4-FFF2-40B4-BE49-F238E27FC236}">
                <a16:creationId xmlns:a16="http://schemas.microsoft.com/office/drawing/2014/main" id="{433CB359-7397-4B12-BB6B-5E32481CC5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41988" name="4 - Θέση κεφαλίδας">
            <a:extLst>
              <a:ext uri="{FF2B5EF4-FFF2-40B4-BE49-F238E27FC236}">
                <a16:creationId xmlns:a16="http://schemas.microsoft.com/office/drawing/2014/main" id="{4940782E-1073-4C9E-A6A3-3CD815C4B08F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- Θέση εικόνας διαφάνειας">
            <a:extLst>
              <a:ext uri="{FF2B5EF4-FFF2-40B4-BE49-F238E27FC236}">
                <a16:creationId xmlns:a16="http://schemas.microsoft.com/office/drawing/2014/main" id="{C3C8E0A3-B726-4E36-BDDE-6148514E48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2 - Θέση σημειώσεων">
            <a:extLst>
              <a:ext uri="{FF2B5EF4-FFF2-40B4-BE49-F238E27FC236}">
                <a16:creationId xmlns:a16="http://schemas.microsoft.com/office/drawing/2014/main" id="{6ABE6431-B6E5-4469-ADFA-C02A0A3F04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76804" name="4 - Θέση κεφαλίδας">
            <a:extLst>
              <a:ext uri="{FF2B5EF4-FFF2-40B4-BE49-F238E27FC236}">
                <a16:creationId xmlns:a16="http://schemas.microsoft.com/office/drawing/2014/main" id="{BED4970F-2ED0-4304-A45F-713B9E3A0C48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- Θέση εικόνας διαφάνειας">
            <a:extLst>
              <a:ext uri="{FF2B5EF4-FFF2-40B4-BE49-F238E27FC236}">
                <a16:creationId xmlns:a16="http://schemas.microsoft.com/office/drawing/2014/main" id="{0DE9224D-2A86-4FC5-B59C-8CE5C0155B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2 - Θέση σημειώσεων">
            <a:extLst>
              <a:ext uri="{FF2B5EF4-FFF2-40B4-BE49-F238E27FC236}">
                <a16:creationId xmlns:a16="http://schemas.microsoft.com/office/drawing/2014/main" id="{8F77E6E7-CF96-4A15-8300-97309063D0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78852" name="4 - Θέση κεφαλίδας">
            <a:extLst>
              <a:ext uri="{FF2B5EF4-FFF2-40B4-BE49-F238E27FC236}">
                <a16:creationId xmlns:a16="http://schemas.microsoft.com/office/drawing/2014/main" id="{93013724-E9EB-4FC8-9D3D-A5990D7CF822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- Θέση εικόνας διαφάνειας">
            <a:extLst>
              <a:ext uri="{FF2B5EF4-FFF2-40B4-BE49-F238E27FC236}">
                <a16:creationId xmlns:a16="http://schemas.microsoft.com/office/drawing/2014/main" id="{B901F678-5795-49D1-B66D-DFB86619C7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2 - Θέση σημειώσεων">
            <a:extLst>
              <a:ext uri="{FF2B5EF4-FFF2-40B4-BE49-F238E27FC236}">
                <a16:creationId xmlns:a16="http://schemas.microsoft.com/office/drawing/2014/main" id="{2A73E562-98A5-4F18-A4DE-509B7626F9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80900" name="4 - Θέση κεφαλίδας">
            <a:extLst>
              <a:ext uri="{FF2B5EF4-FFF2-40B4-BE49-F238E27FC236}">
                <a16:creationId xmlns:a16="http://schemas.microsoft.com/office/drawing/2014/main" id="{9065B7C1-3094-4806-9217-591739FAA4D6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Θέση εικόνας διαφάνειας">
            <a:extLst>
              <a:ext uri="{FF2B5EF4-FFF2-40B4-BE49-F238E27FC236}">
                <a16:creationId xmlns:a16="http://schemas.microsoft.com/office/drawing/2014/main" id="{F3924A67-EFBC-44F4-AF56-9C891758BB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- Θέση σημειώσεων">
            <a:extLst>
              <a:ext uri="{FF2B5EF4-FFF2-40B4-BE49-F238E27FC236}">
                <a16:creationId xmlns:a16="http://schemas.microsoft.com/office/drawing/2014/main" id="{B73C1CD0-65FE-405A-A925-165F4CBF78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72708" name="4 - Θέση κεφαλίδας">
            <a:extLst>
              <a:ext uri="{FF2B5EF4-FFF2-40B4-BE49-F238E27FC236}">
                <a16:creationId xmlns:a16="http://schemas.microsoft.com/office/drawing/2014/main" id="{199E9373-38E2-4BCA-8F16-0B8B78EA0555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l-GR" sz="1200">
                <a:solidFill>
                  <a:schemeClr val="tx1"/>
                </a:solidFill>
                <a:latin typeface="+mn-lt"/>
              </a:rPr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Θέση εικόνας διαφάνειας">
            <a:extLst>
              <a:ext uri="{FF2B5EF4-FFF2-40B4-BE49-F238E27FC236}">
                <a16:creationId xmlns:a16="http://schemas.microsoft.com/office/drawing/2014/main" id="{755181CC-212F-4A71-86F1-8775485FB4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- Θέση σημειώσεων">
            <a:extLst>
              <a:ext uri="{FF2B5EF4-FFF2-40B4-BE49-F238E27FC236}">
                <a16:creationId xmlns:a16="http://schemas.microsoft.com/office/drawing/2014/main" id="{9C67B0AF-9113-4B52-953B-BB7A658243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20484" name="4 - Θέση κεφαλίδας">
            <a:extLst>
              <a:ext uri="{FF2B5EF4-FFF2-40B4-BE49-F238E27FC236}">
                <a16:creationId xmlns:a16="http://schemas.microsoft.com/office/drawing/2014/main" id="{43EC4EDF-3FB9-4C53-A690-C2B26742D497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Θέση εικόνας διαφάνειας">
            <a:extLst>
              <a:ext uri="{FF2B5EF4-FFF2-40B4-BE49-F238E27FC236}">
                <a16:creationId xmlns:a16="http://schemas.microsoft.com/office/drawing/2014/main" id="{594B9427-9A30-403D-8633-5FF80C6DC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- Θέση σημειώσεων">
            <a:extLst>
              <a:ext uri="{FF2B5EF4-FFF2-40B4-BE49-F238E27FC236}">
                <a16:creationId xmlns:a16="http://schemas.microsoft.com/office/drawing/2014/main" id="{B29A26F4-5E44-4C87-A7DA-6BD314339F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22532" name="4 - Θέση κεφαλίδας">
            <a:extLst>
              <a:ext uri="{FF2B5EF4-FFF2-40B4-BE49-F238E27FC236}">
                <a16:creationId xmlns:a16="http://schemas.microsoft.com/office/drawing/2014/main" id="{3FB5E501-8979-4A6B-BBEF-7B0FE9F262C1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Θέση εικόνας διαφάνειας">
            <a:extLst>
              <a:ext uri="{FF2B5EF4-FFF2-40B4-BE49-F238E27FC236}">
                <a16:creationId xmlns:a16="http://schemas.microsoft.com/office/drawing/2014/main" id="{C037BF05-8B88-4603-A31E-9A65955426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- Θέση σημειώσεων">
            <a:extLst>
              <a:ext uri="{FF2B5EF4-FFF2-40B4-BE49-F238E27FC236}">
                <a16:creationId xmlns:a16="http://schemas.microsoft.com/office/drawing/2014/main" id="{8A2B98CA-98F9-4FFC-9B57-A9501EEC4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24580" name="4 - Θέση κεφαλίδας">
            <a:extLst>
              <a:ext uri="{FF2B5EF4-FFF2-40B4-BE49-F238E27FC236}">
                <a16:creationId xmlns:a16="http://schemas.microsoft.com/office/drawing/2014/main" id="{BE55A359-50DD-4580-8733-E943D7E7E063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- Θέση εικόνας διαφάνειας">
            <a:extLst>
              <a:ext uri="{FF2B5EF4-FFF2-40B4-BE49-F238E27FC236}">
                <a16:creationId xmlns:a16="http://schemas.microsoft.com/office/drawing/2014/main" id="{40B0EF6D-E418-43D5-B1D7-926536166C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- Θέση σημειώσεων">
            <a:extLst>
              <a:ext uri="{FF2B5EF4-FFF2-40B4-BE49-F238E27FC236}">
                <a16:creationId xmlns:a16="http://schemas.microsoft.com/office/drawing/2014/main" id="{0095046F-6492-434B-A3D6-993998B2F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33796" name="4 - Θέση κεφαλίδας">
            <a:extLst>
              <a:ext uri="{FF2B5EF4-FFF2-40B4-BE49-F238E27FC236}">
                <a16:creationId xmlns:a16="http://schemas.microsoft.com/office/drawing/2014/main" id="{BCD712DC-A2D8-47F8-8E5E-E870364938BD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Θέση εικόνας διαφάνειας">
            <a:extLst>
              <a:ext uri="{FF2B5EF4-FFF2-40B4-BE49-F238E27FC236}">
                <a16:creationId xmlns:a16="http://schemas.microsoft.com/office/drawing/2014/main" id="{AF14C688-AE0C-4B61-9E28-1C897D4F1F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- Θέση σημειώσεων">
            <a:extLst>
              <a:ext uri="{FF2B5EF4-FFF2-40B4-BE49-F238E27FC236}">
                <a16:creationId xmlns:a16="http://schemas.microsoft.com/office/drawing/2014/main" id="{7F968E5C-27A6-465D-9EAD-ABD23A1694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35844" name="4 - Θέση κεφαλίδας">
            <a:extLst>
              <a:ext uri="{FF2B5EF4-FFF2-40B4-BE49-F238E27FC236}">
                <a16:creationId xmlns:a16="http://schemas.microsoft.com/office/drawing/2014/main" id="{413970A5-9CFF-4AE5-B624-FBF7417FEE61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- Θέση εικόνας διαφάνειας">
            <a:extLst>
              <a:ext uri="{FF2B5EF4-FFF2-40B4-BE49-F238E27FC236}">
                <a16:creationId xmlns:a16="http://schemas.microsoft.com/office/drawing/2014/main" id="{79739CA3-FACA-4A60-8B63-6AFF637C6A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- Θέση σημειώσεων">
            <a:extLst>
              <a:ext uri="{FF2B5EF4-FFF2-40B4-BE49-F238E27FC236}">
                <a16:creationId xmlns:a16="http://schemas.microsoft.com/office/drawing/2014/main" id="{9391EC9E-EC6B-4404-83FE-75B4730FE4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37892" name="4 - Θέση κεφαλίδας">
            <a:extLst>
              <a:ext uri="{FF2B5EF4-FFF2-40B4-BE49-F238E27FC236}">
                <a16:creationId xmlns:a16="http://schemas.microsoft.com/office/drawing/2014/main" id="{6DB1FE13-923D-4E6F-B586-9FF0D0AB53CA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Θέση εικόνας διαφάνειας">
            <a:extLst>
              <a:ext uri="{FF2B5EF4-FFF2-40B4-BE49-F238E27FC236}">
                <a16:creationId xmlns:a16="http://schemas.microsoft.com/office/drawing/2014/main" id="{E9539FB8-5094-4B3B-ABAC-542E6BEFE2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- Θέση σημειώσεων">
            <a:extLst>
              <a:ext uri="{FF2B5EF4-FFF2-40B4-BE49-F238E27FC236}">
                <a16:creationId xmlns:a16="http://schemas.microsoft.com/office/drawing/2014/main" id="{145019C9-E18C-4C7D-A629-693D313B3A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39940" name="4 - Θέση κεφαλίδας">
            <a:extLst>
              <a:ext uri="{FF2B5EF4-FFF2-40B4-BE49-F238E27FC236}">
                <a16:creationId xmlns:a16="http://schemas.microsoft.com/office/drawing/2014/main" id="{E1854FC3-6594-419E-B4EE-F7F90DA67DFA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0"/>
            <a:ext cx="42084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/>
              <a:t>1.ΕΙΣΑΓΩΓΗ - ΑΝΑΣΚΟΠΗΣΗ ΒΙΒΛΙΟΓΡΑΦΙΑΣ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4" name="23 - Θέση ημερομηνίας">
            <a:extLst>
              <a:ext uri="{FF2B5EF4-FFF2-40B4-BE49-F238E27FC236}">
                <a16:creationId xmlns:a16="http://schemas.microsoft.com/office/drawing/2014/main" id="{AC216403-6560-4035-81A4-E4D05935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8B6E7-1172-4906-85D6-3CBD6F5C592D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5" name="9 - Θέση υποσέλιδου">
            <a:extLst>
              <a:ext uri="{FF2B5EF4-FFF2-40B4-BE49-F238E27FC236}">
                <a16:creationId xmlns:a16="http://schemas.microsoft.com/office/drawing/2014/main" id="{C62F4E85-BA01-410B-A189-8589E763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1 - Θέση αριθμού διαφάνειας">
            <a:extLst>
              <a:ext uri="{FF2B5EF4-FFF2-40B4-BE49-F238E27FC236}">
                <a16:creationId xmlns:a16="http://schemas.microsoft.com/office/drawing/2014/main" id="{3DE24E97-A08C-465F-9F55-9D171EAD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D4C9-5197-40CC-A740-E257D941398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49337670"/>
      </p:ext>
    </p:extLst>
  </p:cSld>
  <p:clrMapOvr>
    <a:masterClrMapping/>
  </p:clrMapOvr>
  <p:transition spd="slow" advClick="0" advTm="14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23 - Θέση ημερομηνίας">
            <a:extLst>
              <a:ext uri="{FF2B5EF4-FFF2-40B4-BE49-F238E27FC236}">
                <a16:creationId xmlns:a16="http://schemas.microsoft.com/office/drawing/2014/main" id="{5DC10632-2B04-4B3D-90A8-AFC91E52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F92B-29B5-4E42-A3A5-171B61B1F85E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5" name="9 - Θέση υποσέλιδου">
            <a:extLst>
              <a:ext uri="{FF2B5EF4-FFF2-40B4-BE49-F238E27FC236}">
                <a16:creationId xmlns:a16="http://schemas.microsoft.com/office/drawing/2014/main" id="{7C056818-4319-4DB6-8526-81BCA44A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1 - Θέση αριθμού διαφάνειας">
            <a:extLst>
              <a:ext uri="{FF2B5EF4-FFF2-40B4-BE49-F238E27FC236}">
                <a16:creationId xmlns:a16="http://schemas.microsoft.com/office/drawing/2014/main" id="{3C62521C-C94F-4CD8-ABB7-63B02973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C8DC3-3A38-4FAC-B9E8-1350325BDAE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49599886"/>
      </p:ext>
    </p:extLst>
  </p:cSld>
  <p:clrMapOvr>
    <a:masterClrMapping/>
  </p:clrMapOvr>
  <p:transition spd="slow" advClick="0" advTm="14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3" name="23 - Θέση ημερομηνίας">
            <a:extLst>
              <a:ext uri="{FF2B5EF4-FFF2-40B4-BE49-F238E27FC236}">
                <a16:creationId xmlns:a16="http://schemas.microsoft.com/office/drawing/2014/main" id="{8C1AB924-873F-4203-B1AF-20D834A0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A4319-64F1-4482-A65F-339A910CB2A3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4" name="9 - Θέση υποσέλιδου">
            <a:extLst>
              <a:ext uri="{FF2B5EF4-FFF2-40B4-BE49-F238E27FC236}">
                <a16:creationId xmlns:a16="http://schemas.microsoft.com/office/drawing/2014/main" id="{734F08B7-F34F-4A65-9E5F-A45B5B96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1 - Θέση αριθμού διαφάνειας">
            <a:extLst>
              <a:ext uri="{FF2B5EF4-FFF2-40B4-BE49-F238E27FC236}">
                <a16:creationId xmlns:a16="http://schemas.microsoft.com/office/drawing/2014/main" id="{BE1F01A9-F820-4605-A3B6-D20776A9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F9757-66CD-45DB-875A-429B348B8AB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16463349"/>
      </p:ext>
    </p:extLst>
  </p:cSld>
  <p:clrMapOvr>
    <a:masterClrMapping/>
  </p:clrMapOvr>
  <p:transition spd="slow" advClick="0" advTm="14000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FA09E80-41B6-4A45-949C-DE337723A2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BE05F7-9AAF-43A1-A0DA-695665E13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EB2FC24-76F3-4231-BFE2-4B462FD34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D92863-8776-4059-AE36-3BD31AB38DF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4140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6 - Ευθεία γραμμή σύνδεσης">
            <a:extLst>
              <a:ext uri="{FF2B5EF4-FFF2-40B4-BE49-F238E27FC236}">
                <a16:creationId xmlns:a16="http://schemas.microsoft.com/office/drawing/2014/main" id="{A68298CF-CC09-422C-8163-40B838246A2D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C990E998-73AA-48EC-B261-77B70E54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38AF4-0BCE-491C-B281-043E937ACCEE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78307116-395F-446B-9A9E-A3CC9B2E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0D701686-642E-46DA-8F4B-491DC6BD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9173DD-A56A-447D-9957-5000C6055BA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60963007"/>
      </p:ext>
    </p:extLst>
  </p:cSld>
  <p:clrMapOvr>
    <a:masterClrMapping/>
  </p:clrMapOvr>
  <p:transition spd="slow" advClick="0" advTm="14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23 - Θέση ημερομηνίας">
            <a:extLst>
              <a:ext uri="{FF2B5EF4-FFF2-40B4-BE49-F238E27FC236}">
                <a16:creationId xmlns:a16="http://schemas.microsoft.com/office/drawing/2014/main" id="{6A8AC798-6612-48ED-805F-F2BEEE880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8A8FA-8478-4C63-9444-25B7B23267E4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6" name="9 - Θέση υποσέλιδου">
            <a:extLst>
              <a:ext uri="{FF2B5EF4-FFF2-40B4-BE49-F238E27FC236}">
                <a16:creationId xmlns:a16="http://schemas.microsoft.com/office/drawing/2014/main" id="{11B8B550-9372-40BB-9BAA-5CD14EBF0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1 - Θέση αριθμού διαφάνειας">
            <a:extLst>
              <a:ext uri="{FF2B5EF4-FFF2-40B4-BE49-F238E27FC236}">
                <a16:creationId xmlns:a16="http://schemas.microsoft.com/office/drawing/2014/main" id="{0E76300A-ECC5-49BC-BB39-B9DFED65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7C766-13F9-406A-8EC9-42BDC72A383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57717233"/>
      </p:ext>
    </p:extLst>
  </p:cSld>
  <p:clrMapOvr>
    <a:masterClrMapping/>
  </p:clrMapOvr>
  <p:transition spd="slow" advClick="0" advTm="14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- Ευθεία γραμμή σύνδεσης">
            <a:extLst>
              <a:ext uri="{FF2B5EF4-FFF2-40B4-BE49-F238E27FC236}">
                <a16:creationId xmlns:a16="http://schemas.microsoft.com/office/drawing/2014/main" id="{D56BFCDB-DD91-4D9B-8597-4B03F68983E9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εία γραμμή σύνδεσης">
            <a:extLst>
              <a:ext uri="{FF2B5EF4-FFF2-40B4-BE49-F238E27FC236}">
                <a16:creationId xmlns:a16="http://schemas.microsoft.com/office/drawing/2014/main" id="{48937EBC-807C-4248-888E-382241FFDB63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32" name="31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34" name="33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9" name="8 - Θέση αριθμού διαφάνειας">
            <a:extLst>
              <a:ext uri="{FF2B5EF4-FFF2-40B4-BE49-F238E27FC236}">
                <a16:creationId xmlns:a16="http://schemas.microsoft.com/office/drawing/2014/main" id="{E3CF71EB-8100-4A66-BC6E-630649195F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2600C6-B055-4233-8A2F-47FA1758EB7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10" name="7 - Θέση υποσέλιδου">
            <a:extLst>
              <a:ext uri="{FF2B5EF4-FFF2-40B4-BE49-F238E27FC236}">
                <a16:creationId xmlns:a16="http://schemas.microsoft.com/office/drawing/2014/main" id="{385A4A80-C7BC-4DDC-B66A-E151E224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6 - Θέση ημερομηνίας">
            <a:extLst>
              <a:ext uri="{FF2B5EF4-FFF2-40B4-BE49-F238E27FC236}">
                <a16:creationId xmlns:a16="http://schemas.microsoft.com/office/drawing/2014/main" id="{682E2E15-D732-4A48-A460-4C42BA2A3E1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FE912-F0B7-4760-A813-61754148CD3B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4705886"/>
      </p:ext>
    </p:extLst>
  </p:cSld>
  <p:clrMapOvr>
    <a:masterClrMapping/>
  </p:clrMapOvr>
  <p:transition spd="slow" advClick="0" advTm="14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3 - Θέση ημερομηνίας">
            <a:extLst>
              <a:ext uri="{FF2B5EF4-FFF2-40B4-BE49-F238E27FC236}">
                <a16:creationId xmlns:a16="http://schemas.microsoft.com/office/drawing/2014/main" id="{E80190FE-11D9-4FBA-892E-6FCAC5F8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EE7CB-316B-4BC2-9992-E3EAAEA395A4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4" name="9 - Θέση υποσέλιδου">
            <a:extLst>
              <a:ext uri="{FF2B5EF4-FFF2-40B4-BE49-F238E27FC236}">
                <a16:creationId xmlns:a16="http://schemas.microsoft.com/office/drawing/2014/main" id="{1CF0380A-5AC4-4D28-A9EC-7740C76A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1 - Θέση αριθμού διαφάνειας">
            <a:extLst>
              <a:ext uri="{FF2B5EF4-FFF2-40B4-BE49-F238E27FC236}">
                <a16:creationId xmlns:a16="http://schemas.microsoft.com/office/drawing/2014/main" id="{62F0204B-FD51-4A16-805B-246EB6AD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DE5BB-F080-4C9F-9561-534ECEDB109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73786989"/>
      </p:ext>
    </p:extLst>
  </p:cSld>
  <p:clrMapOvr>
    <a:masterClrMapping/>
  </p:clrMapOvr>
  <p:transition spd="slow" advClick="0" advTm="14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3 - Θέση ημερομηνίας">
            <a:extLst>
              <a:ext uri="{FF2B5EF4-FFF2-40B4-BE49-F238E27FC236}">
                <a16:creationId xmlns:a16="http://schemas.microsoft.com/office/drawing/2014/main" id="{776CABDC-F5BF-4775-980C-7847352C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7106A-1A6C-4F8C-A248-891D0CF04CCD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3" name="9 - Θέση υποσέλιδου">
            <a:extLst>
              <a:ext uri="{FF2B5EF4-FFF2-40B4-BE49-F238E27FC236}">
                <a16:creationId xmlns:a16="http://schemas.microsoft.com/office/drawing/2014/main" id="{B7BA7ED4-12BC-47D6-8683-4E522BB2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21 - Θέση αριθμού διαφάνειας">
            <a:extLst>
              <a:ext uri="{FF2B5EF4-FFF2-40B4-BE49-F238E27FC236}">
                <a16:creationId xmlns:a16="http://schemas.microsoft.com/office/drawing/2014/main" id="{44CF5F47-5852-4381-8989-AE386F40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EB69A-F168-4729-8324-B730B645965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1570600"/>
      </p:ext>
    </p:extLst>
  </p:cSld>
  <p:clrMapOvr>
    <a:masterClrMapping/>
  </p:clrMapOvr>
  <p:transition spd="slow" advClick="0" advTm="14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31" name="30 - Τίτλος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5" name="23 - Θέση ημερομηνίας">
            <a:extLst>
              <a:ext uri="{FF2B5EF4-FFF2-40B4-BE49-F238E27FC236}">
                <a16:creationId xmlns:a16="http://schemas.microsoft.com/office/drawing/2014/main" id="{3E5E0D00-6EC6-4C71-84C7-844EC280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96B65-CE7A-47AD-AC5E-86E7F4FD66DE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6" name="9 - Θέση υποσέλιδου">
            <a:extLst>
              <a:ext uri="{FF2B5EF4-FFF2-40B4-BE49-F238E27FC236}">
                <a16:creationId xmlns:a16="http://schemas.microsoft.com/office/drawing/2014/main" id="{B57A06D9-4234-45B3-BF7D-76D9CF817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1 - Θέση αριθμού διαφάνειας">
            <a:extLst>
              <a:ext uri="{FF2B5EF4-FFF2-40B4-BE49-F238E27FC236}">
                <a16:creationId xmlns:a16="http://schemas.microsoft.com/office/drawing/2014/main" id="{AF92F0B5-838E-4838-A4B9-9280339F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1A950-73F6-4AE7-99DC-B8FC020FBBE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7480006"/>
      </p:ext>
    </p:extLst>
  </p:cSld>
  <p:clrMapOvr>
    <a:masterClrMapping/>
  </p:clrMapOvr>
  <p:transition spd="slow" advClick="0" advTm="14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en-US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23 - Θέση ημερομηνίας">
            <a:extLst>
              <a:ext uri="{FF2B5EF4-FFF2-40B4-BE49-F238E27FC236}">
                <a16:creationId xmlns:a16="http://schemas.microsoft.com/office/drawing/2014/main" id="{6A4D0C67-7229-4653-9E3D-0780FF2F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B774D-A369-4A6A-8D7A-952C294E77DF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6" name="9 - Θέση υποσέλιδου">
            <a:extLst>
              <a:ext uri="{FF2B5EF4-FFF2-40B4-BE49-F238E27FC236}">
                <a16:creationId xmlns:a16="http://schemas.microsoft.com/office/drawing/2014/main" id="{4B93F00F-1082-4B51-AAF2-3122BB6B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1 - Θέση αριθμού διαφάνειας">
            <a:extLst>
              <a:ext uri="{FF2B5EF4-FFF2-40B4-BE49-F238E27FC236}">
                <a16:creationId xmlns:a16="http://schemas.microsoft.com/office/drawing/2014/main" id="{7360A2BC-5A7A-4EC3-BBBC-A0F39C27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611F9-0E32-4C76-88A4-B7E0DDF4A22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07558013"/>
      </p:ext>
    </p:extLst>
  </p:cSld>
  <p:clrMapOvr>
    <a:masterClrMapping/>
  </p:clrMapOvr>
  <p:transition spd="slow" advClick="0" advTm="14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23 - Θέση ημερομηνίας">
            <a:extLst>
              <a:ext uri="{FF2B5EF4-FFF2-40B4-BE49-F238E27FC236}">
                <a16:creationId xmlns:a16="http://schemas.microsoft.com/office/drawing/2014/main" id="{3A9CA74A-5952-4492-A9C1-D4049BA5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91F1-30BC-42EF-B966-CBE7220AAF42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5" name="9 - Θέση υποσέλιδου">
            <a:extLst>
              <a:ext uri="{FF2B5EF4-FFF2-40B4-BE49-F238E27FC236}">
                <a16:creationId xmlns:a16="http://schemas.microsoft.com/office/drawing/2014/main" id="{F0F0B5C0-A463-4F29-AF13-D042F766C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1 - Θέση αριθμού διαφάνειας">
            <a:extLst>
              <a:ext uri="{FF2B5EF4-FFF2-40B4-BE49-F238E27FC236}">
                <a16:creationId xmlns:a16="http://schemas.microsoft.com/office/drawing/2014/main" id="{0E89F9E3-36C2-4BF2-83DA-AD32BA04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0E151-45A6-4659-A564-B04FC02B792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49888518"/>
      </p:ext>
    </p:extLst>
  </p:cSld>
  <p:clrMapOvr>
    <a:masterClrMapping/>
  </p:clrMapOvr>
  <p:transition spd="slow" advClick="0" advTm="14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25252"/>
            </a:gs>
            <a:gs pos="50000">
              <a:srgbClr val="B2B2B2"/>
            </a:gs>
            <a:gs pos="100000">
              <a:srgbClr val="52525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- Θέση κειμένου">
            <a:extLst>
              <a:ext uri="{FF2B5EF4-FFF2-40B4-BE49-F238E27FC236}">
                <a16:creationId xmlns:a16="http://schemas.microsoft.com/office/drawing/2014/main" id="{4163CA7D-F96D-4A7B-8C31-63ED53737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των στυλ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  <a:endParaRPr lang="en-US" altLang="el-GR"/>
          </a:p>
        </p:txBody>
      </p:sp>
      <p:sp>
        <p:nvSpPr>
          <p:cNvPr id="24" name="23 - Θέση ημερομηνίας">
            <a:extLst>
              <a:ext uri="{FF2B5EF4-FFF2-40B4-BE49-F238E27FC236}">
                <a16:creationId xmlns:a16="http://schemas.microsoft.com/office/drawing/2014/main" id="{1CE543C7-5B84-4CAF-BEF7-D44F809B4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51A43D6-1551-407C-BBB5-501DDDED588A}" type="datetime1">
              <a:rPr lang="el-GR"/>
              <a:pPr>
                <a:defRPr/>
              </a:pPr>
              <a:t>19/1/2019</a:t>
            </a:fld>
            <a:endParaRPr lang="el-GR"/>
          </a:p>
        </p:txBody>
      </p:sp>
      <p:sp>
        <p:nvSpPr>
          <p:cNvPr id="10" name="9 - Θέση υποσέλιδου">
            <a:extLst>
              <a:ext uri="{FF2B5EF4-FFF2-40B4-BE49-F238E27FC236}">
                <a16:creationId xmlns:a16="http://schemas.microsoft.com/office/drawing/2014/main" id="{957EE0E9-ADBA-4C8F-A694-02A899C13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2" name="21 - Θέση αριθμού διαφάνειας">
            <a:extLst>
              <a:ext uri="{FF2B5EF4-FFF2-40B4-BE49-F238E27FC236}">
                <a16:creationId xmlns:a16="http://schemas.microsoft.com/office/drawing/2014/main" id="{6F3D5106-9411-4A0E-B54C-31300C556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0985E3C-FB23-47C2-A28F-52384F31983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5" name="4 - Θέση τίτλου">
            <a:extLst>
              <a:ext uri="{FF2B5EF4-FFF2-40B4-BE49-F238E27FC236}">
                <a16:creationId xmlns:a16="http://schemas.microsoft.com/office/drawing/2014/main" id="{7B7A62CB-DAEC-4F10-A2E5-DABFE43B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2" r:id="rId1"/>
    <p:sldLayoutId id="2147484001" r:id="rId2"/>
    <p:sldLayoutId id="2147483993" r:id="rId3"/>
    <p:sldLayoutId id="2147484002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3" r:id="rId12"/>
  </p:sldLayoutIdLst>
  <p:transition spd="slow" advClick="0" advTm="14000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008ABF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00729F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008ABF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008ABF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NEW%20paroysiasi\&#913;&#957;&#964;&#943;&#947;&#961;&#945;&#966;&#959;%20&#945;&#960;&#972;%20mousiki.mp3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e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1 - Θέση αριθμού διαφάνειας">
            <a:extLst>
              <a:ext uri="{FF2B5EF4-FFF2-40B4-BE49-F238E27FC236}">
                <a16:creationId xmlns:a16="http://schemas.microsoft.com/office/drawing/2014/main" id="{E02F3EA3-CBDC-46C6-B6CE-3FBEE4137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E0A667-7F0C-4A11-9EC5-DC01CC460FC8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171" name="21 - Θέση αριθμού διαφάνειας">
            <a:extLst>
              <a:ext uri="{FF2B5EF4-FFF2-40B4-BE49-F238E27FC236}">
                <a16:creationId xmlns:a16="http://schemas.microsoft.com/office/drawing/2014/main" id="{0E096B67-674E-4224-A8AC-3AF641A2DB8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95714CB5-71C4-431F-B42F-C34506E58E7C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172" name="9 - Υπότιτλος">
            <a:extLst>
              <a:ext uri="{FF2B5EF4-FFF2-40B4-BE49-F238E27FC236}">
                <a16:creationId xmlns:a16="http://schemas.microsoft.com/office/drawing/2014/main" id="{FB434269-4EF5-46DC-954A-C41BEBEF8E73}"/>
              </a:ext>
            </a:extLst>
          </p:cNvPr>
          <p:cNvSpPr>
            <a:spLocks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el-GR" altLang="el-GR" sz="1400" b="1">
                <a:latin typeface="Trebuchet MS" panose="020B0603020202020204" pitchFamily="34" charset="0"/>
                <a:cs typeface="Arial" panose="020B0604020202020204" pitchFamily="34" charset="0"/>
              </a:rPr>
              <a:t>ΠΑΡΟΥΣΙΑΣΗ: ΓΕΩΡΓΙΟΣ Ι. ΣΠΗΛΙΩΤΟΠΟΥΛΟΣ   </a:t>
            </a:r>
            <a:r>
              <a:rPr lang="el-GR" altLang="el-GR" sz="1200" b="1">
                <a:latin typeface="Trebuchet MS" panose="020B0603020202020204" pitchFamily="34" charset="0"/>
                <a:cs typeface="Arial" panose="020B0604020202020204" pitchFamily="34" charset="0"/>
              </a:rPr>
              <a:t>ΠΟΛΙΤ. ΜΗΧ/ΚΟΣ Ε.Μ.Π. </a:t>
            </a:r>
            <a:r>
              <a:rPr lang="en-US" altLang="el-GR" sz="1200" b="1">
                <a:latin typeface="Trebuchet MS" panose="020B0603020202020204" pitchFamily="34" charset="0"/>
                <a:cs typeface="Arial" panose="020B0604020202020204" pitchFamily="34" charset="0"/>
              </a:rPr>
              <a:t>Msc eng.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l-GR" sz="12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</a:t>
            </a:r>
            <a:r>
              <a:rPr lang="el-GR" altLang="el-GR" sz="1200">
                <a:latin typeface="Arial" panose="020B0604020202020204" pitchFamily="34" charset="0"/>
                <a:cs typeface="Arial" panose="020B0604020202020204" pitchFamily="34" charset="0"/>
              </a:rPr>
              <a:t>Δ/ΝΤΗΣ ΕΡΓΩΝ ΥΠΟΔΟΜΗΣ ΔΗΜΟΥ ΠΑΤΡΕΩΝ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el-GR" altLang="el-GR" sz="1600" b="1">
                <a:latin typeface="Arial" panose="020B0604020202020204" pitchFamily="34" charset="0"/>
                <a:cs typeface="Arial" panose="020B0604020202020204" pitchFamily="34" charset="0"/>
              </a:rPr>
              <a:t>ΠΑΤΡΑ  -  ΝΟΕΜΒΡΙΟΣ </a:t>
            </a:r>
            <a:r>
              <a:rPr lang="el-GR" altLang="el-GR" sz="1600" b="1">
                <a:latin typeface="Trebuchet MS" panose="020B0603020202020204" pitchFamily="34" charset="0"/>
                <a:cs typeface="Arial" panose="020B0604020202020204" pitchFamily="34" charset="0"/>
              </a:rPr>
              <a:t> 201</a:t>
            </a:r>
            <a:r>
              <a:rPr lang="en-US" altLang="el-GR" sz="16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73" name="Text Box 6">
            <a:extLst>
              <a:ext uri="{FF2B5EF4-FFF2-40B4-BE49-F238E27FC236}">
                <a16:creationId xmlns:a16="http://schemas.microsoft.com/office/drawing/2014/main" id="{3A4A4056-563D-41EB-9FA0-8AF90F5E8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8413"/>
            <a:ext cx="9144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32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00CC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000" b="1">
                <a:solidFill>
                  <a:schemeClr val="hlink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l-GR" altLang="el-GR" sz="2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000" b="1">
                <a:solidFill>
                  <a:schemeClr val="hlink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lang="el-GR" altLang="el-GR" sz="2000" b="1">
                <a:solidFill>
                  <a:schemeClr val="hlink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7174" name="Text Box 8">
            <a:extLst>
              <a:ext uri="{FF2B5EF4-FFF2-40B4-BE49-F238E27FC236}">
                <a16:creationId xmlns:a16="http://schemas.microsoft.com/office/drawing/2014/main" id="{CDDD5E74-0186-4994-B55B-EE5E520B6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3200" b="1">
                <a:latin typeface="Arial" panose="020B0604020202020204" pitchFamily="34" charset="0"/>
                <a:cs typeface="Arial" panose="020B0604020202020204" pitchFamily="34" charset="0"/>
              </a:rPr>
              <a:t>ΔΗΜΟΣ ΠΑΤΡΕΩΝ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800">
                <a:latin typeface="Arial" panose="020B0604020202020204" pitchFamily="34" charset="0"/>
                <a:cs typeface="Arial" panose="020B0604020202020204" pitchFamily="34" charset="0"/>
              </a:rPr>
              <a:t>Δ/ΝΣΗ ΕΡΓΩΝ ΥΠΟΔΟΜΗΣ</a:t>
            </a:r>
            <a:endParaRPr lang="en-US" altLang="el-GR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5" name="AutoShape 10" descr="Οδοποιία — Φωτογραφία Αρχείου">
            <a:extLst>
              <a:ext uri="{FF2B5EF4-FFF2-40B4-BE49-F238E27FC236}">
                <a16:creationId xmlns:a16="http://schemas.microsoft.com/office/drawing/2014/main" id="{A264977C-1E05-496D-BD41-57E4118451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sp>
        <p:nvSpPr>
          <p:cNvPr id="7176" name="AutoShape 12" descr="Οδοποιία — Φωτογραφία Αρχείου">
            <a:extLst>
              <a:ext uri="{FF2B5EF4-FFF2-40B4-BE49-F238E27FC236}">
                <a16:creationId xmlns:a16="http://schemas.microsoft.com/office/drawing/2014/main" id="{F2FCFE71-B68F-4283-AFFD-F84D664A1C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pic>
        <p:nvPicPr>
          <p:cNvPr id="9" name="Αντίγραφο από mousiki.mp3">
            <a:hlinkClick r:id="" action="ppaction://media"/>
            <a:extLst>
              <a:ext uri="{FF2B5EF4-FFF2-40B4-BE49-F238E27FC236}">
                <a16:creationId xmlns:a16="http://schemas.microsoft.com/office/drawing/2014/main" id="{B22D5322-ED18-4222-B8CF-D628E0003BC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85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11 - Εικόνα" descr="https://www.patrasevents.gr/imgsrv/f/full/2833692.jpg">
            <a:extLst>
              <a:ext uri="{FF2B5EF4-FFF2-40B4-BE49-F238E27FC236}">
                <a16:creationId xmlns:a16="http://schemas.microsoft.com/office/drawing/2014/main" id="{51491FF4-E6D9-4284-9122-437CFDEE0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48101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2" descr="ΠΑΤΡΕΑΣ">
            <a:extLst>
              <a:ext uri="{FF2B5EF4-FFF2-40B4-BE49-F238E27FC236}">
                <a16:creationId xmlns:a16="http://schemas.microsoft.com/office/drawing/2014/main" id="{9C124D59-991F-4B7C-BF7F-22645C52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47650"/>
            <a:ext cx="857250" cy="8572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1 - Θέση αριθμού διαφάνειας">
            <a:extLst>
              <a:ext uri="{FF2B5EF4-FFF2-40B4-BE49-F238E27FC236}">
                <a16:creationId xmlns:a16="http://schemas.microsoft.com/office/drawing/2014/main" id="{768E75CB-15FC-434C-A150-1D8EC5975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5103D3-C4F8-46F8-914B-DD34D0FA2735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5978247-8BE9-43F3-9429-8698051F206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052513"/>
            <a:ext cx="9144000" cy="2232025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l-G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ΗΛΕΚΤΡΟΝΙΚΟΙ ΔΙΑΓΩΝΙΣΜΟΙ    </a:t>
            </a:r>
            <a:r>
              <a:rPr lang="el-G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2017 - 2018</a:t>
            </a:r>
            <a:r>
              <a:rPr lang="el-G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(ΕΣΗΔΗΣ –ΚΗΜΔΗΣ)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:</a:t>
            </a:r>
            <a:r>
              <a:rPr lang="el-G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</a:t>
            </a: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l-GR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Σύνολο Έργων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22</a:t>
            </a:r>
            <a:r>
              <a:rPr lang="el-GR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endParaRPr lang="en-US" sz="3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l-GR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Ολοκλήρωση Διαδικασιών – </a:t>
            </a:r>
            <a:r>
              <a:rPr lang="el-GR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Συμβασιοποίηση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l-GR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  <a:endParaRPr lang="el-GR" sz="3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</a:t>
            </a:r>
            <a:endParaRPr lang="el-G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l-G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l-GR" sz="1800" dirty="0"/>
          </a:p>
        </p:txBody>
      </p:sp>
      <p:pic>
        <p:nvPicPr>
          <p:cNvPr id="18436" name="Picture 12" descr="DIAGONISMOI">
            <a:extLst>
              <a:ext uri="{FF2B5EF4-FFF2-40B4-BE49-F238E27FC236}">
                <a16:creationId xmlns:a16="http://schemas.microsoft.com/office/drawing/2014/main" id="{810B70DE-7C38-4967-AD80-84F780A03C4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66888" cy="908050"/>
          </a:xfrm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437" name="12 - TextBox">
            <a:extLst>
              <a:ext uri="{FF2B5EF4-FFF2-40B4-BE49-F238E27FC236}">
                <a16:creationId xmlns:a16="http://schemas.microsoft.com/office/drawing/2014/main" id="{A959816B-6E05-463D-9B1A-4C7AF1D3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0638"/>
            <a:ext cx="7332662" cy="585787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000">
                <a:solidFill>
                  <a:srgbClr val="FFFFFF"/>
                </a:solidFill>
              </a:rPr>
              <a:t> </a:t>
            </a:r>
            <a:r>
              <a:rPr lang="en-US" altLang="el-GR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altLang="el-GR" sz="3200">
                <a:solidFill>
                  <a:srgbClr val="FFFFFF"/>
                </a:solidFill>
              </a:rPr>
              <a:t>. </a:t>
            </a:r>
            <a:r>
              <a:rPr lang="el-GR" altLang="el-GR" sz="3200">
                <a:solidFill>
                  <a:srgbClr val="FFFFFF"/>
                </a:solidFill>
              </a:rPr>
              <a:t>Ηλεκτρονικοί Διαγωνισμοί Έργων</a:t>
            </a:r>
          </a:p>
        </p:txBody>
      </p:sp>
      <p:sp>
        <p:nvSpPr>
          <p:cNvPr id="18438" name="Text Box 26">
            <a:extLst>
              <a:ext uri="{FF2B5EF4-FFF2-40B4-BE49-F238E27FC236}">
                <a16:creationId xmlns:a16="http://schemas.microsoft.com/office/drawing/2014/main" id="{EC11342C-6776-470F-8ADF-15B022D53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716338"/>
            <a:ext cx="597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graphicFrame>
        <p:nvGraphicFramePr>
          <p:cNvPr id="1026" name="Object 32">
            <a:extLst>
              <a:ext uri="{FF2B5EF4-FFF2-40B4-BE49-F238E27FC236}">
                <a16:creationId xmlns:a16="http://schemas.microsoft.com/office/drawing/2014/main" id="{4F95A13C-C3B3-4647-A279-C9D8E7E88D0C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258888" y="3213100"/>
          <a:ext cx="6697662" cy="346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" name="Γράφημα" r:id="rId4" imgW="4667384" imgH="2409713" progId="Excel.Sheet.8">
                  <p:embed/>
                </p:oleObj>
              </mc:Choice>
              <mc:Fallback>
                <p:oleObj name="Γράφημα" r:id="rId4" imgW="4667384" imgH="2409713" progId="Excel.Sheet.8">
                  <p:embed/>
                  <p:pic>
                    <p:nvPicPr>
                      <p:cNvPr id="1026" name="Object 32">
                        <a:extLst>
                          <a:ext uri="{FF2B5EF4-FFF2-40B4-BE49-F238E27FC236}">
                            <a16:creationId xmlns:a16="http://schemas.microsoft.com/office/drawing/2014/main" id="{4F95A13C-C3B3-4647-A279-C9D8E7E88D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213100"/>
                        <a:ext cx="6697662" cy="34671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1 - Θέση αριθμού διαφάνειας">
            <a:extLst>
              <a:ext uri="{FF2B5EF4-FFF2-40B4-BE49-F238E27FC236}">
                <a16:creationId xmlns:a16="http://schemas.microsoft.com/office/drawing/2014/main" id="{247BA81A-B8E0-4547-A496-AB7111062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D51B22F-501A-4D98-95E9-AAFE78906541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9459" name="21 - Θέση αριθμού διαφάνειας">
            <a:extLst>
              <a:ext uri="{FF2B5EF4-FFF2-40B4-BE49-F238E27FC236}">
                <a16:creationId xmlns:a16="http://schemas.microsoft.com/office/drawing/2014/main" id="{36F435DE-A659-474D-A92F-FE22B0033A2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BE49DDDA-625D-4643-8290-A28C99260B77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9460" name="1 - Θέση περιεχομένου">
            <a:extLst>
              <a:ext uri="{FF2B5EF4-FFF2-40B4-BE49-F238E27FC236}">
                <a16:creationId xmlns:a16="http://schemas.microsoft.com/office/drawing/2014/main" id="{FF0841A6-0069-4A1E-B9BE-09FFD73A39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850" y="1196975"/>
            <a:ext cx="8135938" cy="208756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l-GR" altLang="el-GR" sz="280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l-GR" altLang="el-GR" sz="280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l-GR" altLang="el-GR" sz="280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l-GR" altLang="el-GR" sz="280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l-GR" altLang="el-GR" sz="280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9461" name="Rectangle 9">
            <a:extLst>
              <a:ext uri="{FF2B5EF4-FFF2-40B4-BE49-F238E27FC236}">
                <a16:creationId xmlns:a16="http://schemas.microsoft.com/office/drawing/2014/main" id="{7211D43C-7E33-47CD-9802-49E24407A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288" y="3246438"/>
            <a:ext cx="24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2" name="Text Box 11">
            <a:extLst>
              <a:ext uri="{FF2B5EF4-FFF2-40B4-BE49-F238E27FC236}">
                <a16:creationId xmlns:a16="http://schemas.microsoft.com/office/drawing/2014/main" id="{A003BE49-E074-4821-A7F4-7883B5C08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676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sp>
        <p:nvSpPr>
          <p:cNvPr id="19463" name="Text Box 15">
            <a:extLst>
              <a:ext uri="{FF2B5EF4-FFF2-40B4-BE49-F238E27FC236}">
                <a16:creationId xmlns:a16="http://schemas.microsoft.com/office/drawing/2014/main" id="{C02AB0D8-E09F-49FC-8074-A3428AA17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628775"/>
            <a:ext cx="6265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graphicFrame>
        <p:nvGraphicFramePr>
          <p:cNvPr id="2050" name="Object 14">
            <a:extLst>
              <a:ext uri="{FF2B5EF4-FFF2-40B4-BE49-F238E27FC236}">
                <a16:creationId xmlns:a16="http://schemas.microsoft.com/office/drawing/2014/main" id="{B84DE0A2-089B-427A-B9CA-B44F59F1B5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5157788"/>
          <a:ext cx="4110037" cy="170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" name="Worksheet" r:id="rId4" imgW="4629216" imgH="2409697" progId="Excel.Sheet.8">
                  <p:embed/>
                </p:oleObj>
              </mc:Choice>
              <mc:Fallback>
                <p:oleObj name="Worksheet" r:id="rId4" imgW="4629216" imgH="2409697" progId="Excel.Sheet.8">
                  <p:embed/>
                  <p:pic>
                    <p:nvPicPr>
                      <p:cNvPr id="2050" name="Object 14">
                        <a:extLst>
                          <a:ext uri="{FF2B5EF4-FFF2-40B4-BE49-F238E27FC236}">
                            <a16:creationId xmlns:a16="http://schemas.microsoft.com/office/drawing/2014/main" id="{B84DE0A2-089B-427A-B9CA-B44F59F1B5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157788"/>
                        <a:ext cx="4110037" cy="170021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 type="none" w="lg" len="lg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8" name="Text Box 16">
            <a:extLst>
              <a:ext uri="{FF2B5EF4-FFF2-40B4-BE49-F238E27FC236}">
                <a16:creationId xmlns:a16="http://schemas.microsoft.com/office/drawing/2014/main" id="{00EC85EA-7130-4A71-87C8-6A793C263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4616450"/>
          </a:xfrm>
          <a:prstGeom prst="rect">
            <a:avLst/>
          </a:prstGeom>
          <a:noFill/>
          <a:ln w="31750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defRPr/>
            </a:pPr>
            <a:r>
              <a:rPr lang="el-G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2013  - 2018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l-GR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342900" eaLnBrk="1" hangingPunct="1">
              <a:spcBef>
                <a:spcPts val="0"/>
              </a:spcBef>
              <a:buFontTx/>
              <a:buChar char="-"/>
              <a:defRPr/>
            </a:pP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ΣΥΝΟΛΟ ΕΡΓΩΝ Δ/ΝΣΗΣ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ΠΟΥ  ΕΝΤΑΧΘΗΚΑΝ ΣΤΑ   </a:t>
            </a:r>
          </a:p>
          <a:p>
            <a:pPr indent="-342900" eaLnBrk="1" hangingPunct="1">
              <a:spcBef>
                <a:spcPts val="0"/>
              </a:spcBef>
              <a:defRPr/>
            </a:pP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ΤΕΧΝΙΚΑ ΠΡΟΓΡΑΜΜΑΤΑ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87</a:t>
            </a:r>
            <a:r>
              <a:rPr lang="el-GR" sz="28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με Π = 49.500.000,00 €</a:t>
            </a:r>
          </a:p>
          <a:p>
            <a:pPr indent="-342900" eaLnBrk="1" hangingPunct="1">
              <a:spcBef>
                <a:spcPts val="0"/>
              </a:spcBef>
              <a:defRPr/>
            </a:pPr>
            <a:endParaRPr lang="en-US" sz="1200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342900" eaLnBrk="1" hangingPunct="1">
              <a:spcBef>
                <a:spcPts val="0"/>
              </a:spcBef>
              <a:buFontTx/>
              <a:buChar char="-"/>
              <a:defRPr/>
            </a:pP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ΣΥΝΟΛΟ ΕΡΓΩΝ Δ/ΝΣΗΣ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ΠΟΥ       </a:t>
            </a:r>
          </a:p>
          <a:p>
            <a:pPr indent="-342900" eaLnBrk="1" hangingPunct="1">
              <a:spcBef>
                <a:spcPts val="0"/>
              </a:spcBef>
              <a:defRPr/>
            </a:pP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ΣΥΜΒΑΣΙΟΠΟΙΗΘΗΚΑΝ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800" dirty="0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 με Π = 29.600.000,00 €</a:t>
            </a:r>
          </a:p>
          <a:p>
            <a:pPr indent="-342900" eaLnBrk="1" hangingPunct="1">
              <a:spcBef>
                <a:spcPts val="0"/>
              </a:spcBef>
              <a:defRPr/>
            </a:pPr>
            <a:endParaRPr lang="el-GR" sz="1200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342900" eaLnBrk="1" hangingPunct="1">
              <a:spcBef>
                <a:spcPts val="0"/>
              </a:spcBef>
              <a:defRPr/>
            </a:pPr>
            <a:r>
              <a:rPr lang="el-GR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ΑΝΑΛΥΤΙΚΟΤΕΡΑ :</a:t>
            </a:r>
          </a:p>
          <a:p>
            <a:pPr indent="-342900" eaLnBrk="1" hangingPunct="1">
              <a:spcBef>
                <a:spcPts val="0"/>
              </a:spcBef>
              <a:defRPr/>
            </a:pPr>
            <a:endParaRPr lang="en-US" sz="14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342900" eaLnBrk="1" hangingPunct="1">
              <a:spcBef>
                <a:spcPts val="0"/>
              </a:spcBef>
              <a:buFontTx/>
              <a:buChar char="-"/>
              <a:defRPr/>
            </a:pP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ΣΥΝΟΛΟ ΕΡΓΩΝ ΠΟΥ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ΟΛΟΚΛΗΡΩΘΗΚΑΝ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28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  <a:endParaRPr lang="el-GR" sz="2800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342900" eaLnBrk="1" hangingPunct="1">
              <a:spcBef>
                <a:spcPts val="0"/>
              </a:spcBef>
              <a:buFontTx/>
              <a:buChar char="-"/>
              <a:defRPr/>
            </a:pP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ΣΥΝΟΛΟ ΕΡΓΩΝ ΠΟΥ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ΕΚΤΕΛΟΥΝΤΑΙ          :  </a:t>
            </a:r>
            <a:r>
              <a:rPr lang="el-GR" sz="2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  <a:p>
            <a:pPr indent="-342900" eaLnBrk="1" hangingPunct="1">
              <a:spcBef>
                <a:spcPts val="0"/>
              </a:spcBef>
              <a:buFontTx/>
              <a:buChar char="-"/>
              <a:defRPr/>
            </a:pPr>
            <a:r>
              <a:rPr lang="el-G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ΣΥΝΟΛΟ ΕΡΓΩΝ ΣΕ ΔΙΑΓΩΝ. ΔΙΑΔΙΚΑΣΙΑ  :  </a:t>
            </a:r>
            <a:r>
              <a:rPr lang="el-GR" sz="2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466" name="Picture 6" descr="εργολήπτες-μελετητές">
            <a:extLst>
              <a:ext uri="{FF2B5EF4-FFF2-40B4-BE49-F238E27FC236}">
                <a16:creationId xmlns:a16="http://schemas.microsoft.com/office/drawing/2014/main" id="{37459450-B2B6-4F09-BF56-C54A1D70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2263" cy="9080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7" name="12 - TextBox">
            <a:extLst>
              <a:ext uri="{FF2B5EF4-FFF2-40B4-BE49-F238E27FC236}">
                <a16:creationId xmlns:a16="http://schemas.microsoft.com/office/drawing/2014/main" id="{FB6D6D28-5B5D-4811-8773-9E94AFE64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524750" cy="58420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r>
              <a:rPr lang="el-GR" altLang="el-GR" sz="3200">
                <a:solidFill>
                  <a:srgbClr val="FFFFFF"/>
                </a:solidFill>
              </a:rPr>
              <a:t>.</a:t>
            </a:r>
            <a:r>
              <a:rPr lang="en-US" altLang="el-GR" sz="3200">
                <a:solidFill>
                  <a:srgbClr val="FFFFFF"/>
                </a:solidFill>
              </a:rPr>
              <a:t> </a:t>
            </a:r>
            <a:r>
              <a:rPr lang="el-GR" altLang="el-GR" sz="3200">
                <a:solidFill>
                  <a:srgbClr val="FFFFFF"/>
                </a:solidFill>
              </a:rPr>
              <a:t> Έργα- Επιβλέψεις - Χρηματοδοτήσεις</a:t>
            </a:r>
          </a:p>
        </p:txBody>
      </p:sp>
    </p:spTree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1 - Θέση αριθμού διαφάνειας">
            <a:extLst>
              <a:ext uri="{FF2B5EF4-FFF2-40B4-BE49-F238E27FC236}">
                <a16:creationId xmlns:a16="http://schemas.microsoft.com/office/drawing/2014/main" id="{09D66343-E593-4B2A-A3B7-428B81FAD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DB50D01-767F-4EC9-8268-B87A4A971741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1507" name="21 - Θέση αριθμού διαφάνειας">
            <a:extLst>
              <a:ext uri="{FF2B5EF4-FFF2-40B4-BE49-F238E27FC236}">
                <a16:creationId xmlns:a16="http://schemas.microsoft.com/office/drawing/2014/main" id="{9ACA41EE-C173-4F66-8645-8D64B605A8A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54C328D9-9776-4298-8175-43A8DE938F7B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077" name="1 - Θέση περιεχομένου">
            <a:extLst>
              <a:ext uri="{FF2B5EF4-FFF2-40B4-BE49-F238E27FC236}">
                <a16:creationId xmlns:a16="http://schemas.microsoft.com/office/drawing/2014/main" id="{1A1B7A4E-9D2F-4BF2-8351-895805A6F8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8063" y="765175"/>
            <a:ext cx="8135937" cy="935038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Wingdings 2" panose="05020102010507070707" pitchFamily="18" charset="2"/>
              <a:buNone/>
              <a:defRPr/>
            </a:pPr>
            <a:r>
              <a:rPr lang="el-G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ΧΡΗΜΑΤΟΔΟΤΟΥΜΕΝΑ  ΕΡΓΑ (ΕΚΤΟΣ ΤΑΚΤΙΚΟΥ  ΠΡΟΫΠΟΛΟΓΙΣΜΟΥ)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v"/>
              <a:defRPr/>
            </a:pPr>
            <a:endParaRPr lang="el-GR" sz="2800" dirty="0">
              <a:solidFill>
                <a:srgbClr val="FF0000"/>
              </a:solidFill>
              <a:latin typeface="Trebuchet MS" pitchFamily="34" charset="0"/>
            </a:endParaRPr>
          </a:p>
          <a:p>
            <a:pPr eaLnBrk="1" hangingPunct="1">
              <a:lnSpc>
                <a:spcPct val="110000"/>
              </a:lnSpc>
              <a:buFont typeface="Wingdings 2" panose="05020102010507070707" pitchFamily="18" charset="2"/>
              <a:buNone/>
              <a:defRPr/>
            </a:pPr>
            <a:endParaRPr lang="el-GR" sz="2800" dirty="0">
              <a:solidFill>
                <a:srgbClr val="FF0000"/>
              </a:solidFill>
              <a:latin typeface="Trebuchet MS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v"/>
              <a:defRPr/>
            </a:pPr>
            <a:endParaRPr lang="el-GR" sz="2800" dirty="0">
              <a:solidFill>
                <a:srgbClr val="FF0000"/>
              </a:solidFill>
              <a:latin typeface="Trebuchet MS" pitchFamily="34" charset="0"/>
            </a:endParaRPr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l-GR" sz="2800" dirty="0">
                <a:latin typeface="Trebuchet MS" pitchFamily="34" charset="0"/>
              </a:rPr>
              <a:t> </a:t>
            </a: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7033D68E-AE26-4857-861E-CA9FAA48B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288" y="3246438"/>
            <a:ext cx="24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1510" name="Text Box 11">
            <a:extLst>
              <a:ext uri="{FF2B5EF4-FFF2-40B4-BE49-F238E27FC236}">
                <a16:creationId xmlns:a16="http://schemas.microsoft.com/office/drawing/2014/main" id="{CCCBD165-14D3-4B8B-BA00-61CF6C5C6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676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sp>
        <p:nvSpPr>
          <p:cNvPr id="21511" name="Text Box 15">
            <a:extLst>
              <a:ext uri="{FF2B5EF4-FFF2-40B4-BE49-F238E27FC236}">
                <a16:creationId xmlns:a16="http://schemas.microsoft.com/office/drawing/2014/main" id="{9D38820C-424E-4D4F-AD45-26CE9F16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628775"/>
            <a:ext cx="6265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sp>
        <p:nvSpPr>
          <p:cNvPr id="8208" name="Text Box 16">
            <a:extLst>
              <a:ext uri="{FF2B5EF4-FFF2-40B4-BE49-F238E27FC236}">
                <a16:creationId xmlns:a16="http://schemas.microsoft.com/office/drawing/2014/main" id="{200365A9-A289-44F3-A3CF-1692FD893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81075"/>
            <a:ext cx="9144000" cy="522288"/>
          </a:xfrm>
          <a:prstGeom prst="rect">
            <a:avLst/>
          </a:prstGeom>
          <a:noFill/>
          <a:ln w="31750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defRPr/>
            </a:pPr>
            <a:endParaRPr lang="el-GR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13" name="Picture 6" descr="εργολήπτες-μελετητές">
            <a:extLst>
              <a:ext uri="{FF2B5EF4-FFF2-40B4-BE49-F238E27FC236}">
                <a16:creationId xmlns:a16="http://schemas.microsoft.com/office/drawing/2014/main" id="{2B9A1507-BCC3-454A-AEBF-B138FF4B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2263" cy="9080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4" name="12 - TextBox">
            <a:extLst>
              <a:ext uri="{FF2B5EF4-FFF2-40B4-BE49-F238E27FC236}">
                <a16:creationId xmlns:a16="http://schemas.microsoft.com/office/drawing/2014/main" id="{7F66700A-6C7F-437C-892B-28004543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524750" cy="58420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r>
              <a:rPr lang="el-GR" altLang="el-GR" sz="3200">
                <a:solidFill>
                  <a:srgbClr val="FFFFFF"/>
                </a:solidFill>
              </a:rPr>
              <a:t>.</a:t>
            </a:r>
            <a:r>
              <a:rPr lang="en-US" altLang="el-GR" sz="3200">
                <a:solidFill>
                  <a:srgbClr val="FFFFFF"/>
                </a:solidFill>
              </a:rPr>
              <a:t> </a:t>
            </a:r>
            <a:r>
              <a:rPr lang="el-GR" altLang="el-GR" sz="3200">
                <a:solidFill>
                  <a:srgbClr val="FFFFFF"/>
                </a:solidFill>
              </a:rPr>
              <a:t> Έργα- Επιβλέψεις - Χρηματοδοτήσεις</a:t>
            </a:r>
          </a:p>
        </p:txBody>
      </p:sp>
      <p:pic>
        <p:nvPicPr>
          <p:cNvPr id="21515" name="Picture 7">
            <a:extLst>
              <a:ext uri="{FF2B5EF4-FFF2-40B4-BE49-F238E27FC236}">
                <a16:creationId xmlns:a16="http://schemas.microsoft.com/office/drawing/2014/main" id="{BBFE5505-8115-4FC8-BD1A-539FB2D7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46250"/>
            <a:ext cx="7596187" cy="51117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1 - Θέση αριθμού διαφάνειας">
            <a:extLst>
              <a:ext uri="{FF2B5EF4-FFF2-40B4-BE49-F238E27FC236}">
                <a16:creationId xmlns:a16="http://schemas.microsoft.com/office/drawing/2014/main" id="{C29C2563-DEAE-4B0E-A32F-9A7DF3C202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3104033-A489-427E-AA48-DBAE60DC4571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3555" name="21 - Θέση αριθμού διαφάνειας">
            <a:extLst>
              <a:ext uri="{FF2B5EF4-FFF2-40B4-BE49-F238E27FC236}">
                <a16:creationId xmlns:a16="http://schemas.microsoft.com/office/drawing/2014/main" id="{83E227E4-1E59-466B-AA55-FD71D65DFA2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E120A8F2-0F27-4FFF-8B27-C804A54CE14E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077" name="1 - Θέση περιεχομένου">
            <a:extLst>
              <a:ext uri="{FF2B5EF4-FFF2-40B4-BE49-F238E27FC236}">
                <a16:creationId xmlns:a16="http://schemas.microsoft.com/office/drawing/2014/main" id="{57BB8CA5-7493-4183-9373-5EC519F87C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8063" y="765175"/>
            <a:ext cx="8135937" cy="935038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Wingdings 2" panose="05020102010507070707" pitchFamily="18" charset="2"/>
              <a:buNone/>
              <a:defRPr/>
            </a:pPr>
            <a:r>
              <a:rPr lang="el-G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ΧΡΗΜΑΤΟΔΟΤΟΥΜΕΝΑ  ΕΡΓΑ (ΕΚΤΟΣ ΤΑΚΤΙΚΟΥ  ΠΡΟΫΠΟΛΟΓΙΣΜΟΥ)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v"/>
              <a:defRPr/>
            </a:pPr>
            <a:endParaRPr lang="el-GR" sz="2800" dirty="0">
              <a:solidFill>
                <a:srgbClr val="FF0000"/>
              </a:solidFill>
              <a:latin typeface="Trebuchet MS" pitchFamily="34" charset="0"/>
            </a:endParaRPr>
          </a:p>
          <a:p>
            <a:pPr eaLnBrk="1" hangingPunct="1">
              <a:lnSpc>
                <a:spcPct val="110000"/>
              </a:lnSpc>
              <a:buFont typeface="Wingdings 2" panose="05020102010507070707" pitchFamily="18" charset="2"/>
              <a:buNone/>
              <a:defRPr/>
            </a:pPr>
            <a:endParaRPr lang="el-GR" sz="2800" dirty="0">
              <a:solidFill>
                <a:srgbClr val="FF0000"/>
              </a:solidFill>
              <a:latin typeface="Trebuchet MS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v"/>
              <a:defRPr/>
            </a:pPr>
            <a:endParaRPr lang="el-GR" sz="2800" dirty="0">
              <a:solidFill>
                <a:srgbClr val="FF0000"/>
              </a:solidFill>
              <a:latin typeface="Trebuchet MS" pitchFamily="34" charset="0"/>
            </a:endParaRPr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l-GR" sz="2800" dirty="0">
                <a:latin typeface="Trebuchet MS" pitchFamily="34" charset="0"/>
              </a:rPr>
              <a:t> </a:t>
            </a:r>
          </a:p>
        </p:txBody>
      </p:sp>
      <p:sp>
        <p:nvSpPr>
          <p:cNvPr id="23557" name="Rectangle 9">
            <a:extLst>
              <a:ext uri="{FF2B5EF4-FFF2-40B4-BE49-F238E27FC236}">
                <a16:creationId xmlns:a16="http://schemas.microsoft.com/office/drawing/2014/main" id="{5E438A20-FE09-49DB-9231-CB89FF89E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288" y="3246438"/>
            <a:ext cx="24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3558" name="Text Box 11">
            <a:extLst>
              <a:ext uri="{FF2B5EF4-FFF2-40B4-BE49-F238E27FC236}">
                <a16:creationId xmlns:a16="http://schemas.microsoft.com/office/drawing/2014/main" id="{458FEE41-5ADE-4F87-A08D-7E02F3807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676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sp>
        <p:nvSpPr>
          <p:cNvPr id="23559" name="Text Box 15">
            <a:extLst>
              <a:ext uri="{FF2B5EF4-FFF2-40B4-BE49-F238E27FC236}">
                <a16:creationId xmlns:a16="http://schemas.microsoft.com/office/drawing/2014/main" id="{12720902-280C-4133-86D7-26357E65E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628775"/>
            <a:ext cx="6265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sp>
        <p:nvSpPr>
          <p:cNvPr id="8208" name="Text Box 16">
            <a:extLst>
              <a:ext uri="{FF2B5EF4-FFF2-40B4-BE49-F238E27FC236}">
                <a16:creationId xmlns:a16="http://schemas.microsoft.com/office/drawing/2014/main" id="{3777BC93-2EBA-48E2-905F-7E462622C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81075"/>
            <a:ext cx="9144000" cy="522288"/>
          </a:xfrm>
          <a:prstGeom prst="rect">
            <a:avLst/>
          </a:prstGeom>
          <a:noFill/>
          <a:ln w="31750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defRPr/>
            </a:pPr>
            <a:endParaRPr lang="el-GR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61" name="Picture 6" descr="εργολήπτες-μελετητές">
            <a:extLst>
              <a:ext uri="{FF2B5EF4-FFF2-40B4-BE49-F238E27FC236}">
                <a16:creationId xmlns:a16="http://schemas.microsoft.com/office/drawing/2014/main" id="{C1789FFD-33A5-4C0E-8BF0-4818532D8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2263" cy="9080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2" name="12 - TextBox">
            <a:extLst>
              <a:ext uri="{FF2B5EF4-FFF2-40B4-BE49-F238E27FC236}">
                <a16:creationId xmlns:a16="http://schemas.microsoft.com/office/drawing/2014/main" id="{D6A962AF-4B77-4F29-AAEF-7A0E85817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0"/>
            <a:ext cx="7524750" cy="58420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r>
              <a:rPr lang="el-GR" altLang="el-GR" sz="3200">
                <a:solidFill>
                  <a:srgbClr val="FFFFFF"/>
                </a:solidFill>
              </a:rPr>
              <a:t>.</a:t>
            </a:r>
            <a:r>
              <a:rPr lang="en-US" altLang="el-GR" sz="3200">
                <a:solidFill>
                  <a:srgbClr val="FFFFFF"/>
                </a:solidFill>
              </a:rPr>
              <a:t> </a:t>
            </a:r>
            <a:r>
              <a:rPr lang="el-GR" altLang="el-GR" sz="3200">
                <a:solidFill>
                  <a:srgbClr val="FFFFFF"/>
                </a:solidFill>
              </a:rPr>
              <a:t> Έργα- Επιβλέψεις - Χρηματοδοτήσεις</a:t>
            </a:r>
          </a:p>
        </p:txBody>
      </p:sp>
      <p:pic>
        <p:nvPicPr>
          <p:cNvPr id="23563" name="Picture 7">
            <a:extLst>
              <a:ext uri="{FF2B5EF4-FFF2-40B4-BE49-F238E27FC236}">
                <a16:creationId xmlns:a16="http://schemas.microsoft.com/office/drawing/2014/main" id="{3F5BAE2A-CBBC-41A6-BFB5-76040EDC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46250"/>
            <a:ext cx="7596188" cy="51117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7">
            <a:extLst>
              <a:ext uri="{FF2B5EF4-FFF2-40B4-BE49-F238E27FC236}">
                <a16:creationId xmlns:a16="http://schemas.microsoft.com/office/drawing/2014/main" id="{D04A80FF-C523-465D-A7E0-A2E61EF7C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212975"/>
            <a:ext cx="758190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400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1 - Θέση αριθμού διαφάνειας">
            <a:extLst>
              <a:ext uri="{FF2B5EF4-FFF2-40B4-BE49-F238E27FC236}">
                <a16:creationId xmlns:a16="http://schemas.microsoft.com/office/drawing/2014/main" id="{3C9E3BD0-49D1-4834-BD8A-A76CF3BC4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9877DC-BEC7-4B60-A3E9-FEA1884EF343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5603" name="21 - Θέση αριθμού διαφάνειας">
            <a:extLst>
              <a:ext uri="{FF2B5EF4-FFF2-40B4-BE49-F238E27FC236}">
                <a16:creationId xmlns:a16="http://schemas.microsoft.com/office/drawing/2014/main" id="{EED7237D-0361-4D4D-8E46-7ECCEAB910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4B397609-3655-422B-A94E-ADC88061120B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5604" name="Text Box 5">
            <a:extLst>
              <a:ext uri="{FF2B5EF4-FFF2-40B4-BE49-F238E27FC236}">
                <a16:creationId xmlns:a16="http://schemas.microsoft.com/office/drawing/2014/main" id="{BD3F9BEC-4E19-4994-AF00-B9D2276C0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497888" cy="46196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/>
              <a:t>Τμήμα Οδοποιίας</a:t>
            </a:r>
          </a:p>
        </p:txBody>
      </p:sp>
      <p:pic>
        <p:nvPicPr>
          <p:cNvPr id="6150" name="Picture 6" descr="download">
            <a:extLst>
              <a:ext uri="{FF2B5EF4-FFF2-40B4-BE49-F238E27FC236}">
                <a16:creationId xmlns:a16="http://schemas.microsoft.com/office/drawing/2014/main" id="{451F42BF-5F0B-4F26-AFB3-6983ACF62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455988" cy="22272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 Box 8">
            <a:extLst>
              <a:ext uri="{FF2B5EF4-FFF2-40B4-BE49-F238E27FC236}">
                <a16:creationId xmlns:a16="http://schemas.microsoft.com/office/drawing/2014/main" id="{16746761-2F4C-42C3-8551-085E1B7EA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57563"/>
            <a:ext cx="3462338" cy="673100"/>
          </a:xfrm>
          <a:prstGeom prst="rect">
            <a:avLst/>
          </a:prstGeom>
          <a:solidFill>
            <a:schemeClr val="accent2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1. Αιτήματα Δημοτών – Υπηρεσιών </a:t>
            </a:r>
          </a:p>
        </p:txBody>
      </p:sp>
      <p:pic>
        <p:nvPicPr>
          <p:cNvPr id="6157" name="Picture 13" descr="εργολήπτες-μελετητές">
            <a:extLst>
              <a:ext uri="{FF2B5EF4-FFF2-40B4-BE49-F238E27FC236}">
                <a16:creationId xmlns:a16="http://schemas.microsoft.com/office/drawing/2014/main" id="{92A9B611-BC04-4ABB-9C61-179E40CA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149725"/>
            <a:ext cx="3311525" cy="18923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14">
            <a:extLst>
              <a:ext uri="{FF2B5EF4-FFF2-40B4-BE49-F238E27FC236}">
                <a16:creationId xmlns:a16="http://schemas.microsoft.com/office/drawing/2014/main" id="{73E2AACE-0201-4B5C-857A-09C965D2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092825"/>
            <a:ext cx="3344862" cy="369888"/>
          </a:xfrm>
          <a:prstGeom prst="rect">
            <a:avLst/>
          </a:prstGeom>
          <a:solidFill>
            <a:schemeClr val="accent2"/>
          </a:solidFill>
          <a:ln w="28575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3. Μελέτες- Επιβλέψεις Έργων </a:t>
            </a:r>
          </a:p>
        </p:txBody>
      </p:sp>
      <p:sp>
        <p:nvSpPr>
          <p:cNvPr id="11276" name="16 - Ορθογώνιο">
            <a:extLst>
              <a:ext uri="{FF2B5EF4-FFF2-40B4-BE49-F238E27FC236}">
                <a16:creationId xmlns:a16="http://schemas.microsoft.com/office/drawing/2014/main" id="{304A8C75-2595-4F96-9081-5C1C718C2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3268663"/>
            <a:ext cx="3700463" cy="64611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1800">
                <a:solidFill>
                  <a:srgbClr val="FFFFFF"/>
                </a:solidFill>
              </a:rPr>
              <a:t>2</a:t>
            </a:r>
            <a:r>
              <a:rPr lang="el-GR" altLang="el-GR" sz="1800">
                <a:solidFill>
                  <a:srgbClr val="FFFFFF"/>
                </a:solidFill>
              </a:rPr>
              <a:t>. Χορήγηση Αδειών Κατασκευής Πεζοδρομίων</a:t>
            </a:r>
          </a:p>
        </p:txBody>
      </p:sp>
      <p:pic>
        <p:nvPicPr>
          <p:cNvPr id="98306" name="Picture 2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6190BC45-7335-4F19-A77E-FEABB766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190625"/>
            <a:ext cx="3667125" cy="20701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1 - Θέση αριθμού διαφάνειας">
            <a:extLst>
              <a:ext uri="{FF2B5EF4-FFF2-40B4-BE49-F238E27FC236}">
                <a16:creationId xmlns:a16="http://schemas.microsoft.com/office/drawing/2014/main" id="{3E131EBD-6532-4772-B6FF-63B11EB3F5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3AFC76-8A8F-4B8B-BC5A-73997BEB2F8F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6627" name="1 - Θέση αριθμού διαφάνειας">
            <a:extLst>
              <a:ext uri="{FF2B5EF4-FFF2-40B4-BE49-F238E27FC236}">
                <a16:creationId xmlns:a16="http://schemas.microsoft.com/office/drawing/2014/main" id="{347AA22F-DC96-445A-B769-9235E3F947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40B353C5-8311-4362-840A-89A2962E3795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40" name="12 - TextBox">
            <a:extLst>
              <a:ext uri="{FF2B5EF4-FFF2-40B4-BE49-F238E27FC236}">
                <a16:creationId xmlns:a16="http://schemas.microsoft.com/office/drawing/2014/main" id="{1992AB6C-3002-41EB-9DCF-F61CDF355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58420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sz="3200" dirty="0">
                <a:latin typeface="+mj-lt"/>
              </a:rPr>
              <a:t>1</a:t>
            </a:r>
            <a:r>
              <a:rPr lang="en-US" sz="3200" dirty="0">
                <a:latin typeface="Arial" pitchFamily="34" charset="0"/>
              </a:rPr>
              <a:t>. </a:t>
            </a:r>
            <a:r>
              <a:rPr lang="el-GR" sz="3200" dirty="0"/>
              <a:t>Αιτήματα Δημοτών – Υπηρεσιών</a:t>
            </a:r>
          </a:p>
        </p:txBody>
      </p:sp>
      <p:pic>
        <p:nvPicPr>
          <p:cNvPr id="26629" name="Picture 7" descr="download">
            <a:extLst>
              <a:ext uri="{FF2B5EF4-FFF2-40B4-BE49-F238E27FC236}">
                <a16:creationId xmlns:a16="http://schemas.microsoft.com/office/drawing/2014/main" id="{B6FF3FCB-7F2E-4613-8B0F-C8453C037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7413" cy="1027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72B28775-8D75-4C78-8F29-135804D59626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631" name="8 - TextBox">
            <a:extLst>
              <a:ext uri="{FF2B5EF4-FFF2-40B4-BE49-F238E27FC236}">
                <a16:creationId xmlns:a16="http://schemas.microsoft.com/office/drawing/2014/main" id="{BBEA80F7-2568-48B4-B202-29CE75862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538"/>
            <a:ext cx="9144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</a:rPr>
              <a:t>Επί συνόλου 7.500 αιτημάτων,  την τετραετία 2015 – 2018, απαντήθηκαν ή τακτοποιήθηκαν 7.300 αιτήματα, δηλαδή το  97,33 % αυτών.</a:t>
            </a:r>
          </a:p>
        </p:txBody>
      </p:sp>
      <p:graphicFrame>
        <p:nvGraphicFramePr>
          <p:cNvPr id="10" name="9 - Γράφημα">
            <a:extLst>
              <a:ext uri="{FF2B5EF4-FFF2-40B4-BE49-F238E27FC236}">
                <a16:creationId xmlns:a16="http://schemas.microsoft.com/office/drawing/2014/main" id="{BCDBB950-1D44-4F4B-9CF8-A3B0657AC5DD}"/>
              </a:ext>
            </a:extLst>
          </p:cNvPr>
          <p:cNvGraphicFramePr/>
          <p:nvPr/>
        </p:nvGraphicFramePr>
        <p:xfrm>
          <a:off x="0" y="2708920"/>
          <a:ext cx="9144000" cy="41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1 - Θέση αριθμού διαφάνειας">
            <a:extLst>
              <a:ext uri="{FF2B5EF4-FFF2-40B4-BE49-F238E27FC236}">
                <a16:creationId xmlns:a16="http://schemas.microsoft.com/office/drawing/2014/main" id="{B076638D-6ACB-4C82-8749-C78EDDED9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555C0E-B535-4D4D-84C1-B787CE9C7977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7651" name="1 - Θέση αριθμού διαφάνειας">
            <a:extLst>
              <a:ext uri="{FF2B5EF4-FFF2-40B4-BE49-F238E27FC236}">
                <a16:creationId xmlns:a16="http://schemas.microsoft.com/office/drawing/2014/main" id="{C160C0FD-13BA-4A47-848F-915928F9BF0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88AB4284-501E-4EB2-93F1-F3291C03F8BF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40" name="12 - TextBox">
            <a:extLst>
              <a:ext uri="{FF2B5EF4-FFF2-40B4-BE49-F238E27FC236}">
                <a16:creationId xmlns:a16="http://schemas.microsoft.com/office/drawing/2014/main" id="{4BEB2827-C545-495D-B431-A0CABDB73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1077913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el-GR" sz="3200" dirty="0">
                <a:latin typeface="+mj-lt"/>
              </a:rPr>
              <a:t>2</a:t>
            </a:r>
            <a:r>
              <a:rPr lang="en-US" sz="3200" dirty="0">
                <a:latin typeface="Arial" pitchFamily="34" charset="0"/>
              </a:rPr>
              <a:t>. </a:t>
            </a:r>
            <a:r>
              <a:rPr lang="el-GR" sz="3200" dirty="0"/>
              <a:t>Χορήγηση Αδειών Κατασκευής Πεζοδρομίων</a:t>
            </a:r>
          </a:p>
        </p:txBody>
      </p:sp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51468555-67FE-4436-824D-CCB65F475168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- TextBox">
            <a:extLst>
              <a:ext uri="{FF2B5EF4-FFF2-40B4-BE49-F238E27FC236}">
                <a16:creationId xmlns:a16="http://schemas.microsoft.com/office/drawing/2014/main" id="{805F8882-0B15-4F13-A7FC-6AA334B85B59}"/>
              </a:ext>
            </a:extLst>
          </p:cNvPr>
          <p:cNvSpPr txBox="1"/>
          <p:nvPr/>
        </p:nvSpPr>
        <p:spPr>
          <a:xfrm>
            <a:off x="0" y="1125538"/>
            <a:ext cx="9144000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l-GR" sz="32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Κατ’ εφαρμογή του άρθρου 24 του </a:t>
            </a:r>
            <a:r>
              <a:rPr lang="el-GR" sz="3200" dirty="0" err="1">
                <a:solidFill>
                  <a:schemeClr val="bg1"/>
                </a:solidFill>
              </a:rPr>
              <a:t>Κτηριοδομικού</a:t>
            </a:r>
            <a:r>
              <a:rPr lang="el-GR" sz="3200" dirty="0">
                <a:solidFill>
                  <a:schemeClr val="bg1"/>
                </a:solidFill>
              </a:rPr>
              <a:t> κανονισμού, εκδόθηκαν την περίοδο 2015 – 2018 οι παρακάτω άδειες κατασκευής – επισκευής πεζοδρομίων από ιδιώτες, οι οποίες ελέχθησαν από την Υπηρεσία για την αρτιότητα της κατασκευής.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- Έτος 2015 : 29 άδειες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- Έτος 2016 : 27 άδειες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- Έτος 2017 : 22 άδειες</a:t>
            </a:r>
          </a:p>
          <a:p>
            <a:pPr eaLnBrk="1" hangingPunct="1">
              <a:buFontTx/>
              <a:buChar char="-"/>
              <a:defRPr/>
            </a:pPr>
            <a:r>
              <a:rPr lang="el-GR" sz="3200" dirty="0">
                <a:solidFill>
                  <a:schemeClr val="bg1"/>
                </a:solidFill>
              </a:rPr>
              <a:t> Έτος 2018 : 25 άδειες (έως σήμερα)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  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Σύνολο : 78 άδειες</a:t>
            </a:r>
          </a:p>
          <a:p>
            <a:pPr eaLnBrk="1" hangingPunct="1">
              <a:defRPr/>
            </a:pPr>
            <a:r>
              <a:rPr lang="el-GR" sz="3200" dirty="0"/>
              <a:t> </a:t>
            </a:r>
          </a:p>
        </p:txBody>
      </p:sp>
      <p:cxnSp>
        <p:nvCxnSpPr>
          <p:cNvPr id="12" name="11 - Ευθεία γραμμή σύνδεσης">
            <a:extLst>
              <a:ext uri="{FF2B5EF4-FFF2-40B4-BE49-F238E27FC236}">
                <a16:creationId xmlns:a16="http://schemas.microsoft.com/office/drawing/2014/main" id="{E27E78FA-051E-4D01-BC78-A024AAF21E69}"/>
              </a:ext>
            </a:extLst>
          </p:cNvPr>
          <p:cNvCxnSpPr/>
          <p:nvPr/>
        </p:nvCxnSpPr>
        <p:spPr>
          <a:xfrm>
            <a:off x="0" y="5589588"/>
            <a:ext cx="889317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2C28E3C4-DD02-43FD-A966-F3A82A00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0" cy="1095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21 - Θέση αριθμού διαφάνειας">
            <a:extLst>
              <a:ext uri="{FF2B5EF4-FFF2-40B4-BE49-F238E27FC236}">
                <a16:creationId xmlns:a16="http://schemas.microsoft.com/office/drawing/2014/main" id="{20BFC3CD-68C3-41A2-BFDA-AD2B1FB98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96FAF3E-A6EB-4B61-84CA-E770B64D6168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8675" name="1 - Θέση αριθμού διαφάνειας">
            <a:extLst>
              <a:ext uri="{FF2B5EF4-FFF2-40B4-BE49-F238E27FC236}">
                <a16:creationId xmlns:a16="http://schemas.microsoft.com/office/drawing/2014/main" id="{30AB957C-F5BA-4165-A48D-F0F0E54D3D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611652FD-55F9-454D-A0E2-0855068E066E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40" name="12 - TextBox">
            <a:extLst>
              <a:ext uri="{FF2B5EF4-FFF2-40B4-BE49-F238E27FC236}">
                <a16:creationId xmlns:a16="http://schemas.microsoft.com/office/drawing/2014/main" id="{BDB66A34-5816-4B46-BE4E-A93B6C3E2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58420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el-GR" sz="3200" dirty="0">
                <a:latin typeface="+mj-lt"/>
              </a:rPr>
              <a:t>3</a:t>
            </a:r>
            <a:r>
              <a:rPr lang="en-US" sz="3200" dirty="0">
                <a:latin typeface="Arial" pitchFamily="34" charset="0"/>
              </a:rPr>
              <a:t>. </a:t>
            </a:r>
            <a:r>
              <a:rPr lang="el-GR" sz="3200" dirty="0"/>
              <a:t>Μελέτες- Επιβλέψεις Έργων </a:t>
            </a:r>
          </a:p>
        </p:txBody>
      </p:sp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5BD1F769-27F9-466F-A782-12524A13DAF5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678" name="8 - TextBox">
            <a:extLst>
              <a:ext uri="{FF2B5EF4-FFF2-40B4-BE49-F238E27FC236}">
                <a16:creationId xmlns:a16="http://schemas.microsoft.com/office/drawing/2014/main" id="{04862085-C9DA-4AE7-80F8-1D58B03A4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9144000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chemeClr val="bg1"/>
                </a:solidFill>
              </a:rPr>
              <a:t>Στον τομέα των έργων, το τμήμα, μελετά και επιβλέπει 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l-GR" altLang="el-GR" sz="3200">
                <a:solidFill>
                  <a:schemeClr val="bg1"/>
                </a:solidFill>
              </a:rPr>
              <a:t>Έργα Οδοποιίας (Διανοίξεις, Ανακατασκευές και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chemeClr val="bg1"/>
                </a:solidFill>
              </a:rPr>
              <a:t>  Κατασκευές νέων οδών)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l-GR" altLang="el-GR" sz="3200">
                <a:solidFill>
                  <a:schemeClr val="bg1"/>
                </a:solidFill>
              </a:rPr>
              <a:t> Μεγάλα Τεχνικά και Γεωτεχνικά έργα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chemeClr val="bg1"/>
                </a:solidFill>
              </a:rPr>
              <a:t>  (Γεωλογικές - Γεωτεχνικές μελέτες, Αντιστηρίξεις,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chemeClr val="bg1"/>
                </a:solidFill>
              </a:rPr>
              <a:t>   Ειδικά έργα αντιστηρίξεων με πασσάλους κλπ.)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l-GR" altLang="el-GR" sz="3200">
                <a:solidFill>
                  <a:schemeClr val="bg1"/>
                </a:solidFill>
              </a:rPr>
              <a:t> Έργα Περιβάλλοντος (Σ.Μ.Α., Επεκτάσεις ΧΥΤΑ-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chemeClr val="bg1"/>
                </a:solidFill>
              </a:rPr>
              <a:t>   ΧΥΤΥ, Πασσαλοδιαφράγματα, Δεξαμενές νερού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chemeClr val="bg1"/>
                </a:solidFill>
              </a:rPr>
              <a:t>   και υγρών αποβλήτων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l-GR" altLang="el-GR" sz="3200">
                <a:solidFill>
                  <a:schemeClr val="bg1"/>
                </a:solidFill>
              </a:rPr>
              <a:t>Αναπλάσεις περιοχών σχεδίου πόλεως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l-GR" altLang="el-GR" sz="32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13" descr="εργολήπτες-μελετητές">
            <a:extLst>
              <a:ext uri="{FF2B5EF4-FFF2-40B4-BE49-F238E27FC236}">
                <a16:creationId xmlns:a16="http://schemas.microsoft.com/office/drawing/2014/main" id="{9E2D0B8A-5568-409B-BCAD-8AEDE92E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5513" cy="83661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Θέση αριθμού διαφάνειας">
            <a:extLst>
              <a:ext uri="{FF2B5EF4-FFF2-40B4-BE49-F238E27FC236}">
                <a16:creationId xmlns:a16="http://schemas.microsoft.com/office/drawing/2014/main" id="{0BE74CDF-61F9-4DA5-85FC-160D8C1D7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D115BB0-E290-4B0A-9592-466CB0686659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" name="2 - TextBox">
            <a:extLst>
              <a:ext uri="{FF2B5EF4-FFF2-40B4-BE49-F238E27FC236}">
                <a16:creationId xmlns:a16="http://schemas.microsoft.com/office/drawing/2014/main" id="{C23CC081-AF3A-45CC-9B4F-D1D2F256657D}"/>
              </a:ext>
            </a:extLst>
          </p:cNvPr>
          <p:cNvSpPr txBox="1"/>
          <p:nvPr/>
        </p:nvSpPr>
        <p:spPr>
          <a:xfrm>
            <a:off x="395288" y="0"/>
            <a:ext cx="835342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Έργο Κατασκευής τοίχου Αντιστήριξης στην οδό </a:t>
            </a:r>
            <a:r>
              <a:rPr lang="el-GR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Αθαν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 Διάκου</a:t>
            </a:r>
          </a:p>
        </p:txBody>
      </p:sp>
      <p:pic>
        <p:nvPicPr>
          <p:cNvPr id="29700" name="9 - Εικόνα" descr="IMG_20170206_131154_resized_20170207_112947309.jpg">
            <a:extLst>
              <a:ext uri="{FF2B5EF4-FFF2-40B4-BE49-F238E27FC236}">
                <a16:creationId xmlns:a16="http://schemas.microsoft.com/office/drawing/2014/main" id="{A9ECC6B8-265E-4DF8-A475-33DC57CA4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10 - Εικόνα" descr="IMG_20180622_132737.jpg">
            <a:extLst>
              <a:ext uri="{FF2B5EF4-FFF2-40B4-BE49-F238E27FC236}">
                <a16:creationId xmlns:a16="http://schemas.microsoft.com/office/drawing/2014/main" id="{179BD722-891D-4A77-ADF4-95D4B8243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2657475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11 - Εικόνα" descr="IMG_20181018_130318.jpg">
            <a:extLst>
              <a:ext uri="{FF2B5EF4-FFF2-40B4-BE49-F238E27FC236}">
                <a16:creationId xmlns:a16="http://schemas.microsoft.com/office/drawing/2014/main" id="{75D1C292-BFD3-4CC5-8567-34B8BEC06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52513"/>
            <a:ext cx="3024188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12 - Εικόνα" descr="IMG_20181107_101956.jpg">
            <a:extLst>
              <a:ext uri="{FF2B5EF4-FFF2-40B4-BE49-F238E27FC236}">
                <a16:creationId xmlns:a16="http://schemas.microsoft.com/office/drawing/2014/main" id="{00D18390-1057-41E6-9BF4-F4BF4303C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81075"/>
            <a:ext cx="28511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400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- Θέση αριθμού διαφάνειας">
            <a:extLst>
              <a:ext uri="{FF2B5EF4-FFF2-40B4-BE49-F238E27FC236}">
                <a16:creationId xmlns:a16="http://schemas.microsoft.com/office/drawing/2014/main" id="{B7825B6E-AA12-4DFD-B6EA-BE87B4C70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F92E8B7-1B30-4F1F-9EBC-C3CB4DA00A44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" name="2 - TextBox">
            <a:extLst>
              <a:ext uri="{FF2B5EF4-FFF2-40B4-BE49-F238E27FC236}">
                <a16:creationId xmlns:a16="http://schemas.microsoft.com/office/drawing/2014/main" id="{01AC802C-C2FF-407B-AB4C-ECA5A3F9870D}"/>
              </a:ext>
            </a:extLst>
          </p:cNvPr>
          <p:cNvSpPr txBox="1"/>
          <p:nvPr/>
        </p:nvSpPr>
        <p:spPr>
          <a:xfrm>
            <a:off x="468313" y="188913"/>
            <a:ext cx="83518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Έργο Διάνοιξης οδού Κανακάρη</a:t>
            </a:r>
          </a:p>
        </p:txBody>
      </p:sp>
      <p:pic>
        <p:nvPicPr>
          <p:cNvPr id="30724" name="6 - Εικόνα" descr="P8070624.JPG">
            <a:extLst>
              <a:ext uri="{FF2B5EF4-FFF2-40B4-BE49-F238E27FC236}">
                <a16:creationId xmlns:a16="http://schemas.microsoft.com/office/drawing/2014/main" id="{B0771794-EF70-4841-97C4-977A9C6AB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7 - Εικόνα" descr="DSC_0007.jpg">
            <a:extLst>
              <a:ext uri="{FF2B5EF4-FFF2-40B4-BE49-F238E27FC236}">
                <a16:creationId xmlns:a16="http://schemas.microsoft.com/office/drawing/2014/main" id="{5A0233B6-FF34-43E6-96F6-B01BC1A94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65175"/>
            <a:ext cx="428466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8 - Εικόνα" descr="DSC_0012.jpg">
            <a:extLst>
              <a:ext uri="{FF2B5EF4-FFF2-40B4-BE49-F238E27FC236}">
                <a16:creationId xmlns:a16="http://schemas.microsoft.com/office/drawing/2014/main" id="{68C2685C-5A08-4BCF-99A9-A49B253B1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76700"/>
            <a:ext cx="6337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4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Θέση αριθμού διαφάνειας">
            <a:extLst>
              <a:ext uri="{FF2B5EF4-FFF2-40B4-BE49-F238E27FC236}">
                <a16:creationId xmlns:a16="http://schemas.microsoft.com/office/drawing/2014/main" id="{A28D1882-F229-4804-985A-3325EAB11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24F0EF-6F47-41F9-84AA-FA7B5C5C9F44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8195" name="Text Box 8">
            <a:extLst>
              <a:ext uri="{FF2B5EF4-FFF2-40B4-BE49-F238E27FC236}">
                <a16:creationId xmlns:a16="http://schemas.microsoft.com/office/drawing/2014/main" id="{DA98CF4C-E5A3-4D1F-8BBE-452F1369A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1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3200" b="1">
                <a:latin typeface="Arial" panose="020B0604020202020204" pitchFamily="34" charset="0"/>
                <a:cs typeface="Arial" panose="020B0604020202020204" pitchFamily="34" charset="0"/>
              </a:rPr>
              <a:t>ΔΗΜΟΣ ΠΑΤΡΕΩΝ</a:t>
            </a:r>
            <a:endParaRPr lang="el-GR" altLang="el-G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196" name="Rectangle 2">
            <a:extLst>
              <a:ext uri="{FF2B5EF4-FFF2-40B4-BE49-F238E27FC236}">
                <a16:creationId xmlns:a16="http://schemas.microsoft.com/office/drawing/2014/main" id="{9150FFA5-E321-4479-A09B-6521689A9E8F}"/>
              </a:ext>
            </a:extLst>
          </p:cNvPr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Acrobat Document" r:id="rId3" imgW="0" imgH="0" progId="AcroExch.Document.7">
                  <p:embed/>
                </p:oleObj>
              </mc:Choice>
              <mc:Fallback>
                <p:oleObj name="Acrobat Document" r:id="rId3" imgW="0" imgH="0" progId="AcroExch.Document.7">
                  <p:embed/>
                  <p:pic>
                    <p:nvPicPr>
                      <p:cNvPr id="8196" name="Rectangle 2">
                        <a:extLst>
                          <a:ext uri="{FF2B5EF4-FFF2-40B4-BE49-F238E27FC236}">
                            <a16:creationId xmlns:a16="http://schemas.microsoft.com/office/drawing/2014/main" id="{9150FFA5-E321-4479-A09B-6521689A9E8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XARTHS 1_50000">
            <a:extLst>
              <a:ext uri="{FF2B5EF4-FFF2-40B4-BE49-F238E27FC236}">
                <a16:creationId xmlns:a16="http://schemas.microsoft.com/office/drawing/2014/main" id="{5618E7C5-204F-4A55-A236-A9C46D7F3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>
            <a:extLst>
              <a:ext uri="{FF2B5EF4-FFF2-40B4-BE49-F238E27FC236}">
                <a16:creationId xmlns:a16="http://schemas.microsoft.com/office/drawing/2014/main" id="{FEE04D8D-CC3A-474E-BA12-491EE3F39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1666875"/>
            <a:ext cx="3235325" cy="46990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>
                <a:solidFill>
                  <a:schemeClr val="accent1"/>
                </a:solidFill>
              </a:rPr>
              <a:t>Εμβαδόν :   350 </a:t>
            </a:r>
            <a:r>
              <a:rPr lang="en-US" altLang="el-GR" sz="2400">
                <a:solidFill>
                  <a:schemeClr val="accent1"/>
                </a:solidFill>
              </a:rPr>
              <a:t>km</a:t>
            </a:r>
            <a:r>
              <a:rPr lang="en-US" altLang="el-GR" sz="2400" baseline="30000">
                <a:solidFill>
                  <a:schemeClr val="accent1"/>
                </a:solidFill>
              </a:rPr>
              <a:t>2</a:t>
            </a:r>
            <a:endParaRPr lang="el-GR" altLang="el-GR" sz="2400" baseline="30000">
              <a:solidFill>
                <a:schemeClr val="accent1"/>
              </a:solidFill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036D143C-CC03-459A-B8E9-E43285C1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" y="2136775"/>
            <a:ext cx="3248025" cy="835025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>
                <a:solidFill>
                  <a:schemeClr val="accent1"/>
                </a:solidFill>
              </a:rPr>
              <a:t>Διανοιγμ. Οδοί Εκτός Σ.Π. :    1.450 </a:t>
            </a:r>
            <a:r>
              <a:rPr lang="en-US" altLang="el-GR" sz="2400">
                <a:solidFill>
                  <a:schemeClr val="accent1"/>
                </a:solidFill>
              </a:rPr>
              <a:t>km</a:t>
            </a:r>
            <a:endParaRPr lang="el-GR" altLang="el-GR" sz="2400" baseline="30000">
              <a:solidFill>
                <a:schemeClr val="accent1"/>
              </a:solidFill>
            </a:endParaRPr>
          </a:p>
        </p:txBody>
      </p:sp>
      <p:sp>
        <p:nvSpPr>
          <p:cNvPr id="1035" name="Text Box 11">
            <a:extLst>
              <a:ext uri="{FF2B5EF4-FFF2-40B4-BE49-F238E27FC236}">
                <a16:creationId xmlns:a16="http://schemas.microsoft.com/office/drawing/2014/main" id="{E4E89601-B70C-4E90-9B3D-D31195AF7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" y="2971800"/>
            <a:ext cx="3248025" cy="835025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>
                <a:solidFill>
                  <a:schemeClr val="accent1"/>
                </a:solidFill>
              </a:rPr>
              <a:t>Μήκος Ακτογραμμής : 35 </a:t>
            </a:r>
            <a:r>
              <a:rPr lang="en-US" altLang="el-GR" sz="2400">
                <a:solidFill>
                  <a:schemeClr val="accent1"/>
                </a:solidFill>
              </a:rPr>
              <a:t>km</a:t>
            </a:r>
            <a:endParaRPr lang="el-GR" altLang="el-GR" sz="2400" baseline="30000">
              <a:solidFill>
                <a:schemeClr val="accent1"/>
              </a:solidFill>
            </a:endParaRPr>
          </a:p>
        </p:txBody>
      </p:sp>
      <p:pic>
        <p:nvPicPr>
          <p:cNvPr id="8201" name="Picture 12" descr="ΠΑΤΡΕΑΣ">
            <a:extLst>
              <a:ext uri="{FF2B5EF4-FFF2-40B4-BE49-F238E27FC236}">
                <a16:creationId xmlns:a16="http://schemas.microsoft.com/office/drawing/2014/main" id="{DEAC26A8-AA68-4AA8-8A07-474AB7FE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-4763"/>
            <a:ext cx="750888" cy="750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33" grpId="0" animBg="1"/>
      <p:bldP spid="10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Θέση αριθμού διαφάνειας">
            <a:extLst>
              <a:ext uri="{FF2B5EF4-FFF2-40B4-BE49-F238E27FC236}">
                <a16:creationId xmlns:a16="http://schemas.microsoft.com/office/drawing/2014/main" id="{178536F4-EC26-4A14-823B-DB11AD62C5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0BB4F62-295B-414C-AB2F-3187ED722E7B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" name="2 - TextBox">
            <a:extLst>
              <a:ext uri="{FF2B5EF4-FFF2-40B4-BE49-F238E27FC236}">
                <a16:creationId xmlns:a16="http://schemas.microsoft.com/office/drawing/2014/main" id="{17806C66-296C-4826-A946-DAB46E047C3E}"/>
              </a:ext>
            </a:extLst>
          </p:cNvPr>
          <p:cNvSpPr txBox="1"/>
          <p:nvPr/>
        </p:nvSpPr>
        <p:spPr>
          <a:xfrm>
            <a:off x="468313" y="188913"/>
            <a:ext cx="83518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Έργο Διάνοιξης οδού Κανακάρη</a:t>
            </a:r>
          </a:p>
        </p:txBody>
      </p:sp>
      <p:pic>
        <p:nvPicPr>
          <p:cNvPr id="31748" name="Picture 7" descr="Fix_1">
            <a:extLst>
              <a:ext uri="{FF2B5EF4-FFF2-40B4-BE49-F238E27FC236}">
                <a16:creationId xmlns:a16="http://schemas.microsoft.com/office/drawing/2014/main" id="{612F0781-A7D8-4EB3-8364-C0D3B1711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995738" cy="26717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8" descr="Fix_2">
            <a:extLst>
              <a:ext uri="{FF2B5EF4-FFF2-40B4-BE49-F238E27FC236}">
                <a16:creationId xmlns:a16="http://schemas.microsoft.com/office/drawing/2014/main" id="{E5761F00-73A9-4007-B014-E4F820AA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836613"/>
            <a:ext cx="3987800" cy="266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9" descr="Fix_3">
            <a:extLst>
              <a:ext uri="{FF2B5EF4-FFF2-40B4-BE49-F238E27FC236}">
                <a16:creationId xmlns:a16="http://schemas.microsoft.com/office/drawing/2014/main" id="{5A2DC4AE-6936-4ACF-AA2A-08262B5E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73463"/>
            <a:ext cx="5616575" cy="33178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1 - Θέση αριθμού διαφάνειας">
            <a:extLst>
              <a:ext uri="{FF2B5EF4-FFF2-40B4-BE49-F238E27FC236}">
                <a16:creationId xmlns:a16="http://schemas.microsoft.com/office/drawing/2014/main" id="{E4464AC9-1305-468A-A8EA-D7D139BBF6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383A762-058D-4409-95D8-68DDC4B716CF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2771" name="12 - TextBox">
            <a:extLst>
              <a:ext uri="{FF2B5EF4-FFF2-40B4-BE49-F238E27FC236}">
                <a16:creationId xmlns:a16="http://schemas.microsoft.com/office/drawing/2014/main" id="{E060D255-5C90-421B-A8E7-4168AD783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523875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ΓΕΩΛΟΓΙΚΑ – ΓΕΩΤΕΧΝΙΚΑ ΣΤΟΙΧΕΙΑ ΠΕΡΙΟΧΗΣ</a:t>
            </a:r>
          </a:p>
        </p:txBody>
      </p:sp>
      <p:pic>
        <p:nvPicPr>
          <p:cNvPr id="156681" name="Picture 9">
            <a:extLst>
              <a:ext uri="{FF2B5EF4-FFF2-40B4-BE49-F238E27FC236}">
                <a16:creationId xmlns:a16="http://schemas.microsoft.com/office/drawing/2014/main" id="{9A7D4123-EC13-48A1-A8C1-4B302A3D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924550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0">
            <a:extLst>
              <a:ext uri="{FF2B5EF4-FFF2-40B4-BE49-F238E27FC236}">
                <a16:creationId xmlns:a16="http://schemas.microsoft.com/office/drawing/2014/main" id="{AB54BE3B-A911-4ACB-9D03-BE107DFC1E08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3284538"/>
            <a:ext cx="5905500" cy="2160587"/>
            <a:chOff x="1927" y="2069"/>
            <a:chExt cx="3720" cy="1361"/>
          </a:xfrm>
        </p:grpSpPr>
        <p:sp>
          <p:nvSpPr>
            <p:cNvPr id="32779" name="Text Box 10">
              <a:extLst>
                <a:ext uri="{FF2B5EF4-FFF2-40B4-BE49-F238E27FC236}">
                  <a16:creationId xmlns:a16="http://schemas.microsoft.com/office/drawing/2014/main" id="{9F948FC7-4AC4-4132-AB6A-47C5B512D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" y="2296"/>
              <a:ext cx="1225" cy="424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rgbClr val="FF0000"/>
                  </a:solidFill>
                  <a:latin typeface="Trebuchet MS" panose="020B0603020202020204" pitchFamily="34" charset="0"/>
                </a:rPr>
                <a:t>ΑΡΧΙΚΕΣ ΓΕΩΤΡΗΣΕΙΣ</a:t>
              </a:r>
            </a:p>
          </p:txBody>
        </p:sp>
        <p:sp>
          <p:nvSpPr>
            <p:cNvPr id="32780" name="Line 11">
              <a:extLst>
                <a:ext uri="{FF2B5EF4-FFF2-40B4-BE49-F238E27FC236}">
                  <a16:creationId xmlns:a16="http://schemas.microsoft.com/office/drawing/2014/main" id="{D4B68CED-61C9-49A2-B2DF-79D222ACBD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7" y="2568"/>
              <a:ext cx="2495" cy="86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781" name="Line 12">
              <a:extLst>
                <a:ext uri="{FF2B5EF4-FFF2-40B4-BE49-F238E27FC236}">
                  <a16:creationId xmlns:a16="http://schemas.microsoft.com/office/drawing/2014/main" id="{CE227342-0F68-4FF4-BFB8-98564A2D42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98" y="2568"/>
              <a:ext cx="1224" cy="182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782" name="Line 13">
              <a:extLst>
                <a:ext uri="{FF2B5EF4-FFF2-40B4-BE49-F238E27FC236}">
                  <a16:creationId xmlns:a16="http://schemas.microsoft.com/office/drawing/2014/main" id="{D15CEEAC-09AB-434C-800A-4E023AD857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51" y="2069"/>
              <a:ext cx="771" cy="499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7C030E6A-5218-42EB-990E-F23362A85865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981075"/>
            <a:ext cx="4032250" cy="3384550"/>
            <a:chOff x="612" y="618"/>
            <a:chExt cx="2540" cy="2132"/>
          </a:xfrm>
        </p:grpSpPr>
        <p:sp>
          <p:nvSpPr>
            <p:cNvPr id="32775" name="Text Box 14">
              <a:extLst>
                <a:ext uri="{FF2B5EF4-FFF2-40B4-BE49-F238E27FC236}">
                  <a16:creationId xmlns:a16="http://schemas.microsoft.com/office/drawing/2014/main" id="{5EF37731-EDA9-4A78-B15E-51CD11A2A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618"/>
              <a:ext cx="1452" cy="424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rgbClr val="FF0000"/>
                  </a:solidFill>
                  <a:latin typeface="Trebuchet MS" panose="020B0603020202020204" pitchFamily="34" charset="0"/>
                </a:rPr>
                <a:t>ΣΥΜΠΛΗΡΩΜΑΤΙΚΕΣ ΓΕΩΤΡΗΣΕΙΣ</a:t>
              </a:r>
            </a:p>
          </p:txBody>
        </p:sp>
        <p:sp>
          <p:nvSpPr>
            <p:cNvPr id="32776" name="Line 15">
              <a:extLst>
                <a:ext uri="{FF2B5EF4-FFF2-40B4-BE49-F238E27FC236}">
                  <a16:creationId xmlns:a16="http://schemas.microsoft.com/office/drawing/2014/main" id="{06DB007B-9F07-41A1-AFED-E594C5DCC7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1026"/>
              <a:ext cx="499" cy="172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777" name="Line 16">
              <a:extLst>
                <a:ext uri="{FF2B5EF4-FFF2-40B4-BE49-F238E27FC236}">
                  <a16:creationId xmlns:a16="http://schemas.microsoft.com/office/drawing/2014/main" id="{CD138BC3-967F-4522-B52C-F993E46B7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1026"/>
              <a:ext cx="1225" cy="1315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778" name="Line 17">
              <a:extLst>
                <a:ext uri="{FF2B5EF4-FFF2-40B4-BE49-F238E27FC236}">
                  <a16:creationId xmlns:a16="http://schemas.microsoft.com/office/drawing/2014/main" id="{00CF3ABD-61E0-49CC-9188-B6D10F725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1026"/>
              <a:ext cx="1678" cy="81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nl-NL"/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21 - Θέση αριθμού διαφάνειας">
            <a:extLst>
              <a:ext uri="{FF2B5EF4-FFF2-40B4-BE49-F238E27FC236}">
                <a16:creationId xmlns:a16="http://schemas.microsoft.com/office/drawing/2014/main" id="{04D1B00C-B019-4C37-AA17-EEA0F2876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F570B75-B541-4AD2-9C94-0BDA2849E619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4819" name="12 - TextBox">
            <a:extLst>
              <a:ext uri="{FF2B5EF4-FFF2-40B4-BE49-F238E27FC236}">
                <a16:creationId xmlns:a16="http://schemas.microsoft.com/office/drawing/2014/main" id="{81F7B86D-BAFB-44B0-BC40-21A070FB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523875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ΚΑΤΑΣΚΕΥΑΣΤΙΚΗ ΔΙΑΔΙΚΑΣΙΑ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52235209-F89B-4AF6-9674-52612F89E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ΤΜΗΜΑ  1</a:t>
            </a:r>
            <a:r>
              <a:rPr lang="el-GR" altLang="el-GR" sz="2000" b="1">
                <a:solidFill>
                  <a:srgbClr val="FF6600"/>
                </a:solidFill>
                <a:latin typeface="Arial" panose="020B0604020202020204" pitchFamily="34" charset="0"/>
              </a:rPr>
              <a:t> :</a:t>
            </a: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 (ΠΟΥΚΕΒΙΛ – ΓΚΟΤΣΗ) – ΤΥΠΙΚΗ ΔΙΑΤΟΜΗ</a:t>
            </a: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C8F7E686-6C44-482E-8A2A-F0520C77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642350" cy="5575300"/>
          </a:xfrm>
          <a:prstGeom prst="rect">
            <a:avLst/>
          </a:prstGeom>
          <a:noFill/>
          <a:ln w="31750" algn="ctr">
            <a:solidFill>
              <a:schemeClr val="bg1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4" name="Line 6">
            <a:extLst>
              <a:ext uri="{FF2B5EF4-FFF2-40B4-BE49-F238E27FC236}">
                <a16:creationId xmlns:a16="http://schemas.microsoft.com/office/drawing/2014/main" id="{FE593F73-E1C9-4284-9D4B-752C68D1C3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13425" y="3086100"/>
            <a:ext cx="1063625" cy="63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6A63121E-145E-4187-BC15-649388269175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1916113"/>
            <a:ext cx="2303462" cy="1160462"/>
            <a:chOff x="1111" y="1207"/>
            <a:chExt cx="1451" cy="731"/>
          </a:xfrm>
        </p:grpSpPr>
        <p:sp>
          <p:nvSpPr>
            <p:cNvPr id="34839" name="Text Box 7">
              <a:extLst>
                <a:ext uri="{FF2B5EF4-FFF2-40B4-BE49-F238E27FC236}">
                  <a16:creationId xmlns:a16="http://schemas.microsoft.com/office/drawing/2014/main" id="{CA24CB7F-FB20-482E-AD86-F2E345993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1207"/>
              <a:ext cx="1451" cy="424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ΠΡΩΤΟ ΕΠΙΠΕΔΟ ΕΚΣΚΑΦΗΣ</a:t>
              </a:r>
            </a:p>
          </p:txBody>
        </p:sp>
        <p:sp>
          <p:nvSpPr>
            <p:cNvPr id="34840" name="Line 8">
              <a:extLst>
                <a:ext uri="{FF2B5EF4-FFF2-40B4-BE49-F238E27FC236}">
                  <a16:creationId xmlns:a16="http://schemas.microsoft.com/office/drawing/2014/main" id="{E1AC44F9-B389-49D0-B0A4-004F53101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0" y="1621"/>
              <a:ext cx="0" cy="31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81258" name="Line 10">
            <a:extLst>
              <a:ext uri="{FF2B5EF4-FFF2-40B4-BE49-F238E27FC236}">
                <a16:creationId xmlns:a16="http://schemas.microsoft.com/office/drawing/2014/main" id="{87D730D8-BCBA-436C-A2F0-C53FE4725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4088" y="6196013"/>
            <a:ext cx="3230562" cy="63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AB0CF8B4-3007-4DCD-B458-A202DEA6624C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365625"/>
            <a:ext cx="2303462" cy="1800225"/>
            <a:chOff x="431" y="2750"/>
            <a:chExt cx="1451" cy="1134"/>
          </a:xfrm>
        </p:grpSpPr>
        <p:sp>
          <p:nvSpPr>
            <p:cNvPr id="34837" name="Text Box 12">
              <a:extLst>
                <a:ext uri="{FF2B5EF4-FFF2-40B4-BE49-F238E27FC236}">
                  <a16:creationId xmlns:a16="http://schemas.microsoft.com/office/drawing/2014/main" id="{F7C8C301-2078-46AC-BF50-CD14585AE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2750"/>
              <a:ext cx="1451" cy="424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ΔΕΥΤΕΡΟ ΕΠΙΠΕΔΟ ΕΚΣΚΑΦΗΣ</a:t>
              </a:r>
            </a:p>
          </p:txBody>
        </p:sp>
        <p:sp>
          <p:nvSpPr>
            <p:cNvPr id="34838" name="Line 13">
              <a:extLst>
                <a:ext uri="{FF2B5EF4-FFF2-40B4-BE49-F238E27FC236}">
                  <a16:creationId xmlns:a16="http://schemas.microsoft.com/office/drawing/2014/main" id="{B54FF6E8-DD6B-4F55-8A09-D03B3F2A10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83" y="3164"/>
              <a:ext cx="7" cy="72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81263" name="Line 15">
            <a:extLst>
              <a:ext uri="{FF2B5EF4-FFF2-40B4-BE49-F238E27FC236}">
                <a16:creationId xmlns:a16="http://schemas.microsoft.com/office/drawing/2014/main" id="{B7DBF9B3-86A5-49F7-9C82-54B29DB0AE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6238" y="3086100"/>
            <a:ext cx="2879725" cy="0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1264" name="Line 16">
            <a:extLst>
              <a:ext uri="{FF2B5EF4-FFF2-40B4-BE49-F238E27FC236}">
                <a16:creationId xmlns:a16="http://schemas.microsoft.com/office/drawing/2014/main" id="{A8AB4F5C-7602-4C42-91FF-513ACB2BE4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8500" y="6192838"/>
            <a:ext cx="2879725" cy="0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5F21EFA2-868E-4A24-92DD-238BD1465B69}"/>
              </a:ext>
            </a:extLst>
          </p:cNvPr>
          <p:cNvGrpSpPr>
            <a:grpSpLocks/>
          </p:cNvGrpSpPr>
          <p:nvPr/>
        </p:nvGrpSpPr>
        <p:grpSpPr bwMode="auto">
          <a:xfrm>
            <a:off x="4140200" y="1196975"/>
            <a:ext cx="3240088" cy="1439863"/>
            <a:chOff x="2608" y="754"/>
            <a:chExt cx="2041" cy="907"/>
          </a:xfrm>
        </p:grpSpPr>
        <p:sp>
          <p:nvSpPr>
            <p:cNvPr id="34835" name="Text Box 21">
              <a:extLst>
                <a:ext uri="{FF2B5EF4-FFF2-40B4-BE49-F238E27FC236}">
                  <a16:creationId xmlns:a16="http://schemas.microsoft.com/office/drawing/2014/main" id="{62ADDBB3-910F-4AB9-BD31-D8318382FF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754"/>
              <a:ext cx="1996" cy="424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ΠΡΩΤΗ ΦΑΣΗ </a:t>
              </a:r>
              <a:r>
                <a:rPr lang="el-GR" altLang="el-GR" sz="1800">
                  <a:solidFill>
                    <a:schemeClr val="bg1"/>
                  </a:solidFill>
                  <a:latin typeface="Arial" panose="020B0604020202020204" pitchFamily="34" charset="0"/>
                </a:rPr>
                <a:t>Κ</a:t>
              </a: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ΑΤΑΣΚΕΥΗΣ (</a:t>
              </a:r>
              <a:r>
                <a:rPr lang="el-GR" altLang="el-GR" sz="1800">
                  <a:solidFill>
                    <a:schemeClr val="bg1"/>
                  </a:solidFill>
                  <a:latin typeface="Arial" panose="020B0604020202020204" pitchFamily="34" charset="0"/>
                </a:rPr>
                <a:t>ΔΙΑΜΟΡΦΩΣΗ ΠΡΑΝΩΝ</a:t>
              </a: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)</a:t>
              </a:r>
            </a:p>
          </p:txBody>
        </p:sp>
        <p:sp>
          <p:nvSpPr>
            <p:cNvPr id="34836" name="Line 24">
              <a:extLst>
                <a:ext uri="{FF2B5EF4-FFF2-40B4-BE49-F238E27FC236}">
                  <a16:creationId xmlns:a16="http://schemas.microsoft.com/office/drawing/2014/main" id="{41B92608-31FC-4B16-B545-3131DF046C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2" y="1169"/>
              <a:ext cx="467" cy="49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25">
            <a:extLst>
              <a:ext uri="{FF2B5EF4-FFF2-40B4-BE49-F238E27FC236}">
                <a16:creationId xmlns:a16="http://schemas.microsoft.com/office/drawing/2014/main" id="{705913E3-34C4-44CF-A92E-77546284C450}"/>
              </a:ext>
            </a:extLst>
          </p:cNvPr>
          <p:cNvGrpSpPr>
            <a:grpSpLocks/>
          </p:cNvGrpSpPr>
          <p:nvPr/>
        </p:nvGrpSpPr>
        <p:grpSpPr bwMode="auto">
          <a:xfrm>
            <a:off x="6877050" y="4365625"/>
            <a:ext cx="2011363" cy="2362200"/>
            <a:chOff x="4332" y="2750"/>
            <a:chExt cx="1267" cy="1488"/>
          </a:xfrm>
        </p:grpSpPr>
        <p:sp>
          <p:nvSpPr>
            <p:cNvPr id="34833" name="Text Box 21">
              <a:extLst>
                <a:ext uri="{FF2B5EF4-FFF2-40B4-BE49-F238E27FC236}">
                  <a16:creationId xmlns:a16="http://schemas.microsoft.com/office/drawing/2014/main" id="{0911EA9B-674B-4197-8105-6AF54BA37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3" y="3295"/>
              <a:ext cx="1156" cy="943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Arial" panose="020B0604020202020204" pitchFamily="34" charset="0"/>
                </a:rPr>
                <a:t>ΔΕΥΤΕΡΗ</a:t>
              </a: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 ΦΑΣΗ ΚΑΤΑΣΚΕΥΗΣ (ΠΑΣΣΑΛΟΙ ΑΝΤΙΣΤΗΡΙΞΗΣ)</a:t>
              </a:r>
            </a:p>
          </p:txBody>
        </p:sp>
        <p:sp>
          <p:nvSpPr>
            <p:cNvPr id="34834" name="Line 24">
              <a:extLst>
                <a:ext uri="{FF2B5EF4-FFF2-40B4-BE49-F238E27FC236}">
                  <a16:creationId xmlns:a16="http://schemas.microsoft.com/office/drawing/2014/main" id="{F68D432F-C90D-4368-968F-DA9ACF771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32" y="2750"/>
              <a:ext cx="589" cy="54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6" name="Group 26">
            <a:extLst>
              <a:ext uri="{FF2B5EF4-FFF2-40B4-BE49-F238E27FC236}">
                <a16:creationId xmlns:a16="http://schemas.microsoft.com/office/drawing/2014/main" id="{2391F92B-1378-4B28-A36A-B15D14B3B11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708275"/>
            <a:ext cx="6264275" cy="1657350"/>
            <a:chOff x="204" y="1706"/>
            <a:chExt cx="3946" cy="1044"/>
          </a:xfrm>
        </p:grpSpPr>
        <p:sp>
          <p:nvSpPr>
            <p:cNvPr id="34831" name="Text Box 21">
              <a:extLst>
                <a:ext uri="{FF2B5EF4-FFF2-40B4-BE49-F238E27FC236}">
                  <a16:creationId xmlns:a16="http://schemas.microsoft.com/office/drawing/2014/main" id="{E737FA63-D06A-4FC5-9DEE-471BCB1AB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706"/>
              <a:ext cx="1383" cy="770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Arial" panose="020B0604020202020204" pitchFamily="34" charset="0"/>
                </a:rPr>
                <a:t>ΤΡΙΤΗ</a:t>
              </a: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 ΦΑΣΗ ΚΑΤΑΣΚΕΥΗΣ (</a:t>
              </a:r>
              <a:r>
                <a:rPr lang="el-GR" altLang="el-GR" sz="1800">
                  <a:solidFill>
                    <a:schemeClr val="bg1"/>
                  </a:solidFill>
                  <a:latin typeface="Arial" panose="020B0604020202020204" pitchFamily="34" charset="0"/>
                </a:rPr>
                <a:t>ΤΟΙΧΟΙ</a:t>
              </a: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 ΑΝΤΙΣΤΗΡΙΞΗΣ)</a:t>
              </a:r>
            </a:p>
          </p:txBody>
        </p:sp>
        <p:sp>
          <p:nvSpPr>
            <p:cNvPr id="34832" name="Line 24">
              <a:extLst>
                <a:ext uri="{FF2B5EF4-FFF2-40B4-BE49-F238E27FC236}">
                  <a16:creationId xmlns:a16="http://schemas.microsoft.com/office/drawing/2014/main" id="{907FEA9D-3F2C-4ACE-9B21-A131A18EB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2" y="2054"/>
              <a:ext cx="2578" cy="69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21 - Θέση αριθμού διαφάνειας">
            <a:extLst>
              <a:ext uri="{FF2B5EF4-FFF2-40B4-BE49-F238E27FC236}">
                <a16:creationId xmlns:a16="http://schemas.microsoft.com/office/drawing/2014/main" id="{178721CE-43FA-4647-9E8B-B667311F7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84D05DB-09CB-462F-825A-8B8B93426AD0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6867" name="12 - TextBox">
            <a:extLst>
              <a:ext uri="{FF2B5EF4-FFF2-40B4-BE49-F238E27FC236}">
                <a16:creationId xmlns:a16="http://schemas.microsoft.com/office/drawing/2014/main" id="{F5F703D5-1656-4690-A107-820E63E2A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523875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ΚΑΤΑΣΚΕΥΑΣΤΙΚΗ ΔΙΑΔΙΚΑΣΙΑ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C8B7DF81-ED81-4132-BBB7-A667690F9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ΤΜΗΜΑ  2</a:t>
            </a:r>
            <a:r>
              <a:rPr lang="el-GR" altLang="el-GR" sz="2000" b="1">
                <a:solidFill>
                  <a:srgbClr val="FF6600"/>
                </a:solidFill>
                <a:latin typeface="Arial" panose="020B0604020202020204" pitchFamily="34" charset="0"/>
              </a:rPr>
              <a:t> :</a:t>
            </a: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 (ΝΟΡΜΑΝ – ΑΓ.</a:t>
            </a:r>
            <a:r>
              <a:rPr lang="el-GR" altLang="el-GR" sz="2000" b="1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ΣΟΦΙΑΣ) – ΓΕΝΙΚΗ ΧΑΡΑΞΗ ΕΡΓΩΝ </a:t>
            </a: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1984F8F7-E4C9-4BB7-926C-CD4D5653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84288"/>
            <a:ext cx="9109075" cy="3944937"/>
          </a:xfrm>
          <a:prstGeom prst="rect">
            <a:avLst/>
          </a:prstGeom>
          <a:noFill/>
          <a:ln w="31750" algn="ctr">
            <a:solidFill>
              <a:schemeClr val="bg1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7">
            <a:extLst>
              <a:ext uri="{FF2B5EF4-FFF2-40B4-BE49-F238E27FC236}">
                <a16:creationId xmlns:a16="http://schemas.microsoft.com/office/drawing/2014/main" id="{B7669A1E-3B17-4269-9DEA-50F033D5CE37}"/>
              </a:ext>
            </a:extLst>
          </p:cNvPr>
          <p:cNvSpPr txBox="1">
            <a:spLocks noChangeArrowheads="1"/>
          </p:cNvSpPr>
          <p:nvPr/>
        </p:nvSpPr>
        <p:spPr bwMode="auto">
          <a:xfrm rot="2032867">
            <a:off x="2124075" y="2924175"/>
            <a:ext cx="2387600" cy="398463"/>
          </a:xfrm>
          <a:prstGeom prst="rect">
            <a:avLst/>
          </a:prstGeom>
          <a:solidFill>
            <a:srgbClr val="FFFF99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ΟΔΟΣ ΚΑΝΑΚΑΡΗ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6157A056-8CFB-4960-80E0-C871346EA721}"/>
              </a:ext>
            </a:extLst>
          </p:cNvPr>
          <p:cNvSpPr txBox="1">
            <a:spLocks noChangeArrowheads="1"/>
          </p:cNvSpPr>
          <p:nvPr/>
        </p:nvSpPr>
        <p:spPr bwMode="auto">
          <a:xfrm rot="-6446741">
            <a:off x="-310356" y="3553619"/>
            <a:ext cx="1576388" cy="336550"/>
          </a:xfrm>
          <a:prstGeom prst="rect">
            <a:avLst/>
          </a:prstGeom>
          <a:solidFill>
            <a:srgbClr val="FFFF99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400" b="1">
                <a:solidFill>
                  <a:schemeClr val="bg1"/>
                </a:solidFill>
                <a:latin typeface="Arial" panose="020B0604020202020204" pitchFamily="34" charset="0"/>
              </a:rPr>
              <a:t>ΟΔΟΣ ΝΟΡΜΑΝ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A008DE18-78CD-42E7-9B62-FC1521A3C74B}"/>
              </a:ext>
            </a:extLst>
          </p:cNvPr>
          <p:cNvSpPr txBox="1">
            <a:spLocks noChangeArrowheads="1"/>
          </p:cNvSpPr>
          <p:nvPr/>
        </p:nvSpPr>
        <p:spPr bwMode="auto">
          <a:xfrm rot="-330945">
            <a:off x="4929188" y="1468438"/>
            <a:ext cx="2006600" cy="336550"/>
          </a:xfrm>
          <a:prstGeom prst="rect">
            <a:avLst/>
          </a:prstGeom>
          <a:solidFill>
            <a:srgbClr val="FFFF99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400" b="1">
                <a:solidFill>
                  <a:schemeClr val="bg1"/>
                </a:solidFill>
                <a:latin typeface="Arial" panose="020B0604020202020204" pitchFamily="34" charset="0"/>
              </a:rPr>
              <a:t>ΟΔΟΣ ΚΙΘΑΙΡΩΝΟΣ</a:t>
            </a: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C29BBB82-C044-456D-B530-B41B0BE8669B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3429000"/>
            <a:ext cx="2943225" cy="2887663"/>
            <a:chOff x="3833" y="2160"/>
            <a:chExt cx="1854" cy="1848"/>
          </a:xfrm>
        </p:grpSpPr>
        <p:sp>
          <p:nvSpPr>
            <p:cNvPr id="36875" name="Text Box 10">
              <a:extLst>
                <a:ext uri="{FF2B5EF4-FFF2-40B4-BE49-F238E27FC236}">
                  <a16:creationId xmlns:a16="http://schemas.microsoft.com/office/drawing/2014/main" id="{E5873726-C82E-4769-9E99-B26919300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3657"/>
              <a:ext cx="1542" cy="351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400" b="1">
                  <a:solidFill>
                    <a:schemeClr val="bg1"/>
                  </a:solidFill>
                  <a:latin typeface="Arial" panose="020B0604020202020204" pitchFamily="34" charset="0"/>
                </a:rPr>
                <a:t>ΧΩΡΟΣ ΠΟΛΥΚΛΑΔΙΚΟΥ ΛΥΚΕΙΟΥ</a:t>
              </a:r>
            </a:p>
          </p:txBody>
        </p:sp>
        <p:sp>
          <p:nvSpPr>
            <p:cNvPr id="36876" name="Line 11">
              <a:extLst>
                <a:ext uri="{FF2B5EF4-FFF2-40B4-BE49-F238E27FC236}">
                  <a16:creationId xmlns:a16="http://schemas.microsoft.com/office/drawing/2014/main" id="{62334FF7-57CD-42EC-B763-1CC3654146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06" y="2160"/>
              <a:ext cx="781" cy="149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8444" name="Text Box 12">
            <a:extLst>
              <a:ext uri="{FF2B5EF4-FFF2-40B4-BE49-F238E27FC236}">
                <a16:creationId xmlns:a16="http://schemas.microsoft.com/office/drawing/2014/main" id="{AE21623B-05AC-42D5-8F61-69DC9A51E153}"/>
              </a:ext>
            </a:extLst>
          </p:cNvPr>
          <p:cNvSpPr txBox="1">
            <a:spLocks noChangeArrowheads="1"/>
          </p:cNvSpPr>
          <p:nvPr/>
        </p:nvSpPr>
        <p:spPr bwMode="auto">
          <a:xfrm rot="-5762520">
            <a:off x="3736181" y="2104232"/>
            <a:ext cx="1576387" cy="336550"/>
          </a:xfrm>
          <a:prstGeom prst="rect">
            <a:avLst/>
          </a:prstGeom>
          <a:solidFill>
            <a:srgbClr val="FFFF99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400" b="1">
                <a:solidFill>
                  <a:schemeClr val="bg1"/>
                </a:solidFill>
                <a:latin typeface="Arial" panose="020B0604020202020204" pitchFamily="34" charset="0"/>
              </a:rPr>
              <a:t>ΟΔΟΣ ΠΑΤΜΟΥ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0" grpId="0" animBg="1"/>
      <p:bldP spid="18441" grpId="0" animBg="1"/>
      <p:bldP spid="184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21 - Θέση αριθμού διαφάνειας">
            <a:extLst>
              <a:ext uri="{FF2B5EF4-FFF2-40B4-BE49-F238E27FC236}">
                <a16:creationId xmlns:a16="http://schemas.microsoft.com/office/drawing/2014/main" id="{24B05BF4-161B-415E-BC80-C575AD8D4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B81570-CF57-4D1C-B190-74ABB3307A58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38915" name="12 - TextBox">
            <a:extLst>
              <a:ext uri="{FF2B5EF4-FFF2-40B4-BE49-F238E27FC236}">
                <a16:creationId xmlns:a16="http://schemas.microsoft.com/office/drawing/2014/main" id="{05994864-2C1A-49E7-BE13-EC2524346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523875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ΚΑΤΑΣΚΕΥΑΣΤΙΚΗ ΔΙΑΔΙΚΑΣΙΑ</a:t>
            </a:r>
          </a:p>
        </p:txBody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id="{BDA58887-C433-4BED-A9B2-47E4EFEA7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ΤΜΗΜΑ  2</a:t>
            </a:r>
            <a:r>
              <a:rPr lang="el-GR" altLang="el-GR" sz="2000" b="1">
                <a:solidFill>
                  <a:srgbClr val="FF6600"/>
                </a:solidFill>
                <a:latin typeface="Arial" panose="020B0604020202020204" pitchFamily="34" charset="0"/>
              </a:rPr>
              <a:t> :</a:t>
            </a: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 (ΝΟΡΜΑΝ – ΑΓ.</a:t>
            </a:r>
            <a:r>
              <a:rPr lang="el-GR" altLang="el-GR" sz="2000" b="1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ΣΟΦΙΑΣ) – ΤΥΠΙΚΗ ΔΙΑΤΟΜΗ 1</a:t>
            </a:r>
            <a:r>
              <a:rPr lang="el-GR" altLang="el-GR" sz="180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8B150554-A5F5-4B2A-9B2C-1E3E22DF9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87450"/>
            <a:ext cx="8964613" cy="5627688"/>
          </a:xfrm>
          <a:prstGeom prst="rect">
            <a:avLst/>
          </a:prstGeom>
          <a:noFill/>
          <a:ln w="31750" algn="ctr">
            <a:solidFill>
              <a:schemeClr val="bg1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50" name="Line 6">
            <a:extLst>
              <a:ext uri="{FF2B5EF4-FFF2-40B4-BE49-F238E27FC236}">
                <a16:creationId xmlns:a16="http://schemas.microsoft.com/office/drawing/2014/main" id="{FA0850D0-2DAC-4BB8-8AD9-4233213B47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4581525"/>
            <a:ext cx="237648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5351" name="Line 7">
            <a:extLst>
              <a:ext uri="{FF2B5EF4-FFF2-40B4-BE49-F238E27FC236}">
                <a16:creationId xmlns:a16="http://schemas.microsoft.com/office/drawing/2014/main" id="{729CF7F6-7634-4C0A-96A3-0C3E87343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5589588"/>
            <a:ext cx="360045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206B91FC-42D7-47DA-AD9D-47191C6D5ED5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3860800"/>
            <a:ext cx="2447925" cy="720725"/>
            <a:chOff x="3651" y="2432"/>
            <a:chExt cx="1542" cy="454"/>
          </a:xfrm>
        </p:grpSpPr>
        <p:sp>
          <p:nvSpPr>
            <p:cNvPr id="38936" name="Text Box 8">
              <a:extLst>
                <a:ext uri="{FF2B5EF4-FFF2-40B4-BE49-F238E27FC236}">
                  <a16:creationId xmlns:a16="http://schemas.microsoft.com/office/drawing/2014/main" id="{C0061286-0E2A-461C-AF01-1674136BD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" y="2432"/>
              <a:ext cx="1134" cy="386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ΠΡΩΤΟ ΕΠΙΠΕΔΟ ΕΚΣΚΣΑΦΗΣ</a:t>
              </a:r>
            </a:p>
          </p:txBody>
        </p:sp>
        <p:sp>
          <p:nvSpPr>
            <p:cNvPr id="38937" name="Line 13">
              <a:extLst>
                <a:ext uri="{FF2B5EF4-FFF2-40B4-BE49-F238E27FC236}">
                  <a16:creationId xmlns:a16="http://schemas.microsoft.com/office/drawing/2014/main" id="{2CC5423A-EE66-401A-A68D-26F8A26746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1" y="2614"/>
              <a:ext cx="408" cy="272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38CCD4BB-DDE3-4A99-85C9-166C182D8031}"/>
              </a:ext>
            </a:extLst>
          </p:cNvPr>
          <p:cNvGrpSpPr>
            <a:grpSpLocks/>
          </p:cNvGrpSpPr>
          <p:nvPr/>
        </p:nvGrpSpPr>
        <p:grpSpPr bwMode="auto">
          <a:xfrm>
            <a:off x="5580063" y="4797425"/>
            <a:ext cx="2663825" cy="792163"/>
            <a:chOff x="3515" y="3022"/>
            <a:chExt cx="1678" cy="499"/>
          </a:xfrm>
        </p:grpSpPr>
        <p:sp>
          <p:nvSpPr>
            <p:cNvPr id="38934" name="Text Box 10">
              <a:extLst>
                <a:ext uri="{FF2B5EF4-FFF2-40B4-BE49-F238E27FC236}">
                  <a16:creationId xmlns:a16="http://schemas.microsoft.com/office/drawing/2014/main" id="{948F7CB8-0BDB-46A3-A8B3-981AC5D11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3022"/>
              <a:ext cx="1270" cy="386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ΔΕΥΤΕΡΟ ΕΠΙΠΕΔΟ ΕΚΣΚΣΑΦΗΣ</a:t>
              </a:r>
            </a:p>
          </p:txBody>
        </p:sp>
        <p:sp>
          <p:nvSpPr>
            <p:cNvPr id="38935" name="Line 14">
              <a:extLst>
                <a:ext uri="{FF2B5EF4-FFF2-40B4-BE49-F238E27FC236}">
                  <a16:creationId xmlns:a16="http://schemas.microsoft.com/office/drawing/2014/main" id="{C5B980FC-325C-4994-826B-435D1D71E0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15" y="3249"/>
              <a:ext cx="408" cy="272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85361" name="Line 17">
            <a:extLst>
              <a:ext uri="{FF2B5EF4-FFF2-40B4-BE49-F238E27FC236}">
                <a16:creationId xmlns:a16="http://schemas.microsoft.com/office/drawing/2014/main" id="{09F4C5D6-3210-4552-A9ED-1439848003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581525"/>
            <a:ext cx="2735263" cy="0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5362" name="Line 18">
            <a:extLst>
              <a:ext uri="{FF2B5EF4-FFF2-40B4-BE49-F238E27FC236}">
                <a16:creationId xmlns:a16="http://schemas.microsoft.com/office/drawing/2014/main" id="{D07E09AB-981E-4EAC-82EE-8AFCBA7A6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5589588"/>
            <a:ext cx="2735263" cy="0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6C3202BB-D56F-4605-B2E8-D5D0212E41E3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1196975"/>
            <a:ext cx="1944688" cy="3311525"/>
            <a:chOff x="1746" y="754"/>
            <a:chExt cx="1225" cy="2086"/>
          </a:xfrm>
        </p:grpSpPr>
        <p:sp>
          <p:nvSpPr>
            <p:cNvPr id="38932" name="Text Box 21">
              <a:extLst>
                <a:ext uri="{FF2B5EF4-FFF2-40B4-BE49-F238E27FC236}">
                  <a16:creationId xmlns:a16="http://schemas.microsoft.com/office/drawing/2014/main" id="{4384C464-3C03-4FBA-BB84-3417B116F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754"/>
              <a:ext cx="1225" cy="770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Arial" panose="020B0604020202020204" pitchFamily="34" charset="0"/>
                </a:rPr>
                <a:t>ΔΕΥΤΕΡΗ</a:t>
              </a: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 ΦΑΣΗ ΚΑΤΑΣΚΕΥΗΣ (ΠΑΣΣΑΛΟΙ ΑΝΤΙΣΤΗΡΙΞΗΣ)</a:t>
              </a:r>
            </a:p>
          </p:txBody>
        </p:sp>
        <p:sp>
          <p:nvSpPr>
            <p:cNvPr id="38933" name="Line 24">
              <a:extLst>
                <a:ext uri="{FF2B5EF4-FFF2-40B4-BE49-F238E27FC236}">
                  <a16:creationId xmlns:a16="http://schemas.microsoft.com/office/drawing/2014/main" id="{641DEFDE-76A7-449A-B8A1-AB1432DD6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525"/>
              <a:ext cx="0" cy="131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27">
            <a:extLst>
              <a:ext uri="{FF2B5EF4-FFF2-40B4-BE49-F238E27FC236}">
                <a16:creationId xmlns:a16="http://schemas.microsoft.com/office/drawing/2014/main" id="{4A4F8EC3-7F57-4082-B3C3-1DB2CB4C0ABA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196975"/>
            <a:ext cx="3024188" cy="3311525"/>
            <a:chOff x="68" y="754"/>
            <a:chExt cx="1905" cy="2086"/>
          </a:xfrm>
        </p:grpSpPr>
        <p:sp>
          <p:nvSpPr>
            <p:cNvPr id="38930" name="Text Box 22">
              <a:extLst>
                <a:ext uri="{FF2B5EF4-FFF2-40B4-BE49-F238E27FC236}">
                  <a16:creationId xmlns:a16="http://schemas.microsoft.com/office/drawing/2014/main" id="{C2565EEF-596D-42CC-9598-1E66186EF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754"/>
              <a:ext cx="1361" cy="770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Arial" panose="020B0604020202020204" pitchFamily="34" charset="0"/>
                </a:rPr>
                <a:t>ΤΡΙΤΗ</a:t>
              </a:r>
              <a:r>
                <a:rPr lang="el-GR" altLang="el-GR" sz="1800">
                  <a:solidFill>
                    <a:schemeClr val="bg1"/>
                  </a:solidFill>
                  <a:latin typeface="Trebuchet MS" panose="020B0603020202020204" pitchFamily="34" charset="0"/>
                </a:rPr>
                <a:t> ΦΑΣΗ ΚΑΤΑΣΚΕΥΗΣ (ΤΟΙΧΟΙ  ΑΝΤΙΣΤΗΡΙΞΗΣ)</a:t>
              </a:r>
            </a:p>
          </p:txBody>
        </p:sp>
        <p:sp>
          <p:nvSpPr>
            <p:cNvPr id="38931" name="Line 25">
              <a:extLst>
                <a:ext uri="{FF2B5EF4-FFF2-40B4-BE49-F238E27FC236}">
                  <a16:creationId xmlns:a16="http://schemas.microsoft.com/office/drawing/2014/main" id="{A66AB773-923C-4291-B01C-4142B3BA1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" y="1525"/>
              <a:ext cx="1316" cy="131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6" name="Group 28">
            <a:extLst>
              <a:ext uri="{FF2B5EF4-FFF2-40B4-BE49-F238E27FC236}">
                <a16:creationId xmlns:a16="http://schemas.microsoft.com/office/drawing/2014/main" id="{20E4A901-E512-4614-8AE4-949C2D785E32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1196975"/>
            <a:ext cx="2879725" cy="2492375"/>
            <a:chOff x="3107" y="754"/>
            <a:chExt cx="1814" cy="1570"/>
          </a:xfrm>
        </p:grpSpPr>
        <p:sp>
          <p:nvSpPr>
            <p:cNvPr id="38927" name="Text Box 21">
              <a:extLst>
                <a:ext uri="{FF2B5EF4-FFF2-40B4-BE49-F238E27FC236}">
                  <a16:creationId xmlns:a16="http://schemas.microsoft.com/office/drawing/2014/main" id="{970AFFE9-7F86-421D-A54E-6759FF618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754"/>
              <a:ext cx="1814" cy="540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ΠΡΩΤΗ ΦΑΣΗ ΚΑΤΑΣΚΕΥΗΣ (ΔΙΑΜΟΡΦΩΣΗ ΠΡΑΝΩΝ - ΓΕΩΚΑΤΑΣΚΕΥΕΣ)</a:t>
              </a:r>
            </a:p>
          </p:txBody>
        </p:sp>
        <p:sp>
          <p:nvSpPr>
            <p:cNvPr id="38928" name="Line 26">
              <a:extLst>
                <a:ext uri="{FF2B5EF4-FFF2-40B4-BE49-F238E27FC236}">
                  <a16:creationId xmlns:a16="http://schemas.microsoft.com/office/drawing/2014/main" id="{F8D8B554-3843-4819-85EC-CD0A69765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23" y="1286"/>
              <a:ext cx="174" cy="103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8929" name="Line 27">
              <a:extLst>
                <a:ext uri="{FF2B5EF4-FFF2-40B4-BE49-F238E27FC236}">
                  <a16:creationId xmlns:a16="http://schemas.microsoft.com/office/drawing/2014/main" id="{52787C52-333C-4DCC-8D04-3F776D9DE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7" y="1293"/>
              <a:ext cx="583" cy="50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21 - Θέση αριθμού διαφάνειας">
            <a:extLst>
              <a:ext uri="{FF2B5EF4-FFF2-40B4-BE49-F238E27FC236}">
                <a16:creationId xmlns:a16="http://schemas.microsoft.com/office/drawing/2014/main" id="{2A28A368-70FF-42B5-B65A-91D143480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1AD5197-1885-48D8-BF52-BEF21A91F08B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0963" name="12 - TextBox">
            <a:extLst>
              <a:ext uri="{FF2B5EF4-FFF2-40B4-BE49-F238E27FC236}">
                <a16:creationId xmlns:a16="http://schemas.microsoft.com/office/drawing/2014/main" id="{70681200-D70A-41B4-ACFA-D9E6AE6EF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523875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ΚΑΤΑΣΚΕΥΑΣΤΙΚΗ ΔΙΑΔΙΚΑΣΙΑ</a:t>
            </a:r>
          </a:p>
        </p:txBody>
      </p:sp>
      <p:sp>
        <p:nvSpPr>
          <p:cNvPr id="40964" name="Text Box 3">
            <a:extLst>
              <a:ext uri="{FF2B5EF4-FFF2-40B4-BE49-F238E27FC236}">
                <a16:creationId xmlns:a16="http://schemas.microsoft.com/office/drawing/2014/main" id="{8F0BFBAC-A6D9-477C-AC30-8AD824220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000" b="1">
                <a:solidFill>
                  <a:srgbClr val="FF6600"/>
                </a:solidFill>
                <a:latin typeface="Trebuchet MS" panose="020B0603020202020204" pitchFamily="34" charset="0"/>
              </a:rPr>
              <a:t>ΤΜΗΜΑ  2 : (ΝΟΡΜΑΝ – ΑΓ. ΣΟΦΙΑΣ) – ΤΥΠΙΚΗ ΔΙΑΤΟΜΗ 2 </a:t>
            </a:r>
          </a:p>
        </p:txBody>
      </p:sp>
      <p:pic>
        <p:nvPicPr>
          <p:cNvPr id="40965" name="Picture 5">
            <a:extLst>
              <a:ext uri="{FF2B5EF4-FFF2-40B4-BE49-F238E27FC236}">
                <a16:creationId xmlns:a16="http://schemas.microsoft.com/office/drawing/2014/main" id="{9672DC3A-4557-4B22-B1B2-8C45B0D1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856663" cy="5653087"/>
          </a:xfrm>
          <a:prstGeom prst="rect">
            <a:avLst/>
          </a:prstGeom>
          <a:noFill/>
          <a:ln w="31750" algn="ctr">
            <a:solidFill>
              <a:schemeClr val="bg1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6">
            <a:extLst>
              <a:ext uri="{FF2B5EF4-FFF2-40B4-BE49-F238E27FC236}">
                <a16:creationId xmlns:a16="http://schemas.microsoft.com/office/drawing/2014/main" id="{E082C725-DCAF-4678-86A5-4EF9CA9380D8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3662363"/>
            <a:ext cx="6335713" cy="731837"/>
            <a:chOff x="1202" y="2307"/>
            <a:chExt cx="3991" cy="461"/>
          </a:xfrm>
        </p:grpSpPr>
        <p:sp>
          <p:nvSpPr>
            <p:cNvPr id="40986" name="Text Box 7">
              <a:extLst>
                <a:ext uri="{FF2B5EF4-FFF2-40B4-BE49-F238E27FC236}">
                  <a16:creationId xmlns:a16="http://schemas.microsoft.com/office/drawing/2014/main" id="{9B213663-7F73-45BB-AE00-28B7739D2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" y="2307"/>
              <a:ext cx="1134" cy="386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ΠΡΩΤΟ ΕΠΙΠΕΔΟ ΕΚΣΚΣΑΦΗΣ</a:t>
              </a:r>
            </a:p>
          </p:txBody>
        </p:sp>
        <p:sp>
          <p:nvSpPr>
            <p:cNvPr id="40987" name="Line 8">
              <a:extLst>
                <a:ext uri="{FF2B5EF4-FFF2-40B4-BE49-F238E27FC236}">
                  <a16:creationId xmlns:a16="http://schemas.microsoft.com/office/drawing/2014/main" id="{090C8122-94AA-44BE-8496-6DAE46015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1" y="2489"/>
              <a:ext cx="408" cy="27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0988" name="Line 9">
              <a:extLst>
                <a:ext uri="{FF2B5EF4-FFF2-40B4-BE49-F238E27FC236}">
                  <a16:creationId xmlns:a16="http://schemas.microsoft.com/office/drawing/2014/main" id="{69C08C03-B59F-4930-AB76-1B48BBC10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2767"/>
              <a:ext cx="1194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0989" name="Line 15">
              <a:extLst>
                <a:ext uri="{FF2B5EF4-FFF2-40B4-BE49-F238E27FC236}">
                  <a16:creationId xmlns:a16="http://schemas.microsoft.com/office/drawing/2014/main" id="{325DC583-9E2E-45BF-962C-242E9C0CE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8" y="2768"/>
              <a:ext cx="1678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407666F4-B25E-4D05-95CD-64A8B9D7E839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4710113"/>
            <a:ext cx="8135938" cy="806450"/>
            <a:chOff x="68" y="2967"/>
            <a:chExt cx="5125" cy="508"/>
          </a:xfrm>
        </p:grpSpPr>
        <p:sp>
          <p:nvSpPr>
            <p:cNvPr id="40982" name="Line 10">
              <a:extLst>
                <a:ext uri="{FF2B5EF4-FFF2-40B4-BE49-F238E27FC236}">
                  <a16:creationId xmlns:a16="http://schemas.microsoft.com/office/drawing/2014/main" id="{DDE481E6-E7BB-4BA2-9B3B-71B02E22F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" y="3475"/>
              <a:ext cx="2358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0983" name="Text Box 12">
              <a:extLst>
                <a:ext uri="{FF2B5EF4-FFF2-40B4-BE49-F238E27FC236}">
                  <a16:creationId xmlns:a16="http://schemas.microsoft.com/office/drawing/2014/main" id="{267F4BCE-5184-4DD0-935A-94BFC684B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2967"/>
              <a:ext cx="1270" cy="386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ΔΕΥΤΕΡΟ ΕΠΙΠΕΔΟ ΕΚΣΚΣΑΦΗΣ</a:t>
              </a:r>
            </a:p>
          </p:txBody>
        </p:sp>
        <p:sp>
          <p:nvSpPr>
            <p:cNvPr id="40984" name="Line 13">
              <a:extLst>
                <a:ext uri="{FF2B5EF4-FFF2-40B4-BE49-F238E27FC236}">
                  <a16:creationId xmlns:a16="http://schemas.microsoft.com/office/drawing/2014/main" id="{6F2F3D08-0D51-4AF2-9AD4-7557F02EB2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15" y="3194"/>
              <a:ext cx="408" cy="27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0985" name="Line 16">
              <a:extLst>
                <a:ext uri="{FF2B5EF4-FFF2-40B4-BE49-F238E27FC236}">
                  <a16:creationId xmlns:a16="http://schemas.microsoft.com/office/drawing/2014/main" id="{A7AA12CA-A933-42D2-B7FA-CF344AD00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0" y="3473"/>
              <a:ext cx="1678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40968" name="Line 17">
            <a:extLst>
              <a:ext uri="{FF2B5EF4-FFF2-40B4-BE49-F238E27FC236}">
                <a16:creationId xmlns:a16="http://schemas.microsoft.com/office/drawing/2014/main" id="{5317CEB9-8B5E-4A04-9A3C-B9289CCE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652963"/>
            <a:ext cx="1873250" cy="360362"/>
          </a:xfrm>
          <a:prstGeom prst="line">
            <a:avLst/>
          </a:prstGeom>
          <a:noFill/>
          <a:ln w="31750">
            <a:solidFill>
              <a:schemeClr val="bg1"/>
            </a:solidFill>
            <a:prstDash val="lg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grpSp>
        <p:nvGrpSpPr>
          <p:cNvPr id="4" name="Group 38">
            <a:extLst>
              <a:ext uri="{FF2B5EF4-FFF2-40B4-BE49-F238E27FC236}">
                <a16:creationId xmlns:a16="http://schemas.microsoft.com/office/drawing/2014/main" id="{1C8D9FDC-F8C2-45EC-9B01-B9A7434B87CF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1125538"/>
            <a:ext cx="1687513" cy="3308350"/>
            <a:chOff x="1292" y="709"/>
            <a:chExt cx="1063" cy="2084"/>
          </a:xfrm>
        </p:grpSpPr>
        <p:sp>
          <p:nvSpPr>
            <p:cNvPr id="40980" name="Text Box 19">
              <a:extLst>
                <a:ext uri="{FF2B5EF4-FFF2-40B4-BE49-F238E27FC236}">
                  <a16:creationId xmlns:a16="http://schemas.microsoft.com/office/drawing/2014/main" id="{E49B13C2-9C88-42D6-A8A1-5CFD62125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709"/>
              <a:ext cx="1063" cy="694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ΔΕΥΤΕΡΗ ΦΑΣΗ ΚΑΤΑΣΚΕΥΗΣ (ΠΑΣΣΑΛΟΙ ΑΝΤΙΣΤΗΡΙΞΗΣ)</a:t>
              </a:r>
            </a:p>
          </p:txBody>
        </p:sp>
        <p:sp>
          <p:nvSpPr>
            <p:cNvPr id="40981" name="Line 20">
              <a:extLst>
                <a:ext uri="{FF2B5EF4-FFF2-40B4-BE49-F238E27FC236}">
                  <a16:creationId xmlns:a16="http://schemas.microsoft.com/office/drawing/2014/main" id="{2B4E2FF5-E908-42A9-9FF4-E4A89E063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2" y="1410"/>
              <a:ext cx="532" cy="138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5" name="Group 34">
            <a:extLst>
              <a:ext uri="{FF2B5EF4-FFF2-40B4-BE49-F238E27FC236}">
                <a16:creationId xmlns:a16="http://schemas.microsoft.com/office/drawing/2014/main" id="{95041627-288C-4F9C-899C-E72F06220DF8}"/>
              </a:ext>
            </a:extLst>
          </p:cNvPr>
          <p:cNvGrpSpPr>
            <a:grpSpLocks/>
          </p:cNvGrpSpPr>
          <p:nvPr/>
        </p:nvGrpSpPr>
        <p:grpSpPr bwMode="auto">
          <a:xfrm>
            <a:off x="3924300" y="1119188"/>
            <a:ext cx="1563688" cy="3714750"/>
            <a:chOff x="2472" y="705"/>
            <a:chExt cx="985" cy="2340"/>
          </a:xfrm>
        </p:grpSpPr>
        <p:sp>
          <p:nvSpPr>
            <p:cNvPr id="40978" name="Text Box 22">
              <a:extLst>
                <a:ext uri="{FF2B5EF4-FFF2-40B4-BE49-F238E27FC236}">
                  <a16:creationId xmlns:a16="http://schemas.microsoft.com/office/drawing/2014/main" id="{1EABFBBA-8896-4918-A93B-31026096AA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705"/>
              <a:ext cx="985" cy="694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ΤΡΙΤΗ ΦΑΣΗ ΚΑΤΑΣΚΕΥΗΣ (ΚΑΤΑΣΚΕΥΗ ΑΓΚΥΡΙΩΝ)</a:t>
              </a:r>
            </a:p>
          </p:txBody>
        </p:sp>
        <p:sp>
          <p:nvSpPr>
            <p:cNvPr id="40979" name="Line 23">
              <a:extLst>
                <a:ext uri="{FF2B5EF4-FFF2-40B4-BE49-F238E27FC236}">
                  <a16:creationId xmlns:a16="http://schemas.microsoft.com/office/drawing/2014/main" id="{9A7A792A-2F1B-4FD8-810A-A8A95DD89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3" y="1404"/>
              <a:ext cx="12" cy="164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6" name="Group 28">
            <a:extLst>
              <a:ext uri="{FF2B5EF4-FFF2-40B4-BE49-F238E27FC236}">
                <a16:creationId xmlns:a16="http://schemas.microsoft.com/office/drawing/2014/main" id="{63EA1256-9918-4EBF-8A69-35F4418C8183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125538"/>
            <a:ext cx="3168650" cy="3598862"/>
            <a:chOff x="68" y="709"/>
            <a:chExt cx="1996" cy="2267"/>
          </a:xfrm>
        </p:grpSpPr>
        <p:sp>
          <p:nvSpPr>
            <p:cNvPr id="40976" name="Text Box 24">
              <a:extLst>
                <a:ext uri="{FF2B5EF4-FFF2-40B4-BE49-F238E27FC236}">
                  <a16:creationId xmlns:a16="http://schemas.microsoft.com/office/drawing/2014/main" id="{4873BD5E-7409-448A-9E77-D2953D07D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709"/>
              <a:ext cx="1063" cy="694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ΤΕΤΑΡΤΗ ΦΑΣΗ ΚΑΤΑΣΚΕΥΗΣ (ΤΟΙΧΟΙ ΑΝΤΙΣΤΗΡΙΞΗΣ)</a:t>
              </a:r>
            </a:p>
          </p:txBody>
        </p:sp>
        <p:sp>
          <p:nvSpPr>
            <p:cNvPr id="40977" name="Line 25">
              <a:extLst>
                <a:ext uri="{FF2B5EF4-FFF2-40B4-BE49-F238E27FC236}">
                  <a16:creationId xmlns:a16="http://schemas.microsoft.com/office/drawing/2014/main" id="{C20445C7-DB49-452D-BCD5-0C3F69A44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3" y="1400"/>
              <a:ext cx="1361" cy="157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7" name="Group 35">
            <a:extLst>
              <a:ext uri="{FF2B5EF4-FFF2-40B4-BE49-F238E27FC236}">
                <a16:creationId xmlns:a16="http://schemas.microsoft.com/office/drawing/2014/main" id="{161D641A-A6E4-402A-BF6A-57F57B3030F3}"/>
              </a:ext>
            </a:extLst>
          </p:cNvPr>
          <p:cNvGrpSpPr>
            <a:grpSpLocks/>
          </p:cNvGrpSpPr>
          <p:nvPr/>
        </p:nvGrpSpPr>
        <p:grpSpPr bwMode="auto">
          <a:xfrm>
            <a:off x="5773738" y="1125538"/>
            <a:ext cx="2830512" cy="2287587"/>
            <a:chOff x="3637" y="709"/>
            <a:chExt cx="1783" cy="1441"/>
          </a:xfrm>
        </p:grpSpPr>
        <p:sp>
          <p:nvSpPr>
            <p:cNvPr id="40973" name="Text Box 21">
              <a:extLst>
                <a:ext uri="{FF2B5EF4-FFF2-40B4-BE49-F238E27FC236}">
                  <a16:creationId xmlns:a16="http://schemas.microsoft.com/office/drawing/2014/main" id="{7F84A62E-BE4E-46E8-A3B3-C0090FC15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" y="709"/>
              <a:ext cx="1783" cy="540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729F"/>
                </a:buClr>
                <a:buSzPct val="85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ts val="338"/>
                </a:spcBef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008ABF"/>
                </a:buClr>
                <a:buSzPct val="85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1600">
                  <a:solidFill>
                    <a:schemeClr val="bg1"/>
                  </a:solidFill>
                  <a:latin typeface="Trebuchet MS" panose="020B0603020202020204" pitchFamily="34" charset="0"/>
                </a:rPr>
                <a:t>ΠΡΩΤΗ ΦΑΣΗ ΚΑΤΑΣΚΕΥΗΣ (ΔΙΑΜΟΡΦΩΣΗ ΠΡΑΝΩΝ - ΓΕΩΚΑΤΑΣΚΕΥΕΣ)</a:t>
              </a:r>
            </a:p>
          </p:txBody>
        </p:sp>
        <p:sp>
          <p:nvSpPr>
            <p:cNvPr id="40974" name="Line 29">
              <a:extLst>
                <a:ext uri="{FF2B5EF4-FFF2-40B4-BE49-F238E27FC236}">
                  <a16:creationId xmlns:a16="http://schemas.microsoft.com/office/drawing/2014/main" id="{00AF3CDD-E969-4993-9563-CCF1CEFE5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37" y="1253"/>
              <a:ext cx="191" cy="89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0975" name="Line 30">
              <a:extLst>
                <a:ext uri="{FF2B5EF4-FFF2-40B4-BE49-F238E27FC236}">
                  <a16:creationId xmlns:a16="http://schemas.microsoft.com/office/drawing/2014/main" id="{68B0D4FB-60A1-4573-9986-F984E29277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" y="1247"/>
              <a:ext cx="4" cy="38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21 - Θέση αριθμού διαφάνειας">
            <a:extLst>
              <a:ext uri="{FF2B5EF4-FFF2-40B4-BE49-F238E27FC236}">
                <a16:creationId xmlns:a16="http://schemas.microsoft.com/office/drawing/2014/main" id="{A01AD83A-EE91-4CC5-A832-AACF937DA2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1FFE950-D479-4BDE-8EC5-39249DDDCE53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3011" name="21 - Θέση αριθμού διαφάνειας">
            <a:extLst>
              <a:ext uri="{FF2B5EF4-FFF2-40B4-BE49-F238E27FC236}">
                <a16:creationId xmlns:a16="http://schemas.microsoft.com/office/drawing/2014/main" id="{9BE10DC1-4662-46F8-8925-EE0EDB1808F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135D92F5-3E31-4ECD-9958-14C9F2A7AE66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3012" name="Text Box 5">
            <a:extLst>
              <a:ext uri="{FF2B5EF4-FFF2-40B4-BE49-F238E27FC236}">
                <a16:creationId xmlns:a16="http://schemas.microsoft.com/office/drawing/2014/main" id="{59AF4FDD-1A6B-401D-90C6-93AA2A9E7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497888" cy="46196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/>
              <a:t>Τμήμα Αυτεπιστασίας Έργων Υποδομής</a:t>
            </a:r>
          </a:p>
        </p:txBody>
      </p:sp>
      <p:pic>
        <p:nvPicPr>
          <p:cNvPr id="6150" name="Picture 6" descr="download">
            <a:extLst>
              <a:ext uri="{FF2B5EF4-FFF2-40B4-BE49-F238E27FC236}">
                <a16:creationId xmlns:a16="http://schemas.microsoft.com/office/drawing/2014/main" id="{B32B445F-0064-457C-B04B-62A6C9AD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455988" cy="22272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 Box 8">
            <a:extLst>
              <a:ext uri="{FF2B5EF4-FFF2-40B4-BE49-F238E27FC236}">
                <a16:creationId xmlns:a16="http://schemas.microsoft.com/office/drawing/2014/main" id="{99C87F75-5E6E-4B59-83E9-A0DB09CA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57563"/>
            <a:ext cx="3462338" cy="673100"/>
          </a:xfrm>
          <a:prstGeom prst="rect">
            <a:avLst/>
          </a:prstGeom>
          <a:solidFill>
            <a:schemeClr val="accent2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1. Αιτήματα Δημοτών – Υπηρεσιών </a:t>
            </a:r>
          </a:p>
        </p:txBody>
      </p:sp>
      <p:pic>
        <p:nvPicPr>
          <p:cNvPr id="6157" name="Picture 13" descr="εργολήπτες-μελετητές">
            <a:extLst>
              <a:ext uri="{FF2B5EF4-FFF2-40B4-BE49-F238E27FC236}">
                <a16:creationId xmlns:a16="http://schemas.microsoft.com/office/drawing/2014/main" id="{F2B1E2AF-28E2-47AC-85DD-A53BE3DD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91000"/>
            <a:ext cx="3097212" cy="17684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14">
            <a:extLst>
              <a:ext uri="{FF2B5EF4-FFF2-40B4-BE49-F238E27FC236}">
                <a16:creationId xmlns:a16="http://schemas.microsoft.com/office/drawing/2014/main" id="{E38E82F4-94C1-46E5-9EFA-27617FDDF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263" y="5970588"/>
            <a:ext cx="3113087" cy="922337"/>
          </a:xfrm>
          <a:prstGeom prst="rect">
            <a:avLst/>
          </a:prstGeom>
          <a:solidFill>
            <a:schemeClr val="accent2"/>
          </a:solidFill>
          <a:ln w="28575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4. Τσιμεντοστρώσεις οδών και μικρά Τεχνικά έργα σε Τοπικές Κοινότητες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C8251D08-D58D-47DD-8170-5D0F3A388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949950"/>
            <a:ext cx="3232150" cy="923925"/>
          </a:xfrm>
          <a:prstGeom prst="rect">
            <a:avLst/>
          </a:prstGeom>
          <a:solidFill>
            <a:schemeClr val="accent2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1800">
                <a:solidFill>
                  <a:srgbClr val="FFFFFF"/>
                </a:solidFill>
              </a:rPr>
              <a:t>3</a:t>
            </a:r>
            <a:r>
              <a:rPr lang="el-GR" altLang="el-GR" sz="1800">
                <a:solidFill>
                  <a:srgbClr val="FFFFFF"/>
                </a:solidFill>
              </a:rPr>
              <a:t>. Συντήρηση ασφαλτοστρωμένων και μη ασφαλτοστρωμένων οδών</a:t>
            </a:r>
          </a:p>
        </p:txBody>
      </p:sp>
      <p:sp>
        <p:nvSpPr>
          <p:cNvPr id="11276" name="16 - Ορθογώνιο">
            <a:extLst>
              <a:ext uri="{FF2B5EF4-FFF2-40B4-BE49-F238E27FC236}">
                <a16:creationId xmlns:a16="http://schemas.microsoft.com/office/drawing/2014/main" id="{D08327C2-41C9-4D61-AF40-239664095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3268663"/>
            <a:ext cx="3700463" cy="64611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1800">
                <a:solidFill>
                  <a:srgbClr val="FFFFFF"/>
                </a:solidFill>
              </a:rPr>
              <a:t>2</a:t>
            </a:r>
            <a:r>
              <a:rPr lang="el-GR" altLang="el-GR" sz="1800">
                <a:solidFill>
                  <a:srgbClr val="FFFFFF"/>
                </a:solidFill>
              </a:rPr>
              <a:t>. Κατασκευή – Συντήρηση Πεζοδρομίων - Πεζοδρόμων</a:t>
            </a:r>
          </a:p>
        </p:txBody>
      </p:sp>
      <p:pic>
        <p:nvPicPr>
          <p:cNvPr id="114690" name="Picture 2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E6005BF3-6652-4B88-86C4-20C2A2AB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00150"/>
            <a:ext cx="1870075" cy="2047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0" name="AutoShape 4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3052A1B8-554C-4454-859D-8DD3A06361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3021" name="AutoShape 6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3A412899-371D-4328-9B99-7EEE2F0F6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3022" name="AutoShape 8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664E2E0E-B7C3-40D4-9B85-DB17A6646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3023" name="AutoShape 10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61BBDBA7-316C-49C2-93FC-3974CF911E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pic>
        <p:nvPicPr>
          <p:cNvPr id="114700" name="Picture 12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B636294F-9DEF-4A0F-B2B1-666C2E64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96975"/>
            <a:ext cx="1804987" cy="20558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2" name="Picture 14" descr="ÎÏÎ¿ÏÎ­Î»ÎµÏÎ¼Î± ÎµÎ¹ÎºÏÎ½Î±Ï Î³Î¹Î± Î»Î±ÎºÎºÎ¿ÏÎ²ÎµÏ Î¿Î´ÏÎ½">
            <a:extLst>
              <a:ext uri="{FF2B5EF4-FFF2-40B4-BE49-F238E27FC236}">
                <a16:creationId xmlns:a16="http://schemas.microsoft.com/office/drawing/2014/main" id="{93EB7242-061D-41F4-B0DF-D403FD2C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4343400"/>
            <a:ext cx="1746250" cy="1600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4" name="Picture 16" descr="ÎÏÎ¿ÏÎ­Î»ÎµÏÎ¼Î± ÎµÎ¹ÎºÏÎ½Î±Ï Î³Î¹Î± Î»Î±ÎºÎºÎ¿ÏÎ²ÎµÏ Î¿Î´ÏÎ½">
            <a:extLst>
              <a:ext uri="{FF2B5EF4-FFF2-40B4-BE49-F238E27FC236}">
                <a16:creationId xmlns:a16="http://schemas.microsoft.com/office/drawing/2014/main" id="{E37C824E-8844-44D8-B8D3-74A53BD8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4341813"/>
            <a:ext cx="1506537" cy="1600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4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4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4" grpId="0" animBg="1"/>
      <p:bldP spid="1127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21 - Θέση αριθμού διαφάνειας">
            <a:extLst>
              <a:ext uri="{FF2B5EF4-FFF2-40B4-BE49-F238E27FC236}">
                <a16:creationId xmlns:a16="http://schemas.microsoft.com/office/drawing/2014/main" id="{05C1EB90-AAF3-4A12-98C5-F9D9BF6D5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FF97895-2393-41F3-B0CB-06E2381DA1AA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4035" name="21 - Θέση αριθμού διαφάνειας">
            <a:extLst>
              <a:ext uri="{FF2B5EF4-FFF2-40B4-BE49-F238E27FC236}">
                <a16:creationId xmlns:a16="http://schemas.microsoft.com/office/drawing/2014/main" id="{DF8D32E6-A072-4A7B-9C85-8A3F9F6219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921F89FB-0C24-41CF-8DE7-1A5F18897D69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4036" name="Text Box 5">
            <a:extLst>
              <a:ext uri="{FF2B5EF4-FFF2-40B4-BE49-F238E27FC236}">
                <a16:creationId xmlns:a16="http://schemas.microsoft.com/office/drawing/2014/main" id="{F2FF217C-689C-4D79-8ACB-2C512D832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497888" cy="46196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/>
              <a:t>Τμήμα Αυτεπιστασίας Έργων Υποδομής</a:t>
            </a:r>
          </a:p>
        </p:txBody>
      </p:sp>
      <p:sp>
        <p:nvSpPr>
          <p:cNvPr id="44037" name="AutoShape 4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007F0D43-C005-42EA-B241-D2D82B874B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4038" name="AutoShape 6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76CDB856-1EF8-40B7-A841-8ED6E1F0BA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4039" name="AutoShape 8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252214EE-7C98-43DC-B4B8-35837ADB3D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4040" name="AutoShape 10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16669ABF-4F6D-42B1-B1C3-B5C1C58AB1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19" name="1 - Τίτλος">
            <a:extLst>
              <a:ext uri="{FF2B5EF4-FFF2-40B4-BE49-F238E27FC236}">
                <a16:creationId xmlns:a16="http://schemas.microsoft.com/office/drawing/2014/main" id="{3D818042-287E-43E7-8327-7D738A81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6712"/>
            <a:ext cx="9036496" cy="71095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ΑΡΜΟΔΙΟΤΗΤΕΣ ΤΜΗΜΑΤΟΣ</a:t>
            </a:r>
          </a:p>
        </p:txBody>
      </p:sp>
      <p:sp>
        <p:nvSpPr>
          <p:cNvPr id="44042" name="19 - Ορθογώνιο">
            <a:extLst>
              <a:ext uri="{FF2B5EF4-FFF2-40B4-BE49-F238E27FC236}">
                <a16:creationId xmlns:a16="http://schemas.microsoft.com/office/drawing/2014/main" id="{CC04B759-8202-4C27-9373-6DC12242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7338"/>
            <a:ext cx="91440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3200">
                <a:solidFill>
                  <a:schemeClr val="bg1"/>
                </a:solidFill>
              </a:rPr>
              <a:t>Η συντήρηση - επισκευή του οδικού δικτύου (ασφαλτοστρωμένου και μη) του Δήμου Πατρέων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3200">
                <a:solidFill>
                  <a:schemeClr val="bg1"/>
                </a:solidFill>
              </a:rPr>
              <a:t>Η κατασκευή - συντήρηση του δικτύου Πεζοδρομίων – Πεζοδρόμων του Δήμου Πατρέων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3200">
                <a:solidFill>
                  <a:schemeClr val="bg1"/>
                </a:solidFill>
              </a:rPr>
              <a:t>Η κατασκευή δρόμων με οπλισμένο σκυρόδεμα στις Τοπικές κοινότητες.</a:t>
            </a:r>
          </a:p>
        </p:txBody>
      </p:sp>
    </p:spTree>
  </p:cSld>
  <p:clrMapOvr>
    <a:masterClrMapping/>
  </p:clrMapOvr>
  <p:transition spd="slow" advClick="0" advTm="16000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21 - Θέση αριθμού διαφάνειας">
            <a:extLst>
              <a:ext uri="{FF2B5EF4-FFF2-40B4-BE49-F238E27FC236}">
                <a16:creationId xmlns:a16="http://schemas.microsoft.com/office/drawing/2014/main" id="{14B6342B-BB3A-45AC-A5C4-DE15B42CE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A59BADA-FD5A-4335-9A89-BE01D0DE9384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5059" name="21 - Θέση αριθμού διαφάνειας">
            <a:extLst>
              <a:ext uri="{FF2B5EF4-FFF2-40B4-BE49-F238E27FC236}">
                <a16:creationId xmlns:a16="http://schemas.microsoft.com/office/drawing/2014/main" id="{3D870875-2994-42EB-A120-B81F93E7B3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99CB3637-2C52-4372-ABCC-68DFEBF4771A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5060" name="Text Box 5">
            <a:extLst>
              <a:ext uri="{FF2B5EF4-FFF2-40B4-BE49-F238E27FC236}">
                <a16:creationId xmlns:a16="http://schemas.microsoft.com/office/drawing/2014/main" id="{497E95FA-D281-4C3F-BD15-2C2C91DF4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497888" cy="46196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/>
              <a:t>Τμήμα Αυτεπιστασίας Έργων Υποδομής</a:t>
            </a:r>
          </a:p>
        </p:txBody>
      </p:sp>
      <p:sp>
        <p:nvSpPr>
          <p:cNvPr id="45061" name="AutoShape 4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D835B2AD-0E8D-4D29-B685-DBD5B10B65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5062" name="AutoShape 6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30E0CF85-575E-44CF-86A9-9D1865CC1E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5063" name="AutoShape 8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D57168DE-44E2-47FD-B06B-2BDF69C1EC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45064" name="AutoShape 10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3BBA8846-B109-403D-88C0-0782F7DA25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19" name="1 - Τίτλος">
            <a:extLst>
              <a:ext uri="{FF2B5EF4-FFF2-40B4-BE49-F238E27FC236}">
                <a16:creationId xmlns:a16="http://schemas.microsoft.com/office/drawing/2014/main" id="{90F4D32C-8DA5-46B2-A0BD-C5835E8D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" y="779111"/>
            <a:ext cx="9036496" cy="71095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ΑΡΜΟΔΙΟΤΗΤΕΣ ΤΜΗΜΑΤΟΣ</a:t>
            </a:r>
          </a:p>
        </p:txBody>
      </p:sp>
      <p:sp>
        <p:nvSpPr>
          <p:cNvPr id="45066" name="19 - Ορθογώνιο">
            <a:extLst>
              <a:ext uri="{FF2B5EF4-FFF2-40B4-BE49-F238E27FC236}">
                <a16:creationId xmlns:a16="http://schemas.microsoft.com/office/drawing/2014/main" id="{09772C6B-B504-44F7-A1FE-7D9508956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733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3200">
              <a:solidFill>
                <a:schemeClr val="bg2"/>
              </a:solidFill>
            </a:endParaRPr>
          </a:p>
        </p:txBody>
      </p:sp>
      <p:sp>
        <p:nvSpPr>
          <p:cNvPr id="45067" name="10 - Ορθογώνιο">
            <a:extLst>
              <a:ext uri="{FF2B5EF4-FFF2-40B4-BE49-F238E27FC236}">
                <a16:creationId xmlns:a16="http://schemas.microsoft.com/office/drawing/2014/main" id="{13CBB7A5-9BCF-48DB-9DF5-E3BC94C27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4313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3200">
                <a:solidFill>
                  <a:schemeClr val="bg1"/>
                </a:solidFill>
              </a:rPr>
              <a:t>Οι αποκαταστάσεις των βλαβών των ασφαλτοστρωμένων και σκυροδετημένων οδών πραγματοποιείται από το συνεργείο ασφαλτικών του τμήματος, με 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l-GR" altLang="el-GR" sz="3200">
                <a:solidFill>
                  <a:schemeClr val="bg1"/>
                </a:solidFill>
              </a:rPr>
              <a:t> Με παρασκευαζόμενο θερμό ασφαλτόμιγμα.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l-GR" altLang="el-GR" sz="3200">
                <a:solidFill>
                  <a:schemeClr val="bg1"/>
                </a:solidFill>
              </a:rPr>
              <a:t> Συσκευασμένο ψυχρό ασφαλτόμιγμα.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endParaRPr lang="el-GR" altLang="el-GR" sz="32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3200">
                <a:solidFill>
                  <a:schemeClr val="bg1"/>
                </a:solidFill>
              </a:rPr>
              <a:t>Η συντήρηση του δικτύου χωματόδρομων στο σύνολο του Δήμου, πραγματοποιείται με μισθωμένα μηχανήματα έργων &amp; μηχανήματα έργων του Δήμου </a:t>
            </a:r>
            <a:r>
              <a:rPr lang="el-GR" altLang="el-GR" sz="3200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  <p:transition spd="slow" advClick="0" advTm="16000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21 - Θέση αριθμού διαφάνειας">
            <a:extLst>
              <a:ext uri="{FF2B5EF4-FFF2-40B4-BE49-F238E27FC236}">
                <a16:creationId xmlns:a16="http://schemas.microsoft.com/office/drawing/2014/main" id="{2B6F87A2-51AD-4B3F-9C20-7F81DB7EFD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BCE835-389E-47BB-A3C1-AC3EB0770819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6083" name="1 - Θέση αριθμού διαφάνειας">
            <a:extLst>
              <a:ext uri="{FF2B5EF4-FFF2-40B4-BE49-F238E27FC236}">
                <a16:creationId xmlns:a16="http://schemas.microsoft.com/office/drawing/2014/main" id="{70935F51-6170-4BA6-9AB6-473B79942D6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5B3B95A0-9436-4EA7-A321-F858286E70AC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40" name="12 - TextBox">
            <a:extLst>
              <a:ext uri="{FF2B5EF4-FFF2-40B4-BE49-F238E27FC236}">
                <a16:creationId xmlns:a16="http://schemas.microsoft.com/office/drawing/2014/main" id="{12A37F0A-0A95-4693-84F9-F68723ED4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58420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sz="3200" dirty="0">
                <a:latin typeface="+mj-lt"/>
              </a:rPr>
              <a:t>1</a:t>
            </a:r>
            <a:r>
              <a:rPr lang="en-US" sz="3200" dirty="0">
                <a:latin typeface="Arial" pitchFamily="34" charset="0"/>
              </a:rPr>
              <a:t>. </a:t>
            </a:r>
            <a:r>
              <a:rPr lang="el-GR" sz="3200" dirty="0"/>
              <a:t>Αιτήματα Δημοτών – Υπηρεσιών</a:t>
            </a:r>
          </a:p>
        </p:txBody>
      </p:sp>
      <p:pic>
        <p:nvPicPr>
          <p:cNvPr id="46085" name="Picture 7" descr="download">
            <a:extLst>
              <a:ext uri="{FF2B5EF4-FFF2-40B4-BE49-F238E27FC236}">
                <a16:creationId xmlns:a16="http://schemas.microsoft.com/office/drawing/2014/main" id="{A420152C-B212-459E-BC7A-A1FC1A710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7413" cy="1027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679345E2-032D-4AFC-95E6-F233A7B7247A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087" name="8 - TextBox">
            <a:extLst>
              <a:ext uri="{FF2B5EF4-FFF2-40B4-BE49-F238E27FC236}">
                <a16:creationId xmlns:a16="http://schemas.microsoft.com/office/drawing/2014/main" id="{1C9B2C9D-54BE-4004-AACD-A3E9C4E0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538"/>
            <a:ext cx="9144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</a:rPr>
              <a:t>Επί συνόλου 8200 αιτημάτων,  την τετραετία 2015 – 2018, απαντήθηκαν ή τακτοποιήθηκαν 8.160 αιτήματα, δηλαδή το  99,50 % αυτών.</a:t>
            </a:r>
          </a:p>
        </p:txBody>
      </p:sp>
      <p:graphicFrame>
        <p:nvGraphicFramePr>
          <p:cNvPr id="10" name="9 - Γράφημα">
            <a:extLst>
              <a:ext uri="{FF2B5EF4-FFF2-40B4-BE49-F238E27FC236}">
                <a16:creationId xmlns:a16="http://schemas.microsoft.com/office/drawing/2014/main" id="{AC6D8D9F-606B-43DD-BE4F-0C0CB8C6E024}"/>
              </a:ext>
            </a:extLst>
          </p:cNvPr>
          <p:cNvGraphicFramePr/>
          <p:nvPr/>
        </p:nvGraphicFramePr>
        <p:xfrm>
          <a:off x="0" y="2708920"/>
          <a:ext cx="9144000" cy="41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4" name="Picture 12">
            <a:extLst>
              <a:ext uri="{FF2B5EF4-FFF2-40B4-BE49-F238E27FC236}">
                <a16:creationId xmlns:a16="http://schemas.microsoft.com/office/drawing/2014/main" id="{1C2E12A5-CD10-40CC-ABD5-C48F59830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449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1 - Θέση αριθμού διαφάνειας">
            <a:extLst>
              <a:ext uri="{FF2B5EF4-FFF2-40B4-BE49-F238E27FC236}">
                <a16:creationId xmlns:a16="http://schemas.microsoft.com/office/drawing/2014/main" id="{C5FAE7B0-BFFB-4222-8894-6D737A05CA3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16185034-B0D7-4FA1-B286-C9EF85FFDEBA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9220" name="Text Box 8">
            <a:extLst>
              <a:ext uri="{FF2B5EF4-FFF2-40B4-BE49-F238E27FC236}">
                <a16:creationId xmlns:a16="http://schemas.microsoft.com/office/drawing/2014/main" id="{F7EB7654-B8E9-486C-88DD-3F85B32A6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1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3200" b="1">
                <a:latin typeface="Arial" panose="020B0604020202020204" pitchFamily="34" charset="0"/>
                <a:cs typeface="Arial" panose="020B0604020202020204" pitchFamily="34" charset="0"/>
              </a:rPr>
              <a:t>ΔΗΜΟΣ ΠΑΤΡΕΩΝ</a:t>
            </a:r>
            <a:endParaRPr lang="el-GR" altLang="el-G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221" name="Rectangle 2">
            <a:extLst>
              <a:ext uri="{FF2B5EF4-FFF2-40B4-BE49-F238E27FC236}">
                <a16:creationId xmlns:a16="http://schemas.microsoft.com/office/drawing/2014/main" id="{B7537771-E788-49EC-9D70-5E66E7C0B7F2}"/>
              </a:ext>
            </a:extLst>
          </p:cNvPr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Acrobat Document" r:id="rId4" imgW="0" imgH="0" progId="AcroExch.Document.7">
                  <p:embed/>
                </p:oleObj>
              </mc:Choice>
              <mc:Fallback>
                <p:oleObj name="Acrobat Document" r:id="rId4" imgW="0" imgH="0" progId="AcroExch.Document.7">
                  <p:embed/>
                  <p:pic>
                    <p:nvPicPr>
                      <p:cNvPr id="9221" name="Rectangle 2">
                        <a:extLst>
                          <a:ext uri="{FF2B5EF4-FFF2-40B4-BE49-F238E27FC236}">
                            <a16:creationId xmlns:a16="http://schemas.microsoft.com/office/drawing/2014/main" id="{B7537771-E788-49EC-9D70-5E66E7C0B7F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9" name="Text Box 7">
            <a:extLst>
              <a:ext uri="{FF2B5EF4-FFF2-40B4-BE49-F238E27FC236}">
                <a16:creationId xmlns:a16="http://schemas.microsoft.com/office/drawing/2014/main" id="{DC9C92F4-3296-461F-93F9-F47F6356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4595813"/>
            <a:ext cx="4418013" cy="835025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>
                <a:solidFill>
                  <a:schemeClr val="accent1"/>
                </a:solidFill>
              </a:rPr>
              <a:t>Διανοιγμένοι Οδοί Εντός Σ.Π. : 650,00 </a:t>
            </a:r>
            <a:r>
              <a:rPr lang="en-US" altLang="el-GR" sz="2400">
                <a:solidFill>
                  <a:schemeClr val="accent1"/>
                </a:solidFill>
              </a:rPr>
              <a:t>km</a:t>
            </a:r>
            <a:endParaRPr lang="el-GR" altLang="el-GR" sz="2400" baseline="30000">
              <a:solidFill>
                <a:schemeClr val="accent1"/>
              </a:solidFill>
            </a:endParaRPr>
          </a:p>
        </p:txBody>
      </p:sp>
      <p:sp>
        <p:nvSpPr>
          <p:cNvPr id="95241" name="Text Box 9">
            <a:extLst>
              <a:ext uri="{FF2B5EF4-FFF2-40B4-BE49-F238E27FC236}">
                <a16:creationId xmlns:a16="http://schemas.microsoft.com/office/drawing/2014/main" id="{97E1A9B1-8A13-4A03-B2B8-B8B1238CB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25"/>
            <a:ext cx="4838700" cy="835025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>
                <a:solidFill>
                  <a:schemeClr val="accent1"/>
                </a:solidFill>
              </a:rPr>
              <a:t>Μη Διανοιγμένοι Οδοί Εντός Σ.Π. : 200,00 </a:t>
            </a:r>
            <a:r>
              <a:rPr lang="en-US" altLang="el-GR" sz="2400">
                <a:solidFill>
                  <a:schemeClr val="accent1"/>
                </a:solidFill>
              </a:rPr>
              <a:t>km</a:t>
            </a:r>
            <a:endParaRPr lang="el-GR" altLang="el-GR" sz="2400" baseline="30000">
              <a:solidFill>
                <a:schemeClr val="accent1"/>
              </a:solidFill>
            </a:endParaRPr>
          </a:p>
        </p:txBody>
      </p:sp>
      <p:pic>
        <p:nvPicPr>
          <p:cNvPr id="9224" name="Picture 13" descr="ΠΑΤΡΕΑΣ">
            <a:extLst>
              <a:ext uri="{FF2B5EF4-FFF2-40B4-BE49-F238E27FC236}">
                <a16:creationId xmlns:a16="http://schemas.microsoft.com/office/drawing/2014/main" id="{934D2181-74AC-4FC6-866E-0554F034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804862" cy="8048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 animBg="1"/>
      <p:bldP spid="952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21 - Θέση αριθμού διαφάνειας">
            <a:extLst>
              <a:ext uri="{FF2B5EF4-FFF2-40B4-BE49-F238E27FC236}">
                <a16:creationId xmlns:a16="http://schemas.microsoft.com/office/drawing/2014/main" id="{97221E58-7075-478A-9A4C-E151AFAEB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A1672A8-7518-4B34-8958-5E2D9C5AD9AF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7107" name="1 - Θέση αριθμού διαφάνειας">
            <a:extLst>
              <a:ext uri="{FF2B5EF4-FFF2-40B4-BE49-F238E27FC236}">
                <a16:creationId xmlns:a16="http://schemas.microsoft.com/office/drawing/2014/main" id="{19F93DC4-5DF7-4641-A63E-5A7C5D1DC1D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4AB6F6C-F754-4BD6-93C7-2BA0242B59E5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40" name="12 - TextBox">
            <a:extLst>
              <a:ext uri="{FF2B5EF4-FFF2-40B4-BE49-F238E27FC236}">
                <a16:creationId xmlns:a16="http://schemas.microsoft.com/office/drawing/2014/main" id="{A2E58C7D-3F80-4013-8DDA-308BE6E8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1077913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sz="3200" dirty="0">
                <a:latin typeface="+mj-lt"/>
              </a:rPr>
              <a:t>2. </a:t>
            </a:r>
            <a:r>
              <a:rPr lang="el-GR" sz="3200" dirty="0">
                <a:latin typeface="+mj-lt"/>
              </a:rPr>
              <a:t>Κατασκευή – Συντήρηση Πεζοδρομίων - Πεζοδρόμων</a:t>
            </a:r>
          </a:p>
        </p:txBody>
      </p:sp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A3B4B149-D217-4AA7-BDC8-2872EC97BC91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- TextBox">
            <a:extLst>
              <a:ext uri="{FF2B5EF4-FFF2-40B4-BE49-F238E27FC236}">
                <a16:creationId xmlns:a16="http://schemas.microsoft.com/office/drawing/2014/main" id="{AA4AFEB5-3EE2-49AB-A932-E55DEE9C3D10}"/>
              </a:ext>
            </a:extLst>
          </p:cNvPr>
          <p:cNvSpPr txBox="1"/>
          <p:nvPr/>
        </p:nvSpPr>
        <p:spPr>
          <a:xfrm>
            <a:off x="179388" y="1125538"/>
            <a:ext cx="8713787" cy="55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altLang="el-GR" sz="3200" dirty="0">
                <a:solidFill>
                  <a:schemeClr val="bg1"/>
                </a:solidFill>
              </a:rPr>
              <a:t>Η κατασκευή  &amp; συντήρηση του δικτύου πεζόδρομων &amp; πεζοδρομίων) πραγματοποιείται από το συνεργείο πλακοστρώσεων του τμήματος </a:t>
            </a:r>
          </a:p>
          <a:p>
            <a:pPr eaLnBrk="1" hangingPunct="1">
              <a:defRPr/>
            </a:pPr>
            <a:endParaRPr lang="el-GR" sz="32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Η απόδοση του Τμήματος Αυτεπιστασίας στην συντήρηση Πεζοδρομίων – Πεζοδρόμων σε αριθμούς (2015 – 2018):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Συνολικά κατασκευάστηκαν νέα πεζοδρόμια και συντηρήθηκαν υπάρχοντα : 5.100 μ2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Χρησιμοποιήθηκαν : 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29.000 πλάκες πεζοδρομίου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                    20.000 κυβόλιθοι</a:t>
            </a:r>
          </a:p>
        </p:txBody>
      </p:sp>
      <p:grpSp>
        <p:nvGrpSpPr>
          <p:cNvPr id="47111" name="13 - Ομάδα">
            <a:extLst>
              <a:ext uri="{FF2B5EF4-FFF2-40B4-BE49-F238E27FC236}">
                <a16:creationId xmlns:a16="http://schemas.microsoft.com/office/drawing/2014/main" id="{E24D454F-22A8-4FD6-A33D-9D7195FF43C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195513" cy="1095375"/>
            <a:chOff x="4419600" y="1196752"/>
            <a:chExt cx="3686175" cy="2055560"/>
          </a:xfrm>
        </p:grpSpPr>
        <p:pic>
          <p:nvPicPr>
            <p:cNvPr id="47112" name="Picture 2" descr="ÎÏÎ¿ÏÎ­Î»ÎµÏÎ¼Î± ÎµÎ¹ÎºÏÎ½Î±Ï Î³Î¹Î± ÏÎµÎ¶Î¿Î´ÏÎ¿Î¼Î¹Î± ÏÏÎµÎ´Î¹Î±">
              <a:extLst>
                <a:ext uri="{FF2B5EF4-FFF2-40B4-BE49-F238E27FC236}">
                  <a16:creationId xmlns:a16="http://schemas.microsoft.com/office/drawing/2014/main" id="{38DF726D-9DD7-4D65-834B-7506909E2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200150"/>
              <a:ext cx="1870323" cy="204827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3" name="Picture 12" descr="ÎÏÎ¿ÏÎ­Î»ÎµÏÎ¼Î± ÎµÎ¹ÎºÏÎ½Î±Ï Î³Î¹Î± ÏÎµÎ¶Î¿Î´ÏÎ¿Î¼Î¹Î± ÏÏÎµÎ´Î¹Î±">
              <a:extLst>
                <a:ext uri="{FF2B5EF4-FFF2-40B4-BE49-F238E27FC236}">
                  <a16:creationId xmlns:a16="http://schemas.microsoft.com/office/drawing/2014/main" id="{20CFB8A7-0739-4FA8-B431-BE930AB72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1196752"/>
              <a:ext cx="1805584" cy="20555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 advClick="0" advTm="19000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38E3F9-00DA-4539-9721-530D0536C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Οδός </a:t>
            </a:r>
            <a:r>
              <a:rPr lang="el-GR" sz="2400" b="1" i="1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Μαιζώνος</a:t>
            </a: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el-GR" sz="24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Δικαστήρια Πατρών</a:t>
            </a: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b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el-GR" sz="16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135,00 μ2 πλακόστρωσης</a:t>
            </a:r>
          </a:p>
        </p:txBody>
      </p:sp>
      <p:sp>
        <p:nvSpPr>
          <p:cNvPr id="48131" name="Θέση αριθμού διαφάνειας 3">
            <a:extLst>
              <a:ext uri="{FF2B5EF4-FFF2-40B4-BE49-F238E27FC236}">
                <a16:creationId xmlns:a16="http://schemas.microsoft.com/office/drawing/2014/main" id="{7AAB0916-7715-4552-904B-6CE717255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B6F32C1-F02F-4059-B05D-AC00EDA4E6B6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pic>
        <p:nvPicPr>
          <p:cNvPr id="48132" name="Θέση περιεχομένου 8">
            <a:extLst>
              <a:ext uri="{FF2B5EF4-FFF2-40B4-BE49-F238E27FC236}">
                <a16:creationId xmlns:a16="http://schemas.microsoft.com/office/drawing/2014/main" id="{35F6D5D5-2C82-4A50-AB50-08B7BF2146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8" y="1417638"/>
            <a:ext cx="3878262" cy="2908300"/>
          </a:xfrm>
        </p:spPr>
      </p:pic>
      <p:pic>
        <p:nvPicPr>
          <p:cNvPr id="48133" name="4 - Εικόνα" descr="IMG_20181107_071210.jpg">
            <a:extLst>
              <a:ext uri="{FF2B5EF4-FFF2-40B4-BE49-F238E27FC236}">
                <a16:creationId xmlns:a16="http://schemas.microsoft.com/office/drawing/2014/main" id="{6879D74A-3526-470F-8493-573B2D5C9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14688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4000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6 - Θέση αριθμού διαφάνειας">
            <a:extLst>
              <a:ext uri="{FF2B5EF4-FFF2-40B4-BE49-F238E27FC236}">
                <a16:creationId xmlns:a16="http://schemas.microsoft.com/office/drawing/2014/main" id="{B17BC4C1-AD7B-4F65-BBEE-92D509799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03F89AA-28C3-4F85-ABAB-153A5E6B16DE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E06681B8-2753-4ADD-9B8B-EF417A142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  <a:r>
              <a:rPr lang="el-GR" sz="2400" b="1" i="1" baseline="300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</a:t>
            </a: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Δημοτικό Σχολείο (</a:t>
            </a:r>
            <a:r>
              <a:rPr lang="el-GR" sz="24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οδός </a:t>
            </a:r>
            <a:r>
              <a:rPr lang="el-GR" sz="2400" i="1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Κυκλιάδου</a:t>
            </a: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b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16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160,00 μ2 πλακόστρωσης</a:t>
            </a:r>
          </a:p>
        </p:txBody>
      </p:sp>
      <p:pic>
        <p:nvPicPr>
          <p:cNvPr id="49156" name="Picture 11" descr="46ο Δ">
            <a:extLst>
              <a:ext uri="{FF2B5EF4-FFF2-40B4-BE49-F238E27FC236}">
                <a16:creationId xmlns:a16="http://schemas.microsoft.com/office/drawing/2014/main" id="{29DDF897-65CF-4DB5-B4B1-6BB6B1045C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28775"/>
            <a:ext cx="4038600" cy="2952750"/>
          </a:xfrm>
        </p:spPr>
      </p:pic>
      <p:pic>
        <p:nvPicPr>
          <p:cNvPr id="49157" name="Picture 12" descr="46ο Δ">
            <a:extLst>
              <a:ext uri="{FF2B5EF4-FFF2-40B4-BE49-F238E27FC236}">
                <a16:creationId xmlns:a16="http://schemas.microsoft.com/office/drawing/2014/main" id="{87FAC0EA-E43F-48DB-821F-E6EF3FE4E5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708275"/>
            <a:ext cx="4038600" cy="3244850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6 - Θέση αριθμού διαφάνειας">
            <a:extLst>
              <a:ext uri="{FF2B5EF4-FFF2-40B4-BE49-F238E27FC236}">
                <a16:creationId xmlns:a16="http://schemas.microsoft.com/office/drawing/2014/main" id="{1AAE497D-43B5-411B-A6DC-767B425DC6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3F73A4F-4878-407B-9D7E-C953DFAD75CD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CE2986F2-965B-4A33-8508-727D8B6C8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Πειραματικό Γυμνάσιο (</a:t>
            </a:r>
            <a:r>
              <a:rPr lang="el-GR" sz="24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οδός </a:t>
            </a:r>
            <a:r>
              <a:rPr lang="el-GR" sz="2400" i="1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Άθου</a:t>
            </a:r>
            <a:r>
              <a:rPr lang="el-GR" sz="24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&amp; </a:t>
            </a:r>
            <a:r>
              <a:rPr lang="el-GR" sz="2400" i="1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Αροανείων</a:t>
            </a: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b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el-GR" sz="16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165,00 μ2 πλακόστρωσης</a:t>
            </a:r>
          </a:p>
        </p:txBody>
      </p:sp>
      <p:pic>
        <p:nvPicPr>
          <p:cNvPr id="50180" name="Picture 11" descr="Πειραματικό (2)">
            <a:extLst>
              <a:ext uri="{FF2B5EF4-FFF2-40B4-BE49-F238E27FC236}">
                <a16:creationId xmlns:a16="http://schemas.microsoft.com/office/drawing/2014/main" id="{73725838-BC4E-4E1A-A682-0883C281EC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2875"/>
            <a:ext cx="4256088" cy="3059113"/>
          </a:xfrm>
        </p:spPr>
      </p:pic>
      <p:pic>
        <p:nvPicPr>
          <p:cNvPr id="50181" name="Picture 12" descr="Πειραματικό (μετά) 2">
            <a:extLst>
              <a:ext uri="{FF2B5EF4-FFF2-40B4-BE49-F238E27FC236}">
                <a16:creationId xmlns:a16="http://schemas.microsoft.com/office/drawing/2014/main" id="{81AAA810-B12D-47CF-99BE-2343901BE1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781300"/>
            <a:ext cx="4249737" cy="3240088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6 - Θέση αριθμού διαφάνειας">
            <a:extLst>
              <a:ext uri="{FF2B5EF4-FFF2-40B4-BE49-F238E27FC236}">
                <a16:creationId xmlns:a16="http://schemas.microsoft.com/office/drawing/2014/main" id="{A9827F59-38E4-43AD-B65E-CADA6F4ECB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45049B-B0F4-44B8-8E83-88ABBAD2D279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804DBBEE-0AF4-46C5-8E41-4B3132B47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16ο Δημοτικό Σχολείο (</a:t>
            </a:r>
            <a:r>
              <a:rPr lang="el-GR" sz="24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οδός Νοταρά</a:t>
            </a: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b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el-GR" sz="16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132,00 μ2 πλακόστρωσης</a:t>
            </a:r>
          </a:p>
        </p:txBody>
      </p:sp>
      <p:pic>
        <p:nvPicPr>
          <p:cNvPr id="51204" name="Picture 7" descr="16ο Δ">
            <a:extLst>
              <a:ext uri="{FF2B5EF4-FFF2-40B4-BE49-F238E27FC236}">
                <a16:creationId xmlns:a16="http://schemas.microsoft.com/office/drawing/2014/main" id="{56B97F6E-A8E5-4DFC-9E58-3A771DCCF9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4316413" cy="3101975"/>
          </a:xfrm>
        </p:spPr>
      </p:pic>
      <p:pic>
        <p:nvPicPr>
          <p:cNvPr id="51205" name="Picture 10" descr="16ο Δ">
            <a:extLst>
              <a:ext uri="{FF2B5EF4-FFF2-40B4-BE49-F238E27FC236}">
                <a16:creationId xmlns:a16="http://schemas.microsoft.com/office/drawing/2014/main" id="{259203D8-E2FC-4B01-B057-7D7F9F99D9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852738"/>
            <a:ext cx="4244975" cy="3241675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7A7C2A-AE5F-4BD9-980A-0152D289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pPr>
              <a:defRPr/>
            </a:pPr>
            <a:r>
              <a:rPr lang="el-GR" sz="2400" b="1">
                <a:solidFill>
                  <a:srgbClr val="800000"/>
                </a:solidFill>
                <a:latin typeface="Comic Sans MS" panose="030F0702030302020204" pitchFamily="66" charset="0"/>
              </a:rPr>
              <a:t>64</a:t>
            </a:r>
            <a:r>
              <a:rPr lang="el-GR" sz="2400" b="1" baseline="30000">
                <a:solidFill>
                  <a:srgbClr val="800000"/>
                </a:solidFill>
                <a:latin typeface="Comic Sans MS" panose="030F0702030302020204" pitchFamily="66" charset="0"/>
              </a:rPr>
              <a:t>ο</a:t>
            </a:r>
            <a:r>
              <a:rPr lang="el-GR" sz="2400" b="1">
                <a:solidFill>
                  <a:srgbClr val="800000"/>
                </a:solidFill>
                <a:latin typeface="Comic Sans MS" panose="030F0702030302020204" pitchFamily="66" charset="0"/>
              </a:rPr>
              <a:t> Δημοτικό Σχολείο (</a:t>
            </a:r>
            <a:r>
              <a:rPr lang="el-GR" sz="2400">
                <a:solidFill>
                  <a:srgbClr val="800000"/>
                </a:solidFill>
                <a:latin typeface="Comic Sans MS" panose="030F0702030302020204" pitchFamily="66" charset="0"/>
              </a:rPr>
              <a:t>οδοί Σελεύκου – </a:t>
            </a:r>
            <a:r>
              <a:rPr lang="el-GR" sz="2400" err="1">
                <a:solidFill>
                  <a:srgbClr val="800000"/>
                </a:solidFill>
                <a:latin typeface="Comic Sans MS" panose="030F0702030302020204" pitchFamily="66" charset="0"/>
              </a:rPr>
              <a:t>Βιτσάρη</a:t>
            </a:r>
            <a:r>
              <a:rPr lang="el-GR" sz="2400">
                <a:solidFill>
                  <a:srgbClr val="800000"/>
                </a:solidFill>
                <a:latin typeface="Comic Sans MS" panose="030F0702030302020204" pitchFamily="66" charset="0"/>
              </a:rPr>
              <a:t> – Δημητριάδη</a:t>
            </a:r>
            <a:r>
              <a:rPr lang="el-GR" sz="2400" b="1">
                <a:solidFill>
                  <a:srgbClr val="800000"/>
                </a:solidFill>
                <a:latin typeface="Comic Sans MS" panose="030F0702030302020204" pitchFamily="66" charset="0"/>
              </a:rPr>
              <a:t>)</a:t>
            </a:r>
            <a:br>
              <a:rPr lang="el-GR" sz="2400" b="1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el-GR" sz="16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265,00 μ2 πλακόστρωσης</a:t>
            </a:r>
          </a:p>
        </p:txBody>
      </p:sp>
      <p:pic>
        <p:nvPicPr>
          <p:cNvPr id="52227" name="Θέση περιεχομένου 6">
            <a:extLst>
              <a:ext uri="{FF2B5EF4-FFF2-40B4-BE49-F238E27FC236}">
                <a16:creationId xmlns:a16="http://schemas.microsoft.com/office/drawing/2014/main" id="{91FACB13-87A5-4724-9B9A-41304447C64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3" y="1600200"/>
            <a:ext cx="4224337" cy="3168650"/>
          </a:xfrm>
        </p:spPr>
      </p:pic>
      <p:pic>
        <p:nvPicPr>
          <p:cNvPr id="52228" name="Θέση περιεχομένου 8">
            <a:extLst>
              <a:ext uri="{FF2B5EF4-FFF2-40B4-BE49-F238E27FC236}">
                <a16:creationId xmlns:a16="http://schemas.microsoft.com/office/drawing/2014/main" id="{AF2EBA49-4E8C-43E2-8E55-8E73BA90A2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4200" y="2754300"/>
            <a:ext cx="4224338" cy="3168650"/>
          </a:xfrm>
        </p:spPr>
      </p:pic>
      <p:sp>
        <p:nvSpPr>
          <p:cNvPr id="52229" name="Θέση αριθμού διαφάνειας 4">
            <a:extLst>
              <a:ext uri="{FF2B5EF4-FFF2-40B4-BE49-F238E27FC236}">
                <a16:creationId xmlns:a16="http://schemas.microsoft.com/office/drawing/2014/main" id="{E621055D-BD10-43CF-9BBA-21B7ACADD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DEA12-7B70-4CEB-A8FD-D09590988153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l-GR" altLang="el-GR" sz="16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4000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1FAF52-2D67-4A24-B103-A40CDCE5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400" b="1">
                <a:solidFill>
                  <a:srgbClr val="800000"/>
                </a:solidFill>
                <a:latin typeface="Comic Sans MS" panose="030F0702030302020204" pitchFamily="66" charset="0"/>
              </a:rPr>
              <a:t>8</a:t>
            </a:r>
            <a:r>
              <a:rPr lang="el-GR" sz="2400" b="1" baseline="30000">
                <a:solidFill>
                  <a:srgbClr val="800000"/>
                </a:solidFill>
                <a:latin typeface="Comic Sans MS" panose="030F0702030302020204" pitchFamily="66" charset="0"/>
              </a:rPr>
              <a:t>ο</a:t>
            </a:r>
            <a:r>
              <a:rPr lang="el-GR" sz="2400" b="1">
                <a:solidFill>
                  <a:srgbClr val="800000"/>
                </a:solidFill>
                <a:latin typeface="Comic Sans MS" panose="030F0702030302020204" pitchFamily="66" charset="0"/>
              </a:rPr>
              <a:t> Γυμνάσιο (</a:t>
            </a:r>
            <a:r>
              <a:rPr lang="el-GR" sz="2400">
                <a:solidFill>
                  <a:srgbClr val="800000"/>
                </a:solidFill>
                <a:latin typeface="Comic Sans MS" panose="030F0702030302020204" pitchFamily="66" charset="0"/>
              </a:rPr>
              <a:t>οδός Ιωνίας</a:t>
            </a:r>
            <a:r>
              <a:rPr lang="el-GR" sz="2400" b="1">
                <a:solidFill>
                  <a:srgbClr val="800000"/>
                </a:solidFill>
                <a:latin typeface="Comic Sans MS" panose="030F0702030302020204" pitchFamily="66" charset="0"/>
              </a:rPr>
              <a:t>)</a:t>
            </a:r>
            <a:br>
              <a:rPr lang="el-GR" sz="2400" b="1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el-GR" sz="16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150,00 μ2 πλακόστρωσης</a:t>
            </a:r>
          </a:p>
        </p:txBody>
      </p:sp>
      <p:pic>
        <p:nvPicPr>
          <p:cNvPr id="53251" name="Θέση περιεχομένου 6">
            <a:extLst>
              <a:ext uri="{FF2B5EF4-FFF2-40B4-BE49-F238E27FC236}">
                <a16:creationId xmlns:a16="http://schemas.microsoft.com/office/drawing/2014/main" id="{63028296-3926-4460-9DE0-8F8B2BC774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438" y="1600200"/>
            <a:ext cx="4297362" cy="2981325"/>
          </a:xfrm>
        </p:spPr>
      </p:pic>
      <p:pic>
        <p:nvPicPr>
          <p:cNvPr id="53252" name="Θέση περιεχομένου 8">
            <a:extLst>
              <a:ext uri="{FF2B5EF4-FFF2-40B4-BE49-F238E27FC236}">
                <a16:creationId xmlns:a16="http://schemas.microsoft.com/office/drawing/2014/main" id="{8C27D9A7-F311-4EB3-B7D5-2891E29BD7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97125"/>
            <a:ext cx="4160838" cy="3119438"/>
          </a:xfrm>
        </p:spPr>
      </p:pic>
      <p:sp>
        <p:nvSpPr>
          <p:cNvPr id="53253" name="Θέση αριθμού διαφάνειας 4">
            <a:extLst>
              <a:ext uri="{FF2B5EF4-FFF2-40B4-BE49-F238E27FC236}">
                <a16:creationId xmlns:a16="http://schemas.microsoft.com/office/drawing/2014/main" id="{58178205-CA49-44FF-8645-E5DC2E3EE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B68C5D-012C-4AE3-848D-6C0F311FFA4C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l-GR" altLang="el-GR" sz="16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4000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6 - Θέση αριθμού διαφάνειας">
            <a:extLst>
              <a:ext uri="{FF2B5EF4-FFF2-40B4-BE49-F238E27FC236}">
                <a16:creationId xmlns:a16="http://schemas.microsoft.com/office/drawing/2014/main" id="{C9A3B0E3-6A3B-4CAC-8E32-3F096D3AF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210C56C-795D-4C37-8D4C-73ABE5DBB18E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014445DD-27A0-4047-8F6A-D89080D23A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Αποκατάσταση πεζοδρομίων από βλάβες που προκλήθηκαν από δέντρα</a:t>
            </a:r>
            <a:endParaRPr lang="el-GR" sz="2400" i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4276" name="Picture 7" descr="Τηλέφου 16">
            <a:extLst>
              <a:ext uri="{FF2B5EF4-FFF2-40B4-BE49-F238E27FC236}">
                <a16:creationId xmlns:a16="http://schemas.microsoft.com/office/drawing/2014/main" id="{461DF05D-7F80-4859-8A98-E5172B69F85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4244975" cy="3243262"/>
          </a:xfrm>
        </p:spPr>
      </p:pic>
      <p:pic>
        <p:nvPicPr>
          <p:cNvPr id="54277" name="Picture 10" descr="Τηλέφου (μετά)">
            <a:extLst>
              <a:ext uri="{FF2B5EF4-FFF2-40B4-BE49-F238E27FC236}">
                <a16:creationId xmlns:a16="http://schemas.microsoft.com/office/drawing/2014/main" id="{CFBD00AA-2F6E-47F7-B711-AC66B4212A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781300"/>
            <a:ext cx="4244975" cy="3243263"/>
          </a:xfrm>
        </p:spPr>
      </p:pic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DEEAED94-35A7-4924-A32B-4FB760BB6E26}"/>
              </a:ext>
            </a:extLst>
          </p:cNvPr>
          <p:cNvSpPr/>
          <p:nvPr/>
        </p:nvSpPr>
        <p:spPr>
          <a:xfrm>
            <a:off x="5000625" y="1928813"/>
            <a:ext cx="37750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 err="1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Τηλέφου</a:t>
            </a:r>
            <a:r>
              <a:rPr lang="el-GR" sz="2400" b="1" i="1" kern="0" dirty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 &amp; Αυγής</a:t>
            </a:r>
            <a:endParaRPr lang="el-GR" dirty="0">
              <a:solidFill>
                <a:srgbClr val="3399FF"/>
              </a:solidFill>
            </a:endParaRPr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6142412B-1A7E-44B8-8703-A80D0838BF92}"/>
              </a:ext>
            </a:extLst>
          </p:cNvPr>
          <p:cNvSpPr/>
          <p:nvPr/>
        </p:nvSpPr>
        <p:spPr>
          <a:xfrm>
            <a:off x="357188" y="5286375"/>
            <a:ext cx="36941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320 τοπικές επεμβάσεις</a:t>
            </a:r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14000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6 - Θέση αριθμού διαφάνειας">
            <a:extLst>
              <a:ext uri="{FF2B5EF4-FFF2-40B4-BE49-F238E27FC236}">
                <a16:creationId xmlns:a16="http://schemas.microsoft.com/office/drawing/2014/main" id="{71B8D47D-192F-44B2-AB40-FC3F89A41A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E6488EE-3837-411E-BFF1-9D98C03FB400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8D0FC377-9740-4972-9037-D364E62B7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Αποκατάσταση πεζοδρομίων από βλάβες λόγω παλαιότητας, καθιζήσεις κλπ </a:t>
            </a:r>
            <a:endParaRPr lang="el-GR" sz="2400" i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0F1A5533-155D-4539-9B53-53BF1DD71C50}"/>
              </a:ext>
            </a:extLst>
          </p:cNvPr>
          <p:cNvSpPr/>
          <p:nvPr/>
        </p:nvSpPr>
        <p:spPr>
          <a:xfrm>
            <a:off x="5000625" y="1643063"/>
            <a:ext cx="37750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Αγίας Σοφίας 46-50</a:t>
            </a:r>
            <a:endParaRPr lang="el-GR" dirty="0">
              <a:solidFill>
                <a:srgbClr val="3399FF"/>
              </a:solidFill>
            </a:endParaRPr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8C27042A-DF97-43F7-BEE8-60EC07D3B8BF}"/>
              </a:ext>
            </a:extLst>
          </p:cNvPr>
          <p:cNvSpPr/>
          <p:nvPr/>
        </p:nvSpPr>
        <p:spPr>
          <a:xfrm>
            <a:off x="357188" y="5286375"/>
            <a:ext cx="36941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290 τοπικές επεμβάσεις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5302" name="9 - Θέση περιεχομένου" descr="Αγ. Σοφίας 46-50 (πριν).jpg">
            <a:extLst>
              <a:ext uri="{FF2B5EF4-FFF2-40B4-BE49-F238E27FC236}">
                <a16:creationId xmlns:a16="http://schemas.microsoft.com/office/drawing/2014/main" id="{1609E6E5-8F46-4ED3-8863-6F96CADC61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571625"/>
            <a:ext cx="4038600" cy="3028950"/>
          </a:xfrm>
        </p:spPr>
      </p:pic>
      <p:pic>
        <p:nvPicPr>
          <p:cNvPr id="55303" name="10 - Θέση περιεχομένου" descr="Αγ. Σοφίας 46-50 (μετά).jpg">
            <a:extLst>
              <a:ext uri="{FF2B5EF4-FFF2-40B4-BE49-F238E27FC236}">
                <a16:creationId xmlns:a16="http://schemas.microsoft.com/office/drawing/2014/main" id="{FC430FC0-0FAF-438F-A9D2-B2C3C317D5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643188"/>
            <a:ext cx="4038600" cy="3028950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6 - Θέση αριθμού διαφάνειας">
            <a:extLst>
              <a:ext uri="{FF2B5EF4-FFF2-40B4-BE49-F238E27FC236}">
                <a16:creationId xmlns:a16="http://schemas.microsoft.com/office/drawing/2014/main" id="{B80BB5B7-E6AF-496D-AACC-054D7C899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8C11DEB-7317-49D7-8E90-E125405684DC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F31F295B-5B42-47EF-B757-59E67E811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Αποκατάσταση πεζοδρομίων σε θέσεις πρώην περιπτέρων</a:t>
            </a:r>
            <a:endParaRPr lang="el-GR" sz="2400" i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8C68C53E-A8AF-41C5-B654-7ED069C2AE69}"/>
              </a:ext>
            </a:extLst>
          </p:cNvPr>
          <p:cNvSpPr/>
          <p:nvPr/>
        </p:nvSpPr>
        <p:spPr>
          <a:xfrm>
            <a:off x="5000625" y="1714500"/>
            <a:ext cx="37750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Κιλκίς 43</a:t>
            </a:r>
            <a:endParaRPr lang="el-GR" dirty="0">
              <a:solidFill>
                <a:srgbClr val="3399FF"/>
              </a:solidFill>
            </a:endParaRPr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454B2995-5122-4F75-BD7D-A6F0AD576700}"/>
              </a:ext>
            </a:extLst>
          </p:cNvPr>
          <p:cNvSpPr/>
          <p:nvPr/>
        </p:nvSpPr>
        <p:spPr>
          <a:xfrm>
            <a:off x="357188" y="5286375"/>
            <a:ext cx="36941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35 τοπικές επεμβάσεις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6326" name="11 - Θέση περιεχομένου" descr="Κιλκίς 43.jpg">
            <a:extLst>
              <a:ext uri="{FF2B5EF4-FFF2-40B4-BE49-F238E27FC236}">
                <a16:creationId xmlns:a16="http://schemas.microsoft.com/office/drawing/2014/main" id="{F75233C2-9BB5-402A-A567-501B509C7D1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571625"/>
            <a:ext cx="4038600" cy="3028950"/>
          </a:xfrm>
        </p:spPr>
      </p:pic>
      <p:pic>
        <p:nvPicPr>
          <p:cNvPr id="56327" name="12 - Θέση περιεχομένου" descr="Κιλκίς 43(περίπτερο μετά).jpg">
            <a:extLst>
              <a:ext uri="{FF2B5EF4-FFF2-40B4-BE49-F238E27FC236}">
                <a16:creationId xmlns:a16="http://schemas.microsoft.com/office/drawing/2014/main" id="{14C32F2A-35E7-43D4-8077-6FBAC4D772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428875"/>
            <a:ext cx="4038600" cy="3028950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- Θέση αριθμού διαφάνειας">
            <a:extLst>
              <a:ext uri="{FF2B5EF4-FFF2-40B4-BE49-F238E27FC236}">
                <a16:creationId xmlns:a16="http://schemas.microsoft.com/office/drawing/2014/main" id="{ACF8F634-002A-40BB-8446-69B19916500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D412253B-E979-4C2F-9A91-C06537A150DE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0243" name="Text Box 8">
            <a:extLst>
              <a:ext uri="{FF2B5EF4-FFF2-40B4-BE49-F238E27FC236}">
                <a16:creationId xmlns:a16="http://schemas.microsoft.com/office/drawing/2014/main" id="{6AA5B363-7C45-4F46-AED0-35CC15C7D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1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3600" b="1">
                <a:latin typeface="Arial" panose="020B0604020202020204" pitchFamily="34" charset="0"/>
                <a:cs typeface="Arial" panose="020B0604020202020204" pitchFamily="34" charset="0"/>
              </a:rPr>
              <a:t> ΔΗΜΟΣ ΠΑΤΡΕΩΝ</a:t>
            </a:r>
            <a:endParaRPr lang="el-GR" altLang="el-GR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44" name="Rectangle 2">
            <a:extLst>
              <a:ext uri="{FF2B5EF4-FFF2-40B4-BE49-F238E27FC236}">
                <a16:creationId xmlns:a16="http://schemas.microsoft.com/office/drawing/2014/main" id="{C0C23E70-E790-4C1A-B0A8-A5A19472CA14}"/>
              </a:ext>
            </a:extLst>
          </p:cNvPr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Acrobat Document" r:id="rId3" imgW="0" imgH="0" progId="AcroExch.Document.7">
                  <p:embed/>
                </p:oleObj>
              </mc:Choice>
              <mc:Fallback>
                <p:oleObj name="Acrobat Document" r:id="rId3" imgW="0" imgH="0" progId="AcroExch.Document.7">
                  <p:embed/>
                  <p:pic>
                    <p:nvPicPr>
                      <p:cNvPr id="10244" name="Rectangle 2">
                        <a:extLst>
                          <a:ext uri="{FF2B5EF4-FFF2-40B4-BE49-F238E27FC236}">
                            <a16:creationId xmlns:a16="http://schemas.microsoft.com/office/drawing/2014/main" id="{C0C23E70-E790-4C1A-B0A8-A5A19472CA1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5" name="Picture 9" descr="ΠΑΤΡΕΑΣ">
            <a:extLst>
              <a:ext uri="{FF2B5EF4-FFF2-40B4-BE49-F238E27FC236}">
                <a16:creationId xmlns:a16="http://schemas.microsoft.com/office/drawing/2014/main" id="{FEB75D3C-79EE-4C45-BC79-6E767F3B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804863" cy="8048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10">
            <a:extLst>
              <a:ext uri="{FF2B5EF4-FFF2-40B4-BE49-F238E27FC236}">
                <a16:creationId xmlns:a16="http://schemas.microsoft.com/office/drawing/2014/main" id="{A2D9157B-65C0-4CF9-85CA-E07EF9AA1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836613"/>
            <a:ext cx="8785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</a:rPr>
              <a:t>Ο Δήμος Πατρέων, σε θέματα Υποδομών καλείται να :</a:t>
            </a:r>
          </a:p>
        </p:txBody>
      </p:sp>
      <p:sp>
        <p:nvSpPr>
          <p:cNvPr id="96267" name="Line 11">
            <a:extLst>
              <a:ext uri="{FF2B5EF4-FFF2-40B4-BE49-F238E27FC236}">
                <a16:creationId xmlns:a16="http://schemas.microsoft.com/office/drawing/2014/main" id="{C1096EDF-40A8-473D-A391-F8DCDF618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2128838"/>
            <a:ext cx="863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68" name="Line 12">
            <a:extLst>
              <a:ext uri="{FF2B5EF4-FFF2-40B4-BE49-F238E27FC236}">
                <a16:creationId xmlns:a16="http://schemas.microsoft.com/office/drawing/2014/main" id="{6C333074-D5D1-4E13-A2C2-EDA0F65A7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2133600"/>
            <a:ext cx="0" cy="30241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69" name="Line 13">
            <a:extLst>
              <a:ext uri="{FF2B5EF4-FFF2-40B4-BE49-F238E27FC236}">
                <a16:creationId xmlns:a16="http://schemas.microsoft.com/office/drawing/2014/main" id="{403587AF-8CF6-4BAE-8D1B-A93F33FCF4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8538" y="5157788"/>
            <a:ext cx="863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70" name="Line 14">
            <a:extLst>
              <a:ext uri="{FF2B5EF4-FFF2-40B4-BE49-F238E27FC236}">
                <a16:creationId xmlns:a16="http://schemas.microsoft.com/office/drawing/2014/main" id="{1611DEC5-06FA-4683-A391-6CF878704B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3573463"/>
            <a:ext cx="503237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DC225588-48EA-40E1-A9E2-9685B5423EF1}"/>
              </a:ext>
            </a:extLst>
          </p:cNvPr>
          <p:cNvGrpSpPr>
            <a:grpSpLocks/>
          </p:cNvGrpSpPr>
          <p:nvPr/>
        </p:nvGrpSpPr>
        <p:grpSpPr bwMode="auto">
          <a:xfrm>
            <a:off x="3635375" y="1916113"/>
            <a:ext cx="863600" cy="3529012"/>
            <a:chOff x="2290" y="1207"/>
            <a:chExt cx="544" cy="2223"/>
          </a:xfrm>
        </p:grpSpPr>
        <p:sp>
          <p:nvSpPr>
            <p:cNvPr id="10255" name="Line 15">
              <a:extLst>
                <a:ext uri="{FF2B5EF4-FFF2-40B4-BE49-F238E27FC236}">
                  <a16:creationId xmlns:a16="http://schemas.microsoft.com/office/drawing/2014/main" id="{05790262-8108-489A-891E-9B46342B1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1207"/>
              <a:ext cx="5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256" name="Line 16">
              <a:extLst>
                <a:ext uri="{FF2B5EF4-FFF2-40B4-BE49-F238E27FC236}">
                  <a16:creationId xmlns:a16="http://schemas.microsoft.com/office/drawing/2014/main" id="{B97E0AE7-BB11-4E01-8B74-1DE90FE73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1207"/>
              <a:ext cx="0" cy="222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257" name="Line 17">
              <a:extLst>
                <a:ext uri="{FF2B5EF4-FFF2-40B4-BE49-F238E27FC236}">
                  <a16:creationId xmlns:a16="http://schemas.microsoft.com/office/drawing/2014/main" id="{40640B97-CD53-423C-94CC-0D044ED850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0" y="3430"/>
              <a:ext cx="5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96274" name="Text Box 18">
            <a:extLst>
              <a:ext uri="{FF2B5EF4-FFF2-40B4-BE49-F238E27FC236}">
                <a16:creationId xmlns:a16="http://schemas.microsoft.com/office/drawing/2014/main" id="{A0026B46-6806-4FD7-8FAC-B8762AEB9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25" y="1971675"/>
            <a:ext cx="54356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Pct val="70000"/>
              <a:buFont typeface="Wingdings" panose="05000000000000000000" pitchFamily="2" charset="2"/>
              <a:buChar char="Ø"/>
            </a:pPr>
            <a:r>
              <a:rPr lang="el-GR" altLang="el-GR" sz="3200">
                <a:solidFill>
                  <a:srgbClr val="FFFFFF"/>
                </a:solidFill>
              </a:rPr>
              <a:t> </a:t>
            </a:r>
            <a:r>
              <a:rPr lang="el-GR" altLang="el-GR" sz="3000">
                <a:solidFill>
                  <a:schemeClr val="accent1"/>
                </a:solidFill>
              </a:rPr>
              <a:t>Έργα Οδοποιίας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Pct val="70000"/>
              <a:buFont typeface="Wingdings" panose="05000000000000000000" pitchFamily="2" charset="2"/>
              <a:buChar char="Ø"/>
            </a:pPr>
            <a:r>
              <a:rPr lang="el-GR" altLang="el-GR" sz="3000">
                <a:solidFill>
                  <a:schemeClr val="accent1"/>
                </a:solidFill>
              </a:rPr>
              <a:t> Τεχνικά – Γεωτεχνικά Έργα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Pct val="70000"/>
              <a:buFont typeface="Wingdings" panose="05000000000000000000" pitchFamily="2" charset="2"/>
              <a:buChar char="Ø"/>
            </a:pPr>
            <a:r>
              <a:rPr lang="el-GR" altLang="el-GR" sz="3000">
                <a:solidFill>
                  <a:schemeClr val="accent1"/>
                </a:solidFill>
              </a:rPr>
              <a:t> Υδραυλικά (αρδευτικά) Έργα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Pct val="70000"/>
              <a:buFont typeface="Wingdings" panose="05000000000000000000" pitchFamily="2" charset="2"/>
              <a:buChar char="Ø"/>
            </a:pPr>
            <a:r>
              <a:rPr lang="el-GR" altLang="el-GR" sz="3000">
                <a:solidFill>
                  <a:schemeClr val="accent1"/>
                </a:solidFill>
              </a:rPr>
              <a:t> Έργα Περιβάλλοντος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Pct val="70000"/>
              <a:buFont typeface="Wingdings" panose="05000000000000000000" pitchFamily="2" charset="2"/>
              <a:buChar char="Ø"/>
            </a:pPr>
            <a:r>
              <a:rPr lang="el-GR" altLang="el-GR" sz="3000">
                <a:solidFill>
                  <a:schemeClr val="accent1"/>
                </a:solidFill>
              </a:rPr>
              <a:t> Αντιπλημμυρικά Έργα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Pct val="70000"/>
              <a:buFont typeface="Wingdings" panose="05000000000000000000" pitchFamily="2" charset="2"/>
              <a:buChar char="Ø"/>
            </a:pPr>
            <a:r>
              <a:rPr lang="el-GR" altLang="el-GR" sz="3000">
                <a:solidFill>
                  <a:schemeClr val="accent1"/>
                </a:solidFill>
              </a:rPr>
              <a:t>Διελεύσεις γραμμών Ο.Κ.Ω.</a:t>
            </a:r>
          </a:p>
        </p:txBody>
      </p:sp>
      <p:sp>
        <p:nvSpPr>
          <p:cNvPr id="96276" name="Text Box 20">
            <a:extLst>
              <a:ext uri="{FF2B5EF4-FFF2-40B4-BE49-F238E27FC236}">
                <a16:creationId xmlns:a16="http://schemas.microsoft.com/office/drawing/2014/main" id="{745D0CF9-C5F2-41EA-9916-D285A864F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575"/>
            <a:ext cx="29876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Tx/>
              <a:buFont typeface="Wingdings" panose="05000000000000000000" pitchFamily="2" charset="2"/>
              <a:buChar char="ü"/>
            </a:pPr>
            <a:r>
              <a:rPr lang="el-GR" altLang="el-GR" sz="3200">
                <a:solidFill>
                  <a:schemeClr val="accent1"/>
                </a:solidFill>
              </a:rPr>
              <a:t>Μελετήσει                        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Tx/>
              <a:buFont typeface="Wingdings" panose="05000000000000000000" pitchFamily="2" charset="2"/>
              <a:buChar char="ü"/>
            </a:pPr>
            <a:r>
              <a:rPr lang="el-GR" altLang="el-GR" sz="3200">
                <a:solidFill>
                  <a:schemeClr val="accent1"/>
                </a:solidFill>
              </a:rPr>
              <a:t>Κατασκευάσει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Tx/>
              <a:buFont typeface="Wingdings" panose="05000000000000000000" pitchFamily="2" charset="2"/>
              <a:buChar char="ü"/>
            </a:pPr>
            <a:r>
              <a:rPr lang="el-GR" altLang="el-GR" sz="3200">
                <a:solidFill>
                  <a:schemeClr val="accent1"/>
                </a:solidFill>
              </a:rPr>
              <a:t>Επισκευάσει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Tx/>
              <a:buFont typeface="Wingdings" panose="05000000000000000000" pitchFamily="2" charset="2"/>
              <a:buChar char="ü"/>
            </a:pPr>
            <a:r>
              <a:rPr lang="el-GR" altLang="el-GR" sz="3200">
                <a:solidFill>
                  <a:schemeClr val="accent1"/>
                </a:solidFill>
              </a:rPr>
              <a:t>Συντηρήσει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6600"/>
              </a:buClr>
              <a:buSzTx/>
              <a:buFont typeface="Wingdings" panose="05000000000000000000" pitchFamily="2" charset="2"/>
              <a:buChar char="ü"/>
            </a:pPr>
            <a:r>
              <a:rPr lang="el-GR" altLang="el-GR" sz="3200">
                <a:solidFill>
                  <a:schemeClr val="accent1"/>
                </a:solidFill>
              </a:rPr>
              <a:t>Εποπτεύσει</a:t>
            </a:r>
          </a:p>
        </p:txBody>
      </p:sp>
      <p:sp>
        <p:nvSpPr>
          <p:cNvPr id="96278" name="Text Box 22">
            <a:extLst>
              <a:ext uri="{FF2B5EF4-FFF2-40B4-BE49-F238E27FC236}">
                <a16:creationId xmlns:a16="http://schemas.microsoft.com/office/drawing/2014/main" id="{83CE1B89-861C-42B2-81C8-5AA6C0951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900">
                <a:solidFill>
                  <a:srgbClr val="FF6600"/>
                </a:solidFill>
              </a:rPr>
              <a:t>Με φορέα υλοποίησης την Διεύθυνση Έργων Υποδομής</a:t>
            </a:r>
          </a:p>
        </p:txBody>
      </p:sp>
    </p:spTree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6" dur="5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4" grpId="0"/>
      <p:bldP spid="96276" grpId="0"/>
      <p:bldP spid="9627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6 - Θέση αριθμού διαφάνειας">
            <a:extLst>
              <a:ext uri="{FF2B5EF4-FFF2-40B4-BE49-F238E27FC236}">
                <a16:creationId xmlns:a16="http://schemas.microsoft.com/office/drawing/2014/main" id="{51EC2091-A059-4E38-8B19-A05C6BC22F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7FEA7-7E6E-4A03-B6A5-81177B1955E2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F968E9F8-BDD9-47AA-B85A-E21477159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Κατασκευές βάσεων πεζοδρομίων σε διάφορες οδούς της πόλης</a:t>
            </a:r>
            <a:endParaRPr lang="el-GR" sz="2400" i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7348" name="Picture 9" descr="Βορείου Ηπείρου (πριν)">
            <a:extLst>
              <a:ext uri="{FF2B5EF4-FFF2-40B4-BE49-F238E27FC236}">
                <a16:creationId xmlns:a16="http://schemas.microsoft.com/office/drawing/2014/main" id="{F1B61128-1B8F-4382-9F6C-EC00E095883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28775"/>
            <a:ext cx="4256088" cy="3095625"/>
          </a:xfrm>
        </p:spPr>
      </p:pic>
      <p:pic>
        <p:nvPicPr>
          <p:cNvPr id="57349" name="Picture 10" descr="Βορείου Ηπείρου (μετά)">
            <a:extLst>
              <a:ext uri="{FF2B5EF4-FFF2-40B4-BE49-F238E27FC236}">
                <a16:creationId xmlns:a16="http://schemas.microsoft.com/office/drawing/2014/main" id="{B88027B4-0D43-4B2E-99A6-7ED030819C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708275"/>
            <a:ext cx="4244975" cy="3313113"/>
          </a:xfrm>
        </p:spPr>
      </p:pic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562316B3-F4C9-46C4-AB28-5233B2636DEF}"/>
              </a:ext>
            </a:extLst>
          </p:cNvPr>
          <p:cNvSpPr/>
          <p:nvPr/>
        </p:nvSpPr>
        <p:spPr>
          <a:xfrm>
            <a:off x="5143500" y="1571625"/>
            <a:ext cx="350043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i="1" kern="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Βορείου Ηπείρου (γραμμές ΟΣΕ)</a:t>
            </a:r>
            <a:endParaRPr lang="el-GR" dirty="0">
              <a:solidFill>
                <a:srgbClr val="0099FF"/>
              </a:solidFill>
            </a:endParaRPr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1EE50736-AE94-46B5-A611-1FAA1CE0F3CB}"/>
              </a:ext>
            </a:extLst>
          </p:cNvPr>
          <p:cNvSpPr/>
          <p:nvPr/>
        </p:nvSpPr>
        <p:spPr>
          <a:xfrm>
            <a:off x="1214438" y="5286375"/>
            <a:ext cx="16954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700,00μ2</a:t>
            </a:r>
            <a:r>
              <a:rPr lang="el-GR" sz="2400" i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 </a:t>
            </a:r>
            <a:endParaRPr lang="el-GR" dirty="0"/>
          </a:p>
        </p:txBody>
      </p:sp>
    </p:spTree>
  </p:cSld>
  <p:clrMapOvr>
    <a:masterClrMapping/>
  </p:clrMapOvr>
  <p:transition spd="slow" advClick="0" advTm="14000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6 - Θέση αριθμού διαφάνειας">
            <a:extLst>
              <a:ext uri="{FF2B5EF4-FFF2-40B4-BE49-F238E27FC236}">
                <a16:creationId xmlns:a16="http://schemas.microsoft.com/office/drawing/2014/main" id="{0D7E633C-DBA1-4E11-AC62-D23970CDE7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BDF5DD-0ABB-4F28-B16B-C5F396EEAEDE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D00F5187-1AE5-4BBB-A009-15D96D4BB6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Κατασκευές ραμπών πρόσβασης ΑΜΕΑ</a:t>
            </a:r>
            <a:endParaRPr lang="el-GR" sz="2400" i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E80063DA-1D53-4FF3-9120-C6EC80AE25A6}"/>
              </a:ext>
            </a:extLst>
          </p:cNvPr>
          <p:cNvSpPr/>
          <p:nvPr/>
        </p:nvSpPr>
        <p:spPr>
          <a:xfrm>
            <a:off x="5143500" y="1571625"/>
            <a:ext cx="350043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i="1" kern="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Ελ. Βενιζέλου &amp; Ψελλού</a:t>
            </a:r>
            <a:endParaRPr lang="el-GR" dirty="0">
              <a:solidFill>
                <a:srgbClr val="0099FF"/>
              </a:solidFill>
            </a:endParaRPr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87C8B77D-23EC-4D89-AEF9-C0E7E9FC4257}"/>
              </a:ext>
            </a:extLst>
          </p:cNvPr>
          <p:cNvSpPr/>
          <p:nvPr/>
        </p:nvSpPr>
        <p:spPr>
          <a:xfrm>
            <a:off x="1214438" y="5286375"/>
            <a:ext cx="24320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60 νέες ράμπες</a:t>
            </a:r>
          </a:p>
        </p:txBody>
      </p:sp>
      <p:pic>
        <p:nvPicPr>
          <p:cNvPr id="58374" name="9 - Θέση περιεχομένου" descr="Β. Ηπείρου &amp; Ψελλού.png">
            <a:extLst>
              <a:ext uri="{FF2B5EF4-FFF2-40B4-BE49-F238E27FC236}">
                <a16:creationId xmlns:a16="http://schemas.microsoft.com/office/drawing/2014/main" id="{7ABE9BBF-1FF7-4E65-9D18-7688B466D3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571625"/>
            <a:ext cx="4038600" cy="3227388"/>
          </a:xfrm>
        </p:spPr>
      </p:pic>
      <p:pic>
        <p:nvPicPr>
          <p:cNvPr id="58375" name="10 - Θέση περιεχομένου" descr="IMG_20181108_110402.jpg">
            <a:extLst>
              <a:ext uri="{FF2B5EF4-FFF2-40B4-BE49-F238E27FC236}">
                <a16:creationId xmlns:a16="http://schemas.microsoft.com/office/drawing/2014/main" id="{ABC173E1-84DE-4F8C-A53F-9B619A291B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Τίτλος 1">
            <a:extLst>
              <a:ext uri="{FF2B5EF4-FFF2-40B4-BE49-F238E27FC236}">
                <a16:creationId xmlns:a16="http://schemas.microsoft.com/office/drawing/2014/main" id="{B8D90F94-62C1-4278-AEEE-FF66766A3786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l-GR" sz="2400" b="1">
                <a:solidFill>
                  <a:srgbClr val="800000"/>
                </a:solidFill>
                <a:latin typeface="Comic Sans MS" pitchFamily="66" charset="0"/>
              </a:rPr>
              <a:t>Ανακατασκευή δικτύου πεζών στη συνοικία </a:t>
            </a:r>
            <a:br>
              <a:rPr lang="el-GR" sz="2400" b="1">
                <a:solidFill>
                  <a:srgbClr val="800000"/>
                </a:solidFill>
                <a:latin typeface="Comic Sans MS" pitchFamily="66" charset="0"/>
              </a:rPr>
            </a:br>
            <a:r>
              <a:rPr lang="el-GR" sz="2400" b="1">
                <a:solidFill>
                  <a:srgbClr val="800000"/>
                </a:solidFill>
                <a:latin typeface="Comic Sans MS" pitchFamily="66" charset="0"/>
              </a:rPr>
              <a:t>Αγίας Αικατερίνης (2.000,00 μ</a:t>
            </a:r>
            <a:r>
              <a:rPr lang="el-GR" sz="2400" b="1" baseline="30000">
                <a:solidFill>
                  <a:srgbClr val="800000"/>
                </a:solidFill>
                <a:latin typeface="Comic Sans MS" pitchFamily="66" charset="0"/>
              </a:rPr>
              <a:t>2</a:t>
            </a:r>
            <a:r>
              <a:rPr lang="el-GR" sz="2400" b="1">
                <a:solidFill>
                  <a:srgbClr val="800000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59395" name="Θέση περιεχομένου 8">
            <a:extLst>
              <a:ext uri="{FF2B5EF4-FFF2-40B4-BE49-F238E27FC236}">
                <a16:creationId xmlns:a16="http://schemas.microsoft.com/office/drawing/2014/main" id="{10549A70-614D-4C5A-8AF1-C4AE4DC3F58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00200"/>
            <a:ext cx="3394075" cy="2185988"/>
          </a:xfrm>
        </p:spPr>
      </p:pic>
      <p:pic>
        <p:nvPicPr>
          <p:cNvPr id="59396" name="Θέση περιεχομένου 14">
            <a:extLst>
              <a:ext uri="{FF2B5EF4-FFF2-40B4-BE49-F238E27FC236}">
                <a16:creationId xmlns:a16="http://schemas.microsoft.com/office/drawing/2014/main" id="{ED7E7911-AE1D-4970-BA9C-ED120A58446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3178175" cy="2185988"/>
          </a:xfrm>
        </p:spPr>
      </p:pic>
      <p:pic>
        <p:nvPicPr>
          <p:cNvPr id="59397" name="Θέση περιεχομένου 16">
            <a:extLst>
              <a:ext uri="{FF2B5EF4-FFF2-40B4-BE49-F238E27FC236}">
                <a16:creationId xmlns:a16="http://schemas.microsoft.com/office/drawing/2014/main" id="{A974E2D4-ECEC-4B09-8D7A-4B93F89092A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938588"/>
            <a:ext cx="3395663" cy="2187575"/>
          </a:xfrm>
        </p:spPr>
      </p:pic>
      <p:pic>
        <p:nvPicPr>
          <p:cNvPr id="59398" name="Θέση περιεχομένου 12">
            <a:extLst>
              <a:ext uri="{FF2B5EF4-FFF2-40B4-BE49-F238E27FC236}">
                <a16:creationId xmlns:a16="http://schemas.microsoft.com/office/drawing/2014/main" id="{9F46C930-C543-44D5-BABA-F894371745E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3178175" cy="2187575"/>
          </a:xfrm>
        </p:spPr>
      </p:pic>
      <p:sp>
        <p:nvSpPr>
          <p:cNvPr id="59399" name="Θέση αριθμού διαφάνειας 6">
            <a:extLst>
              <a:ext uri="{FF2B5EF4-FFF2-40B4-BE49-F238E27FC236}">
                <a16:creationId xmlns:a16="http://schemas.microsoft.com/office/drawing/2014/main" id="{3908273F-E34D-44F3-93C4-13B1ED052F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EDCF88C-6839-4127-97D2-24A1ECE38759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l-GR" altLang="el-GR" sz="16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4000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21 - Θέση αριθμού διαφάνειας">
            <a:extLst>
              <a:ext uri="{FF2B5EF4-FFF2-40B4-BE49-F238E27FC236}">
                <a16:creationId xmlns:a16="http://schemas.microsoft.com/office/drawing/2014/main" id="{284A6F3C-82F6-4029-95EE-293595A73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C60B6D-C984-493D-8CFF-B1E8DFB79B29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60419" name="1 - Θέση αριθμού διαφάνειας">
            <a:extLst>
              <a:ext uri="{FF2B5EF4-FFF2-40B4-BE49-F238E27FC236}">
                <a16:creationId xmlns:a16="http://schemas.microsoft.com/office/drawing/2014/main" id="{F750A196-3AEB-4948-96DD-7EB0F454F8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43CFB1B3-B513-4F0C-8CFD-D0A1F1ED9EBA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40" name="12 - TextBox">
            <a:extLst>
              <a:ext uri="{FF2B5EF4-FFF2-40B4-BE49-F238E27FC236}">
                <a16:creationId xmlns:a16="http://schemas.microsoft.com/office/drawing/2014/main" id="{DD5ACD7E-A842-43C6-A638-8376C3584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1077913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el-GR" sz="3200" dirty="0">
                <a:latin typeface="+mj-lt"/>
              </a:rPr>
              <a:t>3</a:t>
            </a:r>
            <a:r>
              <a:rPr lang="en-US" sz="3200" dirty="0">
                <a:latin typeface="Arial" pitchFamily="34" charset="0"/>
              </a:rPr>
              <a:t>. </a:t>
            </a:r>
            <a:r>
              <a:rPr lang="el-GR" sz="3200" dirty="0"/>
              <a:t>Συντήρηση ασφαλτοστρωμένων και μη ασφαλτοστρωμένων οδών</a:t>
            </a:r>
          </a:p>
        </p:txBody>
      </p:sp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27303EE2-A8F0-441D-80DE-933D0EEFA1A2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- TextBox">
            <a:extLst>
              <a:ext uri="{FF2B5EF4-FFF2-40B4-BE49-F238E27FC236}">
                <a16:creationId xmlns:a16="http://schemas.microsoft.com/office/drawing/2014/main" id="{FDE2B64B-4F6E-44CC-99DB-4389493B634C}"/>
              </a:ext>
            </a:extLst>
          </p:cNvPr>
          <p:cNvSpPr txBox="1"/>
          <p:nvPr/>
        </p:nvSpPr>
        <p:spPr>
          <a:xfrm>
            <a:off x="0" y="1125538"/>
            <a:ext cx="9144000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altLang="el-GR" sz="3200" dirty="0">
                <a:solidFill>
                  <a:schemeClr val="bg1"/>
                </a:solidFill>
              </a:rPr>
              <a:t>Η συντήρηση του οδικού δικτύου </a:t>
            </a:r>
            <a:r>
              <a:rPr lang="el-GR" altLang="el-GR" sz="3200" dirty="0" err="1">
                <a:solidFill>
                  <a:schemeClr val="bg1"/>
                </a:solidFill>
              </a:rPr>
              <a:t>ασφαλτο</a:t>
            </a:r>
            <a:r>
              <a:rPr lang="el-GR" altLang="el-GR" sz="3200" dirty="0">
                <a:solidFill>
                  <a:schemeClr val="bg1"/>
                </a:solidFill>
              </a:rPr>
              <a:t>/μένων και μη, οδών  πραγματοποιείται από το συνεργείο ασφαλτικών έργων του τμήματος. </a:t>
            </a:r>
          </a:p>
          <a:p>
            <a:pPr eaLnBrk="1" hangingPunct="1">
              <a:defRPr/>
            </a:pPr>
            <a:endParaRPr lang="el-GR" sz="32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Η απόδοση του Τμήματος Αυτεπιστασίας στην συντήρηση του οδικού δικτύου σε αριθμούς (2015 – 2018) σε αποκατάσταση 9.000 βλαβών :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Συνολικά χρησιμοποιήθηκαν : 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3.500 </a:t>
            </a:r>
            <a:r>
              <a:rPr lang="en-US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tn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θερμό παρασκευαζόμενο </a:t>
            </a:r>
            <a:r>
              <a:rPr lang="el-GR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ασφαλτομιγμα</a:t>
            </a:r>
            <a:endParaRPr lang="el-GR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35.000 σάκοι (των 25 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kg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 ψυχρού </a:t>
            </a:r>
            <a:r>
              <a:rPr lang="el-GR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ασφαλτομίγματος</a:t>
            </a:r>
            <a:endParaRPr lang="el-GR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60423" name="13 - Ομάδα">
            <a:extLst>
              <a:ext uri="{FF2B5EF4-FFF2-40B4-BE49-F238E27FC236}">
                <a16:creationId xmlns:a16="http://schemas.microsoft.com/office/drawing/2014/main" id="{033BF137-C45F-4598-9553-DD29DF86F54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195513" cy="1095375"/>
            <a:chOff x="458168" y="4341887"/>
            <a:chExt cx="3266107" cy="1601713"/>
          </a:xfrm>
        </p:grpSpPr>
        <p:pic>
          <p:nvPicPr>
            <p:cNvPr id="60424" name="Picture 14" descr="ÎÏÎ¿ÏÎ­Î»ÎµÏÎ¼Î± ÎµÎ¹ÎºÏÎ½Î±Ï Î³Î¹Î± Î»Î±ÎºÎºÎ¿ÏÎ²ÎµÏ Î¿Î´ÏÎ½">
              <a:extLst>
                <a:ext uri="{FF2B5EF4-FFF2-40B4-BE49-F238E27FC236}">
                  <a16:creationId xmlns:a16="http://schemas.microsoft.com/office/drawing/2014/main" id="{7A582C67-1856-4F6A-B4A8-79ACA663F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68" y="4343400"/>
              <a:ext cx="1747094" cy="1600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5" name="Picture 16" descr="ÎÏÎ¿ÏÎ­Î»ÎµÏÎ¼Î± ÎµÎ¹ÎºÏÎ½Î±Ï Î³Î¹Î± Î»Î±ÎºÎºÎ¿ÏÎ²ÎµÏ Î¿Î´ÏÎ½">
              <a:extLst>
                <a:ext uri="{FF2B5EF4-FFF2-40B4-BE49-F238E27FC236}">
                  <a16:creationId xmlns:a16="http://schemas.microsoft.com/office/drawing/2014/main" id="{1FE79ADD-D7A8-40CC-A827-1F55EC9F2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209" y="4341887"/>
              <a:ext cx="1506066" cy="1600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 advClick="0" advTm="19000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Τίτλος">
            <a:extLst>
              <a:ext uri="{FF2B5EF4-FFF2-40B4-BE49-F238E27FC236}">
                <a16:creationId xmlns:a16="http://schemas.microsoft.com/office/drawing/2014/main" id="{E5A603E9-B947-4A8B-9A2B-F3F2318E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l-GR" sz="3000" b="1">
                <a:solidFill>
                  <a:srgbClr val="800000"/>
                </a:solidFill>
                <a:latin typeface="Comic Sans MS" pitchFamily="66" charset="0"/>
              </a:rPr>
              <a:t>ΣΥΝΤΗΡΗΣΗ ΑΣΦΑΛΤΟΣΤΡΩΜΕΝΩΝ ΟΔΩΝ </a:t>
            </a:r>
            <a:br>
              <a:rPr lang="el-GR" sz="2400" b="1">
                <a:solidFill>
                  <a:srgbClr val="800000"/>
                </a:solidFill>
                <a:latin typeface="Comic Sans MS" pitchFamily="66" charset="0"/>
              </a:rPr>
            </a:br>
            <a:r>
              <a:rPr lang="el-GR" sz="2400">
                <a:solidFill>
                  <a:srgbClr val="800000"/>
                </a:solidFill>
                <a:latin typeface="Comic Sans MS" pitchFamily="66" charset="0"/>
              </a:rPr>
              <a:t>ΜΗΚΟΣ ΔΙΚΤΥΟΥ 1.300χλμ</a:t>
            </a:r>
            <a:endParaRPr lang="el-GR" sz="2400"/>
          </a:p>
        </p:txBody>
      </p:sp>
      <p:sp>
        <p:nvSpPr>
          <p:cNvPr id="6147" name="2 - Θέση κειμένου">
            <a:extLst>
              <a:ext uri="{FF2B5EF4-FFF2-40B4-BE49-F238E27FC236}">
                <a16:creationId xmlns:a16="http://schemas.microsoft.com/office/drawing/2014/main" id="{6D791E78-AF0D-4CEE-91F0-FB9BE153B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el-GR">
                <a:solidFill>
                  <a:srgbClr val="0099FF"/>
                </a:solidFill>
              </a:rPr>
              <a:t>Ματσούκα &amp; Μαβίλη </a:t>
            </a:r>
          </a:p>
        </p:txBody>
      </p:sp>
      <p:pic>
        <p:nvPicPr>
          <p:cNvPr id="61444" name="7 - Θέση περιεχομένου" descr="Ματσούκα &amp; Βαβίλη.jpg">
            <a:extLst>
              <a:ext uri="{FF2B5EF4-FFF2-40B4-BE49-F238E27FC236}">
                <a16:creationId xmlns:a16="http://schemas.microsoft.com/office/drawing/2014/main" id="{4A166871-F204-480F-82CB-421C254200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250"/>
            <a:ext cx="4040188" cy="3030538"/>
          </a:xfrm>
        </p:spPr>
      </p:pic>
      <p:sp>
        <p:nvSpPr>
          <p:cNvPr id="6149" name="4 - Θέση κειμένου">
            <a:extLst>
              <a:ext uri="{FF2B5EF4-FFF2-40B4-BE49-F238E27FC236}">
                <a16:creationId xmlns:a16="http://schemas.microsoft.com/office/drawing/2014/main" id="{A9B8C7A9-3A8D-4BF7-9B16-5AC5B8557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noFill/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el-GR">
                <a:solidFill>
                  <a:srgbClr val="0099FF"/>
                </a:solidFill>
              </a:rPr>
              <a:t>Αυστραλίας</a:t>
            </a:r>
          </a:p>
        </p:txBody>
      </p:sp>
      <p:pic>
        <p:nvPicPr>
          <p:cNvPr id="61448" name="8 - Θέση περιεχομένου" descr="Αυστραλίας.jpg">
            <a:extLst>
              <a:ext uri="{FF2B5EF4-FFF2-40B4-BE49-F238E27FC236}">
                <a16:creationId xmlns:a16="http://schemas.microsoft.com/office/drawing/2014/main" id="{716D8409-DC61-48DB-A174-B099DC489A4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635250"/>
            <a:ext cx="4041775" cy="3030538"/>
          </a:xfrm>
        </p:spPr>
      </p:pic>
      <p:sp>
        <p:nvSpPr>
          <p:cNvPr id="61449" name="6 - Θέση αριθμού διαφάνειας">
            <a:extLst>
              <a:ext uri="{FF2B5EF4-FFF2-40B4-BE49-F238E27FC236}">
                <a16:creationId xmlns:a16="http://schemas.microsoft.com/office/drawing/2014/main" id="{F5F4E77D-479D-4247-B837-5F16A53C8A6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5791200" y="6203950"/>
            <a:ext cx="2590800" cy="38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7DF8999-8E5F-4C32-AC32-30BA703E69F1}" type="slidenum">
              <a:rPr lang="el-GR" altLang="el-GR" sz="1200">
                <a:solidFill>
                  <a:schemeClr val="tx2"/>
                </a:solidFill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l-GR" altLang="el-GR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4000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Τίτλος">
            <a:extLst>
              <a:ext uri="{FF2B5EF4-FFF2-40B4-BE49-F238E27FC236}">
                <a16:creationId xmlns:a16="http://schemas.microsoft.com/office/drawing/2014/main" id="{43B62B03-530C-4369-8AFC-2B09FB7F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b="1" dirty="0">
                <a:solidFill>
                  <a:srgbClr val="800000"/>
                </a:solidFill>
                <a:latin typeface="Comic Sans MS" pitchFamily="66" charset="0"/>
              </a:rPr>
              <a:t>ΣΥΝΤΗΡΗΣΗ ΧΩΜΑΤΟΔΡΟΜΩΝ </a:t>
            </a:r>
            <a:br>
              <a:rPr lang="el-GR" sz="2400" b="1" dirty="0">
                <a:solidFill>
                  <a:srgbClr val="800000"/>
                </a:solidFill>
                <a:latin typeface="Comic Sans MS" pitchFamily="66" charset="0"/>
              </a:rPr>
            </a:br>
            <a:r>
              <a:rPr lang="el-GR" sz="2400" dirty="0">
                <a:solidFill>
                  <a:srgbClr val="800000"/>
                </a:solidFill>
                <a:latin typeface="Comic Sans MS" pitchFamily="66" charset="0"/>
              </a:rPr>
              <a:t>ΜΗΚΟΣ ΔΙΚΤΥΟΥ 800χλμ</a:t>
            </a:r>
          </a:p>
        </p:txBody>
      </p:sp>
      <p:sp>
        <p:nvSpPr>
          <p:cNvPr id="8195" name="2 - Θέση κειμένου">
            <a:extLst>
              <a:ext uri="{FF2B5EF4-FFF2-40B4-BE49-F238E27FC236}">
                <a16:creationId xmlns:a16="http://schemas.microsoft.com/office/drawing/2014/main" id="{A57B8CEC-282B-4A04-8EB8-F5FD2B29A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el-GR" dirty="0">
                <a:solidFill>
                  <a:srgbClr val="0070C0"/>
                </a:solidFill>
              </a:rPr>
              <a:t>ΟΔΟΙ ΕΝΤΟΣ ΣΧΕΔΙΟΥ ΠΟΛΕΩΣ - ΟΙΚΙΣΜΩΝ</a:t>
            </a:r>
          </a:p>
        </p:txBody>
      </p:sp>
      <p:sp>
        <p:nvSpPr>
          <p:cNvPr id="8196" name="4 - Θέση κειμένου">
            <a:extLst>
              <a:ext uri="{FF2B5EF4-FFF2-40B4-BE49-F238E27FC236}">
                <a16:creationId xmlns:a16="http://schemas.microsoft.com/office/drawing/2014/main" id="{8549866F-6398-498A-A45E-23DDCE6DC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noFill/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el-GR" sz="2200">
                <a:solidFill>
                  <a:srgbClr val="008000"/>
                </a:solidFill>
              </a:rPr>
              <a:t>ΑΓΡΟΤΙΚΗ ΟΔΟΠΟΙΙΑ – ΔΑΣΙΚΟ ΔΙΚΤΥΟ</a:t>
            </a:r>
          </a:p>
        </p:txBody>
      </p:sp>
      <p:pic>
        <p:nvPicPr>
          <p:cNvPr id="62471" name="12 - Θέση περιεχομένου" descr="IMG_20170805_122129.jpg">
            <a:extLst>
              <a:ext uri="{FF2B5EF4-FFF2-40B4-BE49-F238E27FC236}">
                <a16:creationId xmlns:a16="http://schemas.microsoft.com/office/drawing/2014/main" id="{C735318B-4627-4B6A-9A04-22A355D6FEE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4938" y="2357438"/>
            <a:ext cx="2857500" cy="3683000"/>
          </a:xfrm>
        </p:spPr>
      </p:pic>
      <p:sp>
        <p:nvSpPr>
          <p:cNvPr id="62472" name="6 - Θέση αριθμού διαφάνειας">
            <a:extLst>
              <a:ext uri="{FF2B5EF4-FFF2-40B4-BE49-F238E27FC236}">
                <a16:creationId xmlns:a16="http://schemas.microsoft.com/office/drawing/2014/main" id="{1337C618-9974-4D57-962C-26913D93D4D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5791200" y="6203950"/>
            <a:ext cx="2590800" cy="38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50ED5240-9C7B-4534-A30B-6F3DD04991B4}" type="slidenum">
              <a:rPr lang="el-GR" altLang="el-GR" sz="1200">
                <a:solidFill>
                  <a:schemeClr val="tx2"/>
                </a:solidFill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l-GR" altLang="el-GR" sz="1200">
              <a:solidFill>
                <a:schemeClr val="tx2"/>
              </a:solidFill>
            </a:endParaRPr>
          </a:p>
        </p:txBody>
      </p:sp>
      <p:pic>
        <p:nvPicPr>
          <p:cNvPr id="62473" name="11 - Θέση περιεχομένου" descr="Αθηνών (Ανδρόνικου-Ευήνου) 4 εργασίες.jpg">
            <a:extLst>
              <a:ext uri="{FF2B5EF4-FFF2-40B4-BE49-F238E27FC236}">
                <a16:creationId xmlns:a16="http://schemas.microsoft.com/office/drawing/2014/main" id="{71AE9C39-1716-4C1B-A811-378F117711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93950"/>
            <a:ext cx="4330700" cy="3630613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21 - Θέση αριθμού διαφάνειας">
            <a:extLst>
              <a:ext uri="{FF2B5EF4-FFF2-40B4-BE49-F238E27FC236}">
                <a16:creationId xmlns:a16="http://schemas.microsoft.com/office/drawing/2014/main" id="{94F5DABE-B672-4E42-9A57-CF2807325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0AADF90-9DE5-4033-B789-9E3374EC52AA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63491" name="1 - Θέση αριθμού διαφάνειας">
            <a:extLst>
              <a:ext uri="{FF2B5EF4-FFF2-40B4-BE49-F238E27FC236}">
                <a16:creationId xmlns:a16="http://schemas.microsoft.com/office/drawing/2014/main" id="{F19D44C1-EA5B-46B5-A3B0-1B3CC9FB50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24C6E6EC-12FF-4C5D-A7F7-520423C7FF75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40" name="12 - TextBox">
            <a:extLst>
              <a:ext uri="{FF2B5EF4-FFF2-40B4-BE49-F238E27FC236}">
                <a16:creationId xmlns:a16="http://schemas.microsoft.com/office/drawing/2014/main" id="{B7BCF04E-F8A7-45C3-A130-CC460684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1077913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el-GR" sz="3200" dirty="0">
                <a:latin typeface="+mj-lt"/>
              </a:rPr>
              <a:t>4</a:t>
            </a:r>
            <a:r>
              <a:rPr lang="en-US" sz="3200" dirty="0">
                <a:latin typeface="Arial" pitchFamily="34" charset="0"/>
              </a:rPr>
              <a:t>. </a:t>
            </a:r>
            <a:r>
              <a:rPr lang="el-GR" sz="3200" dirty="0"/>
              <a:t>Τσιμεντοστρώσεις οδών και μικρά Τεχνικά έργα σε Τοπικές Κοινότητες</a:t>
            </a:r>
          </a:p>
        </p:txBody>
      </p:sp>
      <p:pic>
        <p:nvPicPr>
          <p:cNvPr id="63493" name="Picture 7" descr="download">
            <a:extLst>
              <a:ext uri="{FF2B5EF4-FFF2-40B4-BE49-F238E27FC236}">
                <a16:creationId xmlns:a16="http://schemas.microsoft.com/office/drawing/2014/main" id="{77F15031-7554-407E-902F-056320FD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7413" cy="1027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397DC952-0174-4BDD-BE44-A091034FA5CB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10 - TextBox">
            <a:extLst>
              <a:ext uri="{FF2B5EF4-FFF2-40B4-BE49-F238E27FC236}">
                <a16:creationId xmlns:a16="http://schemas.microsoft.com/office/drawing/2014/main" id="{D90F9B50-9D2F-4AD0-8B3E-1BF6277EA5DE}"/>
              </a:ext>
            </a:extLst>
          </p:cNvPr>
          <p:cNvSpPr txBox="1"/>
          <p:nvPr/>
        </p:nvSpPr>
        <p:spPr>
          <a:xfrm>
            <a:off x="0" y="1125538"/>
            <a:ext cx="9144000" cy="4522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altLang="el-GR" sz="3200" dirty="0">
                <a:solidFill>
                  <a:schemeClr val="bg1"/>
                </a:solidFill>
              </a:rPr>
              <a:t>Η κατασκευή οδών με οπλισμένο σκυρόδεμα πραγματοποιείται από: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l-GR" altLang="el-GR" sz="3200" dirty="0">
                <a:solidFill>
                  <a:schemeClr val="bg1"/>
                </a:solidFill>
              </a:rPr>
              <a:t>το συνεργείο πλακοστρώσεων του τμήματος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l-GR" altLang="el-GR" sz="3200" dirty="0">
                <a:solidFill>
                  <a:schemeClr val="bg1"/>
                </a:solidFill>
              </a:rPr>
              <a:t>με εθελοντική εργασία των πολιτών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Η απόδοση του Τμήματος Αυτεπιστασίας στην τσιμεντόστρωση οδών (2015 – 2018) είναι :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Συνολικά χρησιμοποιήθηκαν : 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4.650 </a:t>
            </a:r>
            <a:r>
              <a:rPr lang="el-GR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κ.μ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σκυρόδεμα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3.000 τεμάχια δομικό πλέγμα</a:t>
            </a:r>
          </a:p>
        </p:txBody>
      </p:sp>
    </p:spTree>
  </p:cSld>
  <p:clrMapOvr>
    <a:masterClrMapping/>
  </p:clrMapOvr>
  <p:transition spd="slow" advClick="0" advTm="19000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21 - Θέση αριθμού διαφάνειας">
            <a:extLst>
              <a:ext uri="{FF2B5EF4-FFF2-40B4-BE49-F238E27FC236}">
                <a16:creationId xmlns:a16="http://schemas.microsoft.com/office/drawing/2014/main" id="{86331CC8-0373-4DEC-9921-7B2FC99BD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243AED6-D91F-4366-A7A3-92D72AD311EC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64515" name="1 - Θέση αριθμού διαφάνειας">
            <a:extLst>
              <a:ext uri="{FF2B5EF4-FFF2-40B4-BE49-F238E27FC236}">
                <a16:creationId xmlns:a16="http://schemas.microsoft.com/office/drawing/2014/main" id="{D23709FC-6B3C-4157-9831-9987228B24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3D2C7E1A-3EC2-4B60-B04E-E627249F4799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40" name="12 - TextBox">
            <a:extLst>
              <a:ext uri="{FF2B5EF4-FFF2-40B4-BE49-F238E27FC236}">
                <a16:creationId xmlns:a16="http://schemas.microsoft.com/office/drawing/2014/main" id="{1AF925DD-A75B-4C64-BE48-0FD73B35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1077913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el-GR" sz="3200" dirty="0">
                <a:latin typeface="+mj-lt"/>
              </a:rPr>
              <a:t>4</a:t>
            </a:r>
            <a:r>
              <a:rPr lang="en-US" sz="3200" dirty="0">
                <a:latin typeface="Arial" pitchFamily="34" charset="0"/>
              </a:rPr>
              <a:t>. </a:t>
            </a:r>
            <a:r>
              <a:rPr lang="el-GR" sz="3200" dirty="0"/>
              <a:t>Τσιμεντοστρώσεις οδών και μικρά Τεχνικά έργα σε Τοπικές Κοινότητες</a:t>
            </a:r>
          </a:p>
        </p:txBody>
      </p:sp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D64100DA-29DE-4314-9175-7655F5AAB2A7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- TextBox">
            <a:extLst>
              <a:ext uri="{FF2B5EF4-FFF2-40B4-BE49-F238E27FC236}">
                <a16:creationId xmlns:a16="http://schemas.microsoft.com/office/drawing/2014/main" id="{AD6E7334-CF37-47F0-B58A-8EF2EFF00759}"/>
              </a:ext>
            </a:extLst>
          </p:cNvPr>
          <p:cNvSpPr txBox="1"/>
          <p:nvPr/>
        </p:nvSpPr>
        <p:spPr>
          <a:xfrm>
            <a:off x="0" y="1125538"/>
            <a:ext cx="9144000" cy="4522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altLang="el-GR" sz="3200" dirty="0">
                <a:solidFill>
                  <a:schemeClr val="bg1"/>
                </a:solidFill>
              </a:rPr>
              <a:t>Η κατασκευή μικρών τεχνικών έργων (σωληνωτοί οχετοί, μεταλλικές σχάρες κλπ έγινε από το συνεργείο πλακοστρώσεων του τμήματος. 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Η απόδοση του Τμήματος Αυτεπιστασίας (2015 – 2018) είναι :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bg1"/>
                </a:solidFill>
              </a:rPr>
              <a:t>Συνολικά χρησιμοποιήθηκαν : 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  2.000 μ. προκατασκευασμένοι </a:t>
            </a:r>
            <a:r>
              <a:rPr lang="el-GR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τσιμεντοσωλήνες</a:t>
            </a:r>
            <a:endParaRPr lang="el-GR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- 24.000 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Kg 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σιδήρου για κατασκευή σχαρών</a:t>
            </a:r>
          </a:p>
          <a:p>
            <a:pPr eaLnBrk="1" hangingPunct="1">
              <a:defRPr/>
            </a:pP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- 80 </a:t>
            </a:r>
            <a:r>
              <a:rPr lang="el-GR" sz="3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τμχ</a:t>
            </a:r>
            <a:r>
              <a:rPr lang="el-GR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 Προκατασκευασμένων σχαρών</a:t>
            </a:r>
          </a:p>
        </p:txBody>
      </p:sp>
      <p:pic>
        <p:nvPicPr>
          <p:cNvPr id="9" name="Picture 13" descr="εργολήπτες-μελετητές">
            <a:extLst>
              <a:ext uri="{FF2B5EF4-FFF2-40B4-BE49-F238E27FC236}">
                <a16:creationId xmlns:a16="http://schemas.microsoft.com/office/drawing/2014/main" id="{91910353-4651-4EA6-86F1-193FEA88D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5513" cy="10731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8 - Θέση αριθμού διαφάνειας">
            <a:extLst>
              <a:ext uri="{FF2B5EF4-FFF2-40B4-BE49-F238E27FC236}">
                <a16:creationId xmlns:a16="http://schemas.microsoft.com/office/drawing/2014/main" id="{158E2151-53D5-49B8-8500-9221E2145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DB7D3C0-A3B6-4032-BB77-F1EED7B2D75D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B4F293CF-D1BE-46C8-BD4E-5BA53201EAA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ΜΟΙΡΑ (παρακαμπτήρια οδός)</a:t>
            </a:r>
            <a:br>
              <a:rPr lang="el-GR" sz="32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20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3.000,00 μ2 </a:t>
            </a:r>
          </a:p>
        </p:txBody>
      </p:sp>
      <p:pic>
        <p:nvPicPr>
          <p:cNvPr id="65540" name="Picture 9" descr="παρακαμπτήριος Μοίρα 1">
            <a:extLst>
              <a:ext uri="{FF2B5EF4-FFF2-40B4-BE49-F238E27FC236}">
                <a16:creationId xmlns:a16="http://schemas.microsoft.com/office/drawing/2014/main" id="{E165FA2C-9AD8-4CE2-9D3D-B37368E221F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600200"/>
            <a:ext cx="3527425" cy="2185988"/>
          </a:xfrm>
        </p:spPr>
      </p:pic>
      <p:pic>
        <p:nvPicPr>
          <p:cNvPr id="65541" name="Picture 10" descr="παρακαμπτήριος Μοίρα 2">
            <a:extLst>
              <a:ext uri="{FF2B5EF4-FFF2-40B4-BE49-F238E27FC236}">
                <a16:creationId xmlns:a16="http://schemas.microsoft.com/office/drawing/2014/main" id="{F5EA371E-E467-47AA-BF02-75B791E60D3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28775"/>
            <a:ext cx="3562350" cy="2185988"/>
          </a:xfrm>
        </p:spPr>
      </p:pic>
      <p:pic>
        <p:nvPicPr>
          <p:cNvPr id="65542" name="Picture 11" descr="παρακαμπτήριος Μοίρα 4">
            <a:extLst>
              <a:ext uri="{FF2B5EF4-FFF2-40B4-BE49-F238E27FC236}">
                <a16:creationId xmlns:a16="http://schemas.microsoft.com/office/drawing/2014/main" id="{F4B8631C-29A8-4D90-A5EB-76419E608D2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933825"/>
            <a:ext cx="3527425" cy="2187575"/>
          </a:xfrm>
        </p:spPr>
      </p:pic>
      <p:pic>
        <p:nvPicPr>
          <p:cNvPr id="65543" name="Picture 12" descr="παρακαμπτήριος Μοίρα 5">
            <a:extLst>
              <a:ext uri="{FF2B5EF4-FFF2-40B4-BE49-F238E27FC236}">
                <a16:creationId xmlns:a16="http://schemas.microsoft.com/office/drawing/2014/main" id="{D1FAD9D8-F0F7-4B8A-9CA6-85CCFAB5F79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933825"/>
            <a:ext cx="3563938" cy="2187575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8 - Θέση αριθμού διαφάνειας">
            <a:extLst>
              <a:ext uri="{FF2B5EF4-FFF2-40B4-BE49-F238E27FC236}">
                <a16:creationId xmlns:a16="http://schemas.microsoft.com/office/drawing/2014/main" id="{1DAE2B51-0045-4A9E-B180-BD6A058EB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2BFFAE-7B53-4DD7-914B-9AF85CA79DA6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372FC19B-636B-4A04-8B40-17316A6DBE2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ΑΝΩ ΚΑΣΤΡΙΤΣΙ</a:t>
            </a:r>
            <a:r>
              <a:rPr lang="el-GR" sz="28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(οδός προς Κ. Καστρίτσι)</a:t>
            </a:r>
            <a:br>
              <a:rPr lang="el-GR" sz="28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18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5.100,00 μ2</a:t>
            </a:r>
          </a:p>
        </p:txBody>
      </p:sp>
      <p:pic>
        <p:nvPicPr>
          <p:cNvPr id="66564" name="Picture 9" descr="Άνω Καστρίτσι (3)">
            <a:extLst>
              <a:ext uri="{FF2B5EF4-FFF2-40B4-BE49-F238E27FC236}">
                <a16:creationId xmlns:a16="http://schemas.microsoft.com/office/drawing/2014/main" id="{49E80B06-B34C-4109-A010-6F1E6A1A338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12875"/>
            <a:ext cx="3529012" cy="2401888"/>
          </a:xfrm>
        </p:spPr>
      </p:pic>
      <p:pic>
        <p:nvPicPr>
          <p:cNvPr id="66565" name="Picture 10" descr="Άνω Καστρίτσι (5)">
            <a:extLst>
              <a:ext uri="{FF2B5EF4-FFF2-40B4-BE49-F238E27FC236}">
                <a16:creationId xmlns:a16="http://schemas.microsoft.com/office/drawing/2014/main" id="{97611159-80D6-4659-8DCD-EDB6ACB59D2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412875"/>
            <a:ext cx="3457575" cy="2401888"/>
          </a:xfrm>
        </p:spPr>
      </p:pic>
      <p:pic>
        <p:nvPicPr>
          <p:cNvPr id="66566" name="Picture 11" descr="Άνω Καστρίτσι (8)">
            <a:extLst>
              <a:ext uri="{FF2B5EF4-FFF2-40B4-BE49-F238E27FC236}">
                <a16:creationId xmlns:a16="http://schemas.microsoft.com/office/drawing/2014/main" id="{45B8AE44-B6D0-4271-9E43-AFEAFFDE642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860800"/>
            <a:ext cx="3529012" cy="2374900"/>
          </a:xfrm>
        </p:spPr>
      </p:pic>
      <p:pic>
        <p:nvPicPr>
          <p:cNvPr id="66567" name="Picture 12" descr="Άνω Καστρίτσι (10)">
            <a:extLst>
              <a:ext uri="{FF2B5EF4-FFF2-40B4-BE49-F238E27FC236}">
                <a16:creationId xmlns:a16="http://schemas.microsoft.com/office/drawing/2014/main" id="{9C08AB5B-949C-4F5F-B1CF-3FFF63CCC90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860800"/>
            <a:ext cx="3457575" cy="2374900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3 - Θέση αριθμού διαφάνειας">
            <a:extLst>
              <a:ext uri="{FF2B5EF4-FFF2-40B4-BE49-F238E27FC236}">
                <a16:creationId xmlns:a16="http://schemas.microsoft.com/office/drawing/2014/main" id="{3452DE23-F661-48F4-83AB-D4FDC08774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DCAC8D-276E-41F8-B073-8C1A61EA8F4B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1267" name="5 - TextBox">
            <a:extLst>
              <a:ext uri="{FF2B5EF4-FFF2-40B4-BE49-F238E27FC236}">
                <a16:creationId xmlns:a16="http://schemas.microsoft.com/office/drawing/2014/main" id="{6DBD54B7-4EBC-4336-901C-7D025FB89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0"/>
            <a:ext cx="6911975" cy="523875"/>
          </a:xfrm>
          <a:prstGeom prst="rect">
            <a:avLst/>
          </a:prstGeom>
          <a:solidFill>
            <a:schemeClr val="accent2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solidFill>
                  <a:srgbClr val="FFFFFF"/>
                </a:solidFill>
              </a:rPr>
              <a:t>ΔΙΕΥΘΥΝΣΗ ΕΡΓΩΝ ΥΠΟΔΟΜΗΣ</a:t>
            </a:r>
          </a:p>
        </p:txBody>
      </p:sp>
      <p:sp>
        <p:nvSpPr>
          <p:cNvPr id="7" name="6 - TextBox">
            <a:extLst>
              <a:ext uri="{FF2B5EF4-FFF2-40B4-BE49-F238E27FC236}">
                <a16:creationId xmlns:a16="http://schemas.microsoft.com/office/drawing/2014/main" id="{BBF2E0AA-4352-4519-B2F8-04151549A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952500"/>
            <a:ext cx="3527425" cy="917575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>
                <a:solidFill>
                  <a:srgbClr val="FFFFFF"/>
                </a:solidFill>
              </a:rPr>
              <a:t>Τμήμα Σχεδιασμού &amp; Τεχνικής </a:t>
            </a:r>
            <a:r>
              <a:rPr lang="en-US" altLang="el-GR">
                <a:solidFill>
                  <a:srgbClr val="FFFFFF"/>
                </a:solidFill>
              </a:rPr>
              <a:t>Y</a:t>
            </a:r>
            <a:r>
              <a:rPr lang="el-GR" altLang="el-GR">
                <a:solidFill>
                  <a:srgbClr val="FFFFFF"/>
                </a:solidFill>
              </a:rPr>
              <a:t>ποστήριξης</a:t>
            </a:r>
          </a:p>
        </p:txBody>
      </p:sp>
      <p:sp>
        <p:nvSpPr>
          <p:cNvPr id="8" name="7 - TextBox">
            <a:extLst>
              <a:ext uri="{FF2B5EF4-FFF2-40B4-BE49-F238E27FC236}">
                <a16:creationId xmlns:a16="http://schemas.microsoft.com/office/drawing/2014/main" id="{DCE580CD-9B2B-45D9-BCC9-3D89E47BE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420938"/>
            <a:ext cx="3584575" cy="523875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solidFill>
                  <a:srgbClr val="FFFFFF"/>
                </a:solidFill>
              </a:rPr>
              <a:t>Τμήμα Οδοποιίας</a:t>
            </a:r>
          </a:p>
        </p:txBody>
      </p:sp>
      <p:sp>
        <p:nvSpPr>
          <p:cNvPr id="9" name="8 - TextBox">
            <a:extLst>
              <a:ext uri="{FF2B5EF4-FFF2-40B4-BE49-F238E27FC236}">
                <a16:creationId xmlns:a16="http://schemas.microsoft.com/office/drawing/2014/main" id="{C8A410B6-DBB8-45D9-914B-01258926C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573463"/>
            <a:ext cx="3529013" cy="1404937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solidFill>
                  <a:srgbClr val="FFFFFF"/>
                </a:solidFill>
              </a:rPr>
              <a:t>Τμήμα Αυτεπιστασίας</a:t>
            </a:r>
            <a:r>
              <a:rPr lang="en-US" altLang="el-GR" sz="2800">
                <a:solidFill>
                  <a:srgbClr val="FFFFFF"/>
                </a:solidFill>
              </a:rPr>
              <a:t> </a:t>
            </a:r>
            <a:r>
              <a:rPr lang="el-GR" altLang="el-GR" sz="2800">
                <a:solidFill>
                  <a:srgbClr val="FFFFFF"/>
                </a:solidFill>
              </a:rPr>
              <a:t>Έργων Υποδομής</a:t>
            </a:r>
          </a:p>
        </p:txBody>
      </p:sp>
      <p:sp>
        <p:nvSpPr>
          <p:cNvPr id="10" name="9 - TextBox">
            <a:extLst>
              <a:ext uri="{FF2B5EF4-FFF2-40B4-BE49-F238E27FC236}">
                <a16:creationId xmlns:a16="http://schemas.microsoft.com/office/drawing/2014/main" id="{E7189DFA-8770-43F8-88F7-069922E3E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732463"/>
            <a:ext cx="3529013" cy="955675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solidFill>
                  <a:srgbClr val="FFFFFF"/>
                </a:solidFill>
              </a:rPr>
              <a:t>Τμήμα Υδραυλικών Έργων</a:t>
            </a:r>
          </a:p>
        </p:txBody>
      </p:sp>
      <p:cxnSp>
        <p:nvCxnSpPr>
          <p:cNvPr id="15" name="14 - Ευθεία γραμμή σύνδεσης">
            <a:extLst>
              <a:ext uri="{FF2B5EF4-FFF2-40B4-BE49-F238E27FC236}">
                <a16:creationId xmlns:a16="http://schemas.microsoft.com/office/drawing/2014/main" id="{6D7E0CCB-D757-4092-8502-A3B4CDD3E62A}"/>
              </a:ext>
            </a:extLst>
          </p:cNvPr>
          <p:cNvCxnSpPr/>
          <p:nvPr/>
        </p:nvCxnSpPr>
        <p:spPr>
          <a:xfrm flipH="1">
            <a:off x="900113" y="528638"/>
            <a:ext cx="0" cy="578008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- Ευθύγραμμο βέλος σύνδεσης">
            <a:extLst>
              <a:ext uri="{FF2B5EF4-FFF2-40B4-BE49-F238E27FC236}">
                <a16:creationId xmlns:a16="http://schemas.microsoft.com/office/drawing/2014/main" id="{C394DC5F-11D4-4AA5-98A5-BBD83C5E4CFD}"/>
              </a:ext>
            </a:extLst>
          </p:cNvPr>
          <p:cNvCxnSpPr/>
          <p:nvPr/>
        </p:nvCxnSpPr>
        <p:spPr>
          <a:xfrm flipV="1">
            <a:off x="900113" y="1268413"/>
            <a:ext cx="1008062" cy="31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ύγραμμο βέλος σύνδεσης">
            <a:extLst>
              <a:ext uri="{FF2B5EF4-FFF2-40B4-BE49-F238E27FC236}">
                <a16:creationId xmlns:a16="http://schemas.microsoft.com/office/drawing/2014/main" id="{2BE59527-1142-461E-B4E5-649629459BB5}"/>
              </a:ext>
            </a:extLst>
          </p:cNvPr>
          <p:cNvCxnSpPr/>
          <p:nvPr/>
        </p:nvCxnSpPr>
        <p:spPr>
          <a:xfrm flipV="1">
            <a:off x="900113" y="2708275"/>
            <a:ext cx="947737" cy="31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- Ευθύγραμμο βέλος σύνδεσης">
            <a:extLst>
              <a:ext uri="{FF2B5EF4-FFF2-40B4-BE49-F238E27FC236}">
                <a16:creationId xmlns:a16="http://schemas.microsoft.com/office/drawing/2014/main" id="{810A4BC2-9221-40BF-8943-A4BB04BC2C73}"/>
              </a:ext>
            </a:extLst>
          </p:cNvPr>
          <p:cNvCxnSpPr/>
          <p:nvPr/>
        </p:nvCxnSpPr>
        <p:spPr>
          <a:xfrm flipV="1">
            <a:off x="900113" y="4076700"/>
            <a:ext cx="947737" cy="31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- Ευθύγραμμο βέλος σύνδεσης">
            <a:extLst>
              <a:ext uri="{FF2B5EF4-FFF2-40B4-BE49-F238E27FC236}">
                <a16:creationId xmlns:a16="http://schemas.microsoft.com/office/drawing/2014/main" id="{13754900-2B3A-404E-88C7-5C844BB65FEB}"/>
              </a:ext>
            </a:extLst>
          </p:cNvPr>
          <p:cNvCxnSpPr/>
          <p:nvPr/>
        </p:nvCxnSpPr>
        <p:spPr>
          <a:xfrm flipV="1">
            <a:off x="900113" y="6308725"/>
            <a:ext cx="947737" cy="31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- TextBox">
            <a:extLst>
              <a:ext uri="{FF2B5EF4-FFF2-40B4-BE49-F238E27FC236}">
                <a16:creationId xmlns:a16="http://schemas.microsoft.com/office/drawing/2014/main" id="{D07D79FD-EE2A-4B35-B512-02CF915D9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981075"/>
            <a:ext cx="2879725" cy="1016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1   Ηλεκτρ. Μηχ.  Τ.Ε.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2  Πολιτ. Μηχ. Π.Ε.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1   Πολιτ. Μηχ. Τ.Ε.</a:t>
            </a:r>
          </a:p>
        </p:txBody>
      </p:sp>
      <p:cxnSp>
        <p:nvCxnSpPr>
          <p:cNvPr id="30" name="29 - Ευθύγραμμο βέλος σύνδεσης">
            <a:extLst>
              <a:ext uri="{FF2B5EF4-FFF2-40B4-BE49-F238E27FC236}">
                <a16:creationId xmlns:a16="http://schemas.microsoft.com/office/drawing/2014/main" id="{1CBF66B6-E57E-4C0D-89CA-AC2A280773D0}"/>
              </a:ext>
            </a:extLst>
          </p:cNvPr>
          <p:cNvCxnSpPr>
            <a:stCxn id="7" idx="3"/>
          </p:cNvCxnSpPr>
          <p:nvPr/>
        </p:nvCxnSpPr>
        <p:spPr>
          <a:xfrm>
            <a:off x="5427663" y="1411288"/>
            <a:ext cx="293687" cy="95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- TextBox">
            <a:extLst>
              <a:ext uri="{FF2B5EF4-FFF2-40B4-BE49-F238E27FC236}">
                <a16:creationId xmlns:a16="http://schemas.microsoft.com/office/drawing/2014/main" id="{0E3CCD52-19A3-4989-A167-0B47B9AA3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133600"/>
            <a:ext cx="2879725" cy="13493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3  Πολιτ. Μηχ. Π.Ε.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3  Τοπογρ.  Μηχ. Π.Ε.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1</a:t>
            </a:r>
            <a:r>
              <a:rPr lang="en-US" altLang="el-GR" sz="2000">
                <a:solidFill>
                  <a:srgbClr val="FFFFFF"/>
                </a:solidFill>
              </a:rPr>
              <a:t> </a:t>
            </a:r>
            <a:r>
              <a:rPr lang="el-GR" altLang="el-GR" sz="2000">
                <a:solidFill>
                  <a:srgbClr val="FFFFFF"/>
                </a:solidFill>
              </a:rPr>
              <a:t>  Πολιτ. Μηχ. Τ.Ε.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1   Γεωλόγος Π.Ε.</a:t>
            </a:r>
          </a:p>
        </p:txBody>
      </p:sp>
      <p:cxnSp>
        <p:nvCxnSpPr>
          <p:cNvPr id="33" name="32 - Ευθύγραμμο βέλος σύνδεσης">
            <a:extLst>
              <a:ext uri="{FF2B5EF4-FFF2-40B4-BE49-F238E27FC236}">
                <a16:creationId xmlns:a16="http://schemas.microsoft.com/office/drawing/2014/main" id="{784880CF-9573-4F76-A10C-61FDC14190DF}"/>
              </a:ext>
            </a:extLst>
          </p:cNvPr>
          <p:cNvCxnSpPr/>
          <p:nvPr/>
        </p:nvCxnSpPr>
        <p:spPr>
          <a:xfrm>
            <a:off x="5418138" y="2682875"/>
            <a:ext cx="293687" cy="79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4 - TextBox">
            <a:extLst>
              <a:ext uri="{FF2B5EF4-FFF2-40B4-BE49-F238E27FC236}">
                <a16:creationId xmlns:a16="http://schemas.microsoft.com/office/drawing/2014/main" id="{A7DC6BC6-602D-4265-B8A6-DA23A4B08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644900"/>
            <a:ext cx="3095625" cy="16541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1   Μηχανολόγο Τ.Ε.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1   Πολιτ. Μηχ. Π.Ε.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4  Πολιτ.  Μηχ. Τ.Ε.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>
                <a:solidFill>
                  <a:srgbClr val="FFFFFF"/>
                </a:solidFill>
              </a:rPr>
              <a:t>3</a:t>
            </a:r>
            <a:r>
              <a:rPr lang="el-GR" altLang="el-GR" sz="2000">
                <a:solidFill>
                  <a:srgbClr val="FFFFFF"/>
                </a:solidFill>
              </a:rPr>
              <a:t>  Τεχν. Πλακοστρώσεων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>
                <a:solidFill>
                  <a:srgbClr val="FFFFFF"/>
                </a:solidFill>
              </a:rPr>
              <a:t>7</a:t>
            </a:r>
            <a:r>
              <a:rPr lang="el-GR" altLang="el-GR" sz="2000">
                <a:solidFill>
                  <a:srgbClr val="FFFFFF"/>
                </a:solidFill>
              </a:rPr>
              <a:t>  Εργάτες Ασφαλτικών</a:t>
            </a:r>
          </a:p>
        </p:txBody>
      </p:sp>
      <p:sp>
        <p:nvSpPr>
          <p:cNvPr id="36" name="35 - TextBox">
            <a:extLst>
              <a:ext uri="{FF2B5EF4-FFF2-40B4-BE49-F238E27FC236}">
                <a16:creationId xmlns:a16="http://schemas.microsoft.com/office/drawing/2014/main" id="{332E3F17-D711-469A-9416-3F1CE8391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6115050"/>
            <a:ext cx="2879725" cy="40005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solidFill>
                  <a:srgbClr val="FFFFFF"/>
                </a:solidFill>
              </a:rPr>
              <a:t>2  Πολιτ. Μηχ. Π.Ε.</a:t>
            </a:r>
          </a:p>
        </p:txBody>
      </p:sp>
      <p:cxnSp>
        <p:nvCxnSpPr>
          <p:cNvPr id="37" name="36 - Ευθύγραμμο βέλος σύνδεσης">
            <a:extLst>
              <a:ext uri="{FF2B5EF4-FFF2-40B4-BE49-F238E27FC236}">
                <a16:creationId xmlns:a16="http://schemas.microsoft.com/office/drawing/2014/main" id="{D878D039-8602-4D8A-8BB2-5B59DE55FE8F}"/>
              </a:ext>
            </a:extLst>
          </p:cNvPr>
          <p:cNvCxnSpPr/>
          <p:nvPr/>
        </p:nvCxnSpPr>
        <p:spPr>
          <a:xfrm>
            <a:off x="5364163" y="6308725"/>
            <a:ext cx="36036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- Ευθύγραμμο βέλος σύνδεσης">
            <a:extLst>
              <a:ext uri="{FF2B5EF4-FFF2-40B4-BE49-F238E27FC236}">
                <a16:creationId xmlns:a16="http://schemas.microsoft.com/office/drawing/2014/main" id="{CC008476-8907-419B-A53F-B0F4EBECA26E}"/>
              </a:ext>
            </a:extLst>
          </p:cNvPr>
          <p:cNvCxnSpPr/>
          <p:nvPr/>
        </p:nvCxnSpPr>
        <p:spPr>
          <a:xfrm>
            <a:off x="5364163" y="4005263"/>
            <a:ext cx="36036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7" grpId="0" animBg="1"/>
      <p:bldP spid="32" grpId="0" animBg="1"/>
      <p:bldP spid="35" grpId="0" animBg="1"/>
      <p:bldP spid="3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6 - Θέση αριθμού διαφάνειας">
            <a:extLst>
              <a:ext uri="{FF2B5EF4-FFF2-40B4-BE49-F238E27FC236}">
                <a16:creationId xmlns:a16="http://schemas.microsoft.com/office/drawing/2014/main" id="{044B377F-D85C-4A91-B261-7A1265ACC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E96496-E1A6-44A1-B15B-7A616B76A46C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6FD1D8F1-C4A6-4A75-AE5C-6842D7620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ΠΕΤΡΩΤΟ (Αφροδίτης)</a:t>
            </a:r>
            <a:br>
              <a:rPr lang="el-GR" sz="32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20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600,00 μ2</a:t>
            </a:r>
          </a:p>
        </p:txBody>
      </p:sp>
      <p:pic>
        <p:nvPicPr>
          <p:cNvPr id="67588" name="Picture 7" descr="Αφροδίτης (πριν)">
            <a:extLst>
              <a:ext uri="{FF2B5EF4-FFF2-40B4-BE49-F238E27FC236}">
                <a16:creationId xmlns:a16="http://schemas.microsoft.com/office/drawing/2014/main" id="{CB64F057-0681-40E7-A2AC-9E81553CD23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4256088" cy="3244850"/>
          </a:xfrm>
        </p:spPr>
      </p:pic>
      <p:pic>
        <p:nvPicPr>
          <p:cNvPr id="67589" name="Picture 8" descr="Αφορδίτης">
            <a:extLst>
              <a:ext uri="{FF2B5EF4-FFF2-40B4-BE49-F238E27FC236}">
                <a16:creationId xmlns:a16="http://schemas.microsoft.com/office/drawing/2014/main" id="{E98F3C26-9895-486F-9A4E-436E253B5D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636838"/>
            <a:ext cx="4249737" cy="3311525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6 - Θέση αριθμού διαφάνειας">
            <a:extLst>
              <a:ext uri="{FF2B5EF4-FFF2-40B4-BE49-F238E27FC236}">
                <a16:creationId xmlns:a16="http://schemas.microsoft.com/office/drawing/2014/main" id="{FE61768A-7714-4E64-911D-F115FDA912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435AF1-CAF3-4133-B23A-FBBB539F14D6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39AC7321-DD38-4C63-8533-7B6EB947C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ΒΕΛΒΙΤΣΙ (παρ. </a:t>
            </a:r>
            <a:r>
              <a:rPr lang="el-GR" sz="3200" b="1" i="1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Διοδώρου</a:t>
            </a:r>
            <a:r>
              <a:rPr lang="el-GR" sz="32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br>
              <a:rPr lang="el-GR" sz="32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2000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300,00 μ2</a:t>
            </a:r>
          </a:p>
        </p:txBody>
      </p:sp>
      <p:pic>
        <p:nvPicPr>
          <p:cNvPr id="68612" name="6 - Θέση περιεχομένου" descr="παρ. Διοδώρου 144 (3).jpg">
            <a:extLst>
              <a:ext uri="{FF2B5EF4-FFF2-40B4-BE49-F238E27FC236}">
                <a16:creationId xmlns:a16="http://schemas.microsoft.com/office/drawing/2014/main" id="{15942E3F-3EDD-4F07-872D-E80DDF160D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  <p:pic>
        <p:nvPicPr>
          <p:cNvPr id="68613" name="8 - Θέση περιεχομένου" descr="παρ. Διοδώρου 144 23-06-14.jpg">
            <a:extLst>
              <a:ext uri="{FF2B5EF4-FFF2-40B4-BE49-F238E27FC236}">
                <a16:creationId xmlns:a16="http://schemas.microsoft.com/office/drawing/2014/main" id="{513E98F2-A3AD-4077-8583-2E4FAA1481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785938"/>
            <a:ext cx="4038600" cy="3028950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6 - Θέση αριθμού διαφάνειας">
            <a:extLst>
              <a:ext uri="{FF2B5EF4-FFF2-40B4-BE49-F238E27FC236}">
                <a16:creationId xmlns:a16="http://schemas.microsoft.com/office/drawing/2014/main" id="{1F52E935-18CE-4A90-9666-F93A46511C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9FD92CB-6172-4B76-9E13-FF93B7973447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3F1D5CDB-FA19-4B8A-BE02-57C33731E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Κατασκευές σωληνωτών</a:t>
            </a:r>
            <a:endParaRPr lang="el-GR" sz="2400" i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981CC511-522A-49B0-98C8-5FCEB5088A3E}"/>
              </a:ext>
            </a:extLst>
          </p:cNvPr>
          <p:cNvSpPr/>
          <p:nvPr/>
        </p:nvSpPr>
        <p:spPr>
          <a:xfrm>
            <a:off x="5143500" y="1571625"/>
            <a:ext cx="350043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i="1" kern="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Σαρδελά</a:t>
            </a:r>
            <a:r>
              <a:rPr lang="el-GR" sz="2400" i="1" kern="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   (Κρήνη)</a:t>
            </a:r>
            <a:endParaRPr lang="el-GR" dirty="0">
              <a:solidFill>
                <a:srgbClr val="0099FF"/>
              </a:solidFill>
            </a:endParaRPr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F1AE8767-B3D1-4FC1-875C-0A4EBAA77B7B}"/>
              </a:ext>
            </a:extLst>
          </p:cNvPr>
          <p:cNvSpPr/>
          <p:nvPr/>
        </p:nvSpPr>
        <p:spPr>
          <a:xfrm>
            <a:off x="1214438" y="5286375"/>
            <a:ext cx="17367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l-GR" sz="2400" b="1" i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2.000,00μ</a:t>
            </a:r>
          </a:p>
        </p:txBody>
      </p:sp>
      <p:pic>
        <p:nvPicPr>
          <p:cNvPr id="69638" name="16 - Θέση περιεχομένου" descr="Σαρδελά 1.jpg">
            <a:extLst>
              <a:ext uri="{FF2B5EF4-FFF2-40B4-BE49-F238E27FC236}">
                <a16:creationId xmlns:a16="http://schemas.microsoft.com/office/drawing/2014/main" id="{E4810A8C-D7BB-4417-A25F-2C987FB961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500188"/>
            <a:ext cx="4038600" cy="3028950"/>
          </a:xfrm>
        </p:spPr>
      </p:pic>
      <p:pic>
        <p:nvPicPr>
          <p:cNvPr id="69639" name="22 - Θέση περιεχομένου" descr="Σαρδελά 6.jpg">
            <a:extLst>
              <a:ext uri="{FF2B5EF4-FFF2-40B4-BE49-F238E27FC236}">
                <a16:creationId xmlns:a16="http://schemas.microsoft.com/office/drawing/2014/main" id="{F41C79E9-62D9-4BE9-A95A-ACF162252D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6 - Θέση αριθμού διαφάνειας">
            <a:extLst>
              <a:ext uri="{FF2B5EF4-FFF2-40B4-BE49-F238E27FC236}">
                <a16:creationId xmlns:a16="http://schemas.microsoft.com/office/drawing/2014/main" id="{03CE6CFC-281E-4F33-8714-630CBA86C7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B7A386-37D2-48B8-B51A-AEBB9574F330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9D744C59-2484-4DCD-8A55-08A9190FA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b="1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Αντικατάσταση ή επισκευή φρεατίων σε δρόμους </a:t>
            </a:r>
            <a:endParaRPr lang="el-GR" sz="2400" i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5558F403-EE51-4B34-8BF7-C0745C0D3D63}"/>
              </a:ext>
            </a:extLst>
          </p:cNvPr>
          <p:cNvSpPr/>
          <p:nvPr/>
        </p:nvSpPr>
        <p:spPr>
          <a:xfrm>
            <a:off x="5143500" y="1571625"/>
            <a:ext cx="350043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400" i="1" kern="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Παραλιακή οδός </a:t>
            </a:r>
            <a:r>
              <a:rPr lang="el-GR" sz="2400" i="1" kern="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Αραχωβιτίκων</a:t>
            </a:r>
            <a:r>
              <a:rPr lang="el-GR" sz="2400" i="1" kern="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+mj-ea"/>
                <a:cs typeface="Arial"/>
              </a:rPr>
              <a:t> </a:t>
            </a:r>
            <a:endParaRPr lang="el-GR" dirty="0">
              <a:solidFill>
                <a:srgbClr val="0099FF"/>
              </a:solidFill>
            </a:endParaRPr>
          </a:p>
        </p:txBody>
      </p:sp>
      <p:pic>
        <p:nvPicPr>
          <p:cNvPr id="70661" name="8 - Θέση περιεχομένου" descr="παραλιακή (Αραχωβίτικα).jpg">
            <a:extLst>
              <a:ext uri="{FF2B5EF4-FFF2-40B4-BE49-F238E27FC236}">
                <a16:creationId xmlns:a16="http://schemas.microsoft.com/office/drawing/2014/main" id="{382A1EF3-860E-48A5-9DA9-ED504F7FC16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643063"/>
            <a:ext cx="4038600" cy="3028950"/>
          </a:xfrm>
        </p:spPr>
      </p:pic>
      <p:pic>
        <p:nvPicPr>
          <p:cNvPr id="70662" name="12 - Θέση περιεχομένου" descr="παραλιακή (Αραχωβίτικα) 2.jpg">
            <a:extLst>
              <a:ext uri="{FF2B5EF4-FFF2-40B4-BE49-F238E27FC236}">
                <a16:creationId xmlns:a16="http://schemas.microsoft.com/office/drawing/2014/main" id="{77F80C3E-BC95-46BD-A636-1DB7746379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643188"/>
            <a:ext cx="4038600" cy="3028950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- Τίτλος">
            <a:extLst>
              <a:ext uri="{FF2B5EF4-FFF2-40B4-BE49-F238E27FC236}">
                <a16:creationId xmlns:a16="http://schemas.microsoft.com/office/drawing/2014/main" id="{493B0794-8862-4122-BB8C-574E7E3EF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400" b="1">
                <a:solidFill>
                  <a:srgbClr val="800000"/>
                </a:solidFill>
                <a:latin typeface="Comic Sans MS" pitchFamily="66" charset="0"/>
              </a:rPr>
              <a:t>Κατασκευή Βρύσης στο Νότιο Πάρκο   </a:t>
            </a:r>
          </a:p>
        </p:txBody>
      </p:sp>
      <p:sp>
        <p:nvSpPr>
          <p:cNvPr id="71683" name="4 - Θέση αριθμού διαφάνειας">
            <a:extLst>
              <a:ext uri="{FF2B5EF4-FFF2-40B4-BE49-F238E27FC236}">
                <a16:creationId xmlns:a16="http://schemas.microsoft.com/office/drawing/2014/main" id="{52982E8A-99E2-4E51-A308-9F2EF283BC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341C78-7D80-4DEB-96F6-69A70208E813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pic>
        <p:nvPicPr>
          <p:cNvPr id="71684" name="13 - Θέση περιεχομένου" descr="IMG_20180823_114155.jpg">
            <a:extLst>
              <a:ext uri="{FF2B5EF4-FFF2-40B4-BE49-F238E27FC236}">
                <a16:creationId xmlns:a16="http://schemas.microsoft.com/office/drawing/2014/main" id="{9F6D6453-B842-4E67-8BCA-BCF00BD69C5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25" y="1428750"/>
            <a:ext cx="5929313" cy="4446588"/>
          </a:xfrm>
        </p:spPr>
      </p:pic>
    </p:spTree>
  </p:cSld>
  <p:clrMapOvr>
    <a:masterClrMapping/>
  </p:clrMapOvr>
  <p:transition spd="slow" advClick="0" advTm="14000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- Τίτλος">
            <a:extLst>
              <a:ext uri="{FF2B5EF4-FFF2-40B4-BE49-F238E27FC236}">
                <a16:creationId xmlns:a16="http://schemas.microsoft.com/office/drawing/2014/main" id="{F4872A0B-3C5E-4C97-9A77-80165CE7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400" b="1">
                <a:solidFill>
                  <a:srgbClr val="800000"/>
                </a:solidFill>
                <a:latin typeface="Comic Sans MS" pitchFamily="66" charset="0"/>
              </a:rPr>
              <a:t>Ανακατασκευή Ηρώου στην Τ.Κ. Αργυράς  </a:t>
            </a:r>
          </a:p>
        </p:txBody>
      </p:sp>
      <p:pic>
        <p:nvPicPr>
          <p:cNvPr id="72707" name="5 - Θέση περιεχομένου" descr="Αργυρά (Ηρώο).jpg">
            <a:extLst>
              <a:ext uri="{FF2B5EF4-FFF2-40B4-BE49-F238E27FC236}">
                <a16:creationId xmlns:a16="http://schemas.microsoft.com/office/drawing/2014/main" id="{CAE9820E-EBDD-4A6F-BDEE-7FAFC8578E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571625"/>
            <a:ext cx="4038600" cy="3028950"/>
          </a:xfrm>
        </p:spPr>
      </p:pic>
      <p:pic>
        <p:nvPicPr>
          <p:cNvPr id="72708" name="6 - Θέση περιεχομένου" descr="Ηρώο Αργυρά (Τ2).jpg">
            <a:extLst>
              <a:ext uri="{FF2B5EF4-FFF2-40B4-BE49-F238E27FC236}">
                <a16:creationId xmlns:a16="http://schemas.microsoft.com/office/drawing/2014/main" id="{F6DFBD07-EB00-4447-9398-8F93BD42EA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928938"/>
            <a:ext cx="4038600" cy="3028950"/>
          </a:xfrm>
        </p:spPr>
      </p:pic>
      <p:sp>
        <p:nvSpPr>
          <p:cNvPr id="72709" name="4 - Θέση αριθμού διαφάνειας">
            <a:extLst>
              <a:ext uri="{FF2B5EF4-FFF2-40B4-BE49-F238E27FC236}">
                <a16:creationId xmlns:a16="http://schemas.microsoft.com/office/drawing/2014/main" id="{E02FEC2F-A6CB-4AC2-8F51-53BA56F63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D6FD8A4-7A89-44FE-B28C-0E3C9A241F55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el-GR" altLang="el-GR" sz="16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4000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21 - Θέση αριθμού διαφάνειας">
            <a:extLst>
              <a:ext uri="{FF2B5EF4-FFF2-40B4-BE49-F238E27FC236}">
                <a16:creationId xmlns:a16="http://schemas.microsoft.com/office/drawing/2014/main" id="{19246316-BF1F-4AE9-8883-A551224BC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17DCD7E-3830-433F-AD75-8AB898976D9B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3731" name="21 - Θέση αριθμού διαφάνειας">
            <a:extLst>
              <a:ext uri="{FF2B5EF4-FFF2-40B4-BE49-F238E27FC236}">
                <a16:creationId xmlns:a16="http://schemas.microsoft.com/office/drawing/2014/main" id="{B88F8379-4B38-42AF-BC9D-8065A47A205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168D4500-6DF5-4B22-BE14-D7C7A81F97BB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3732" name="Text Box 5">
            <a:extLst>
              <a:ext uri="{FF2B5EF4-FFF2-40B4-BE49-F238E27FC236}">
                <a16:creationId xmlns:a16="http://schemas.microsoft.com/office/drawing/2014/main" id="{97BD1DD3-EA7E-4F6A-AD84-C74EF5E6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497888" cy="46196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/>
              <a:t>Τμήμα Υδραυλικών Έργων</a:t>
            </a:r>
          </a:p>
        </p:txBody>
      </p:sp>
      <p:pic>
        <p:nvPicPr>
          <p:cNvPr id="6150" name="Picture 6" descr="download">
            <a:extLst>
              <a:ext uri="{FF2B5EF4-FFF2-40B4-BE49-F238E27FC236}">
                <a16:creationId xmlns:a16="http://schemas.microsoft.com/office/drawing/2014/main" id="{DA5AE621-A7D0-4AA5-AFEA-8CD21DF9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455988" cy="22272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 Box 8">
            <a:extLst>
              <a:ext uri="{FF2B5EF4-FFF2-40B4-BE49-F238E27FC236}">
                <a16:creationId xmlns:a16="http://schemas.microsoft.com/office/drawing/2014/main" id="{F3CEA4F7-D370-41E4-8D4F-D1450EFC0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57563"/>
            <a:ext cx="3462338" cy="673100"/>
          </a:xfrm>
          <a:prstGeom prst="rect">
            <a:avLst/>
          </a:prstGeom>
          <a:solidFill>
            <a:schemeClr val="accent2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1. Αιτήματα Δημοτών – Υπηρεσιών </a:t>
            </a:r>
          </a:p>
        </p:txBody>
      </p:sp>
      <p:sp>
        <p:nvSpPr>
          <p:cNvPr id="11276" name="16 - Ορθογώνιο">
            <a:extLst>
              <a:ext uri="{FF2B5EF4-FFF2-40B4-BE49-F238E27FC236}">
                <a16:creationId xmlns:a16="http://schemas.microsoft.com/office/drawing/2014/main" id="{13C77779-226E-495D-9841-80148A69B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813" y="3251200"/>
            <a:ext cx="3700462" cy="646113"/>
          </a:xfrm>
          <a:prstGeom prst="rect">
            <a:avLst/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1800">
                <a:solidFill>
                  <a:srgbClr val="FFFFFF"/>
                </a:solidFill>
              </a:rPr>
              <a:t>2</a:t>
            </a:r>
            <a:r>
              <a:rPr lang="el-GR" altLang="el-GR" sz="1800">
                <a:solidFill>
                  <a:srgbClr val="FFFFFF"/>
                </a:solidFill>
              </a:rPr>
              <a:t>. Κατασκευή – Συντήρηση – Επισκευή Υδραυλάκων Άρδευσης</a:t>
            </a:r>
          </a:p>
        </p:txBody>
      </p:sp>
      <p:sp>
        <p:nvSpPr>
          <p:cNvPr id="73736" name="AutoShape 4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C5445CE5-C51B-42BC-AEFC-424985A9A5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73737" name="AutoShape 6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BC281A84-C493-4FE5-9BE7-86195EB149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73738" name="AutoShape 8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5143FA62-C897-4BF2-A068-3EC79C7062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73739" name="AutoShape 10" descr="ÎÏÎ¿ÏÎ­Î»ÎµÏÎ¼Î± ÎµÎ¹ÎºÏÎ½Î±Ï Î³Î¹Î± ÏÎµÎ¶Î¿Î´ÏÎ¿Î¼Î¹Î± ÏÏÎµÎ´Î¹Î±">
            <a:extLst>
              <a:ext uri="{FF2B5EF4-FFF2-40B4-BE49-F238E27FC236}">
                <a16:creationId xmlns:a16="http://schemas.microsoft.com/office/drawing/2014/main" id="{607CEB6A-494C-4058-9867-CD99E54AD6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73740" name="AutoShape 2" descr="ÎÏÎ¿ÏÎ­Î»ÎµÏÎ¼Î± ÎµÎ¹ÎºÏÎ½Î±Ï Î³Î¹Î± Î±ÏÎ´ÎµÏÏÎ¹ÎºÎ± Î±ÏÎ»Î±ÎºÎ¹Î±">
            <a:extLst>
              <a:ext uri="{FF2B5EF4-FFF2-40B4-BE49-F238E27FC236}">
                <a16:creationId xmlns:a16="http://schemas.microsoft.com/office/drawing/2014/main" id="{49778AB5-6F64-4D57-B73A-718F15D899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73741" name="AutoShape 4" descr="ÎÏÎ¿ÏÎ­Î»ÎµÏÎ¼Î± ÎµÎ¹ÎºÏÎ½Î±Ï Î³Î¹Î± Î±ÏÎ´ÎµÏÏÎ¹ÎºÎ± Î±ÏÎ»Î±ÎºÎ¹Î±">
            <a:extLst>
              <a:ext uri="{FF2B5EF4-FFF2-40B4-BE49-F238E27FC236}">
                <a16:creationId xmlns:a16="http://schemas.microsoft.com/office/drawing/2014/main" id="{7908CABC-8800-4086-9EB0-7D6748C4D3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73742" name="AutoShape 6" descr="ÎÏÎ¿ÏÎ­Î»ÎµÏÎ¼Î± ÎµÎ¹ÎºÏÎ½Î±Ï Î³Î¹Î± Î±ÏÎ´ÎµÏÏÎ¹ÎºÎ± Î±ÏÎ»Î±ÎºÎ¹Î±">
            <a:extLst>
              <a:ext uri="{FF2B5EF4-FFF2-40B4-BE49-F238E27FC236}">
                <a16:creationId xmlns:a16="http://schemas.microsoft.com/office/drawing/2014/main" id="{650048D4-573D-4251-82E2-E8E6632280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sp>
        <p:nvSpPr>
          <p:cNvPr id="73743" name="AutoShape 8" descr="ÎÏÎ¿ÏÎ­Î»ÎµÏÎ¼Î± ÎµÎ¹ÎºÏÎ½Î±Ï Î³Î¹Î± Î±ÏÎ´ÎµÏÏÎ¹ÎºÎ± Î±ÏÎ»Î±ÎºÎ¹Î±">
            <a:extLst>
              <a:ext uri="{FF2B5EF4-FFF2-40B4-BE49-F238E27FC236}">
                <a16:creationId xmlns:a16="http://schemas.microsoft.com/office/drawing/2014/main" id="{F5AF4582-EEAE-4959-B962-0CA366433C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</p:txBody>
      </p:sp>
      <p:pic>
        <p:nvPicPr>
          <p:cNvPr id="23" name="22 - Εικόνα" descr="avlaki.jpg">
            <a:extLst>
              <a:ext uri="{FF2B5EF4-FFF2-40B4-BE49-F238E27FC236}">
                <a16:creationId xmlns:a16="http://schemas.microsoft.com/office/drawing/2014/main" id="{A1444109-16F0-4323-9CD8-F016AA79E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96975"/>
            <a:ext cx="3676650" cy="204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- Ορθογώνιο">
            <a:extLst>
              <a:ext uri="{FF2B5EF4-FFF2-40B4-BE49-F238E27FC236}">
                <a16:creationId xmlns:a16="http://schemas.microsoft.com/office/drawing/2014/main" id="{7D63A48B-E9E5-4243-B563-32BE0BD0EC0F}"/>
              </a:ext>
            </a:extLst>
          </p:cNvPr>
          <p:cNvSpPr/>
          <p:nvPr/>
        </p:nvSpPr>
        <p:spPr>
          <a:xfrm>
            <a:off x="0" y="4149725"/>
            <a:ext cx="9144000" cy="2738438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Μεριμνά για τη σύνταξη των μελετών των έργων τεχνικής υποδομής τοπικής σημασίας που αφορούν στη γεωργία , την κτηνοτροφία και την αλιεία και ιδίως την κατασκευή </a:t>
            </a:r>
            <a:r>
              <a:rPr lang="el-GR" sz="26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λιμνοδεξαμενών</a:t>
            </a:r>
            <a:r>
              <a:rPr lang="el-GR" sz="2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τα έργα βελτίωσης βοσκοτόπων και τα εγγειοβελτιωτικά έργα, τα υδραυλικά , στις Τοπικές Κοινότητες και τεχνικά έργα που εκτελούνται με εργολαβίες.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sz="1600" dirty="0"/>
          </a:p>
        </p:txBody>
      </p:sp>
    </p:spTree>
  </p:cSld>
  <p:clrMapOvr>
    <a:masterClrMapping/>
  </p:clrMapOvr>
  <p:transition spd="slow" advClick="0"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6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21 - Θέση αριθμού διαφάνειας">
            <a:extLst>
              <a:ext uri="{FF2B5EF4-FFF2-40B4-BE49-F238E27FC236}">
                <a16:creationId xmlns:a16="http://schemas.microsoft.com/office/drawing/2014/main" id="{B70CF248-BBDE-41E7-94C8-379DA62C3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DD205F-3F20-44BB-8116-51A5548293BF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4755" name="1 - Θέση αριθμού διαφάνειας">
            <a:extLst>
              <a:ext uri="{FF2B5EF4-FFF2-40B4-BE49-F238E27FC236}">
                <a16:creationId xmlns:a16="http://schemas.microsoft.com/office/drawing/2014/main" id="{40AA0F73-8743-4572-8355-CA8CDD3FA8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EEA8CF4A-3B04-436E-BC98-1DE58AE3AEED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4756" name="12 - TextBox">
            <a:extLst>
              <a:ext uri="{FF2B5EF4-FFF2-40B4-BE49-F238E27FC236}">
                <a16:creationId xmlns:a16="http://schemas.microsoft.com/office/drawing/2014/main" id="{E1E5E8E3-A642-4B8C-A93A-AEAAC6CD3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58420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200">
                <a:solidFill>
                  <a:srgbClr val="FFFFFF"/>
                </a:solidFill>
                <a:latin typeface="Arial" panose="020B0604020202020204" pitchFamily="34" charset="0"/>
              </a:rPr>
              <a:t>1. </a:t>
            </a:r>
            <a:r>
              <a:rPr lang="el-GR" altLang="el-GR" sz="3200">
                <a:solidFill>
                  <a:srgbClr val="FFFFFF"/>
                </a:solidFill>
              </a:rPr>
              <a:t>Αιτήματα Δημοτών – Υπηρεσιών</a:t>
            </a:r>
          </a:p>
        </p:txBody>
      </p:sp>
      <p:pic>
        <p:nvPicPr>
          <p:cNvPr id="74757" name="Picture 7" descr="download">
            <a:extLst>
              <a:ext uri="{FF2B5EF4-FFF2-40B4-BE49-F238E27FC236}">
                <a16:creationId xmlns:a16="http://schemas.microsoft.com/office/drawing/2014/main" id="{056BB962-FB89-4432-A60A-92549891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7413" cy="1027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4B6D4A06-6DCF-4580-B6F7-4265A25BDEB6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4759" name="8 - TextBox">
            <a:extLst>
              <a:ext uri="{FF2B5EF4-FFF2-40B4-BE49-F238E27FC236}">
                <a16:creationId xmlns:a16="http://schemas.microsoft.com/office/drawing/2014/main" id="{53C32D2E-65EE-49CB-A9FB-FF341577E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538"/>
            <a:ext cx="9144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</a:rPr>
              <a:t>Επί συνόλου 450 αιτημάτων,  την τετραετία 2015 – 2018, απαντήθηκαν ή τακτοποιήθηκαν 445 αιτήματα δηλαδή, το  99,0% αυτών.</a:t>
            </a:r>
          </a:p>
        </p:txBody>
      </p:sp>
      <p:graphicFrame>
        <p:nvGraphicFramePr>
          <p:cNvPr id="10" name="9 - Γράφημα">
            <a:extLst>
              <a:ext uri="{FF2B5EF4-FFF2-40B4-BE49-F238E27FC236}">
                <a16:creationId xmlns:a16="http://schemas.microsoft.com/office/drawing/2014/main" id="{68701EDE-E859-4664-BB3F-3F56D44760A1}"/>
              </a:ext>
            </a:extLst>
          </p:cNvPr>
          <p:cNvGraphicFramePr/>
          <p:nvPr/>
        </p:nvGraphicFramePr>
        <p:xfrm>
          <a:off x="683568" y="2708920"/>
          <a:ext cx="7272808" cy="399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 advClick="0" advTm="19000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21 - Θέση αριθμού διαφάνειας">
            <a:extLst>
              <a:ext uri="{FF2B5EF4-FFF2-40B4-BE49-F238E27FC236}">
                <a16:creationId xmlns:a16="http://schemas.microsoft.com/office/drawing/2014/main" id="{8BEF644C-EA6E-4EE7-9034-BD387F0FB7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D64C57-B7FA-4981-AA10-3E36792D31E2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5779" name="21 - Θέση αριθμού διαφάνειας">
            <a:extLst>
              <a:ext uri="{FF2B5EF4-FFF2-40B4-BE49-F238E27FC236}">
                <a16:creationId xmlns:a16="http://schemas.microsoft.com/office/drawing/2014/main" id="{C12416D0-C271-4A97-B478-1AB94C7594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96CBD48D-906C-4CCB-B256-A0D75BA83A12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" name="2 - Υπότιτλος">
            <a:extLst>
              <a:ext uri="{FF2B5EF4-FFF2-40B4-BE49-F238E27FC236}">
                <a16:creationId xmlns:a16="http://schemas.microsoft.com/office/drawing/2014/main" id="{2D7F6B9F-B472-424D-B85E-5ED59FD5113D}"/>
              </a:ext>
            </a:extLst>
          </p:cNvPr>
          <p:cNvSpPr txBox="1">
            <a:spLocks/>
          </p:cNvSpPr>
          <p:nvPr/>
        </p:nvSpPr>
        <p:spPr>
          <a:xfrm>
            <a:off x="0" y="1268413"/>
            <a:ext cx="9144000" cy="54006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3050" indent="-27305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600" b="1" dirty="0">
                <a:solidFill>
                  <a:schemeClr val="bg1"/>
                </a:solidFill>
                <a:latin typeface="+mn-lt"/>
              </a:rPr>
              <a:t>ΕΡΓΑ ΣΕ ΕΞΕΛΙΞΗ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</a:rPr>
              <a:t>Ι.  ΒΕΛΤΙΩΣΗ – ΕΠΙΣΚΕΥΗ – ΑΝΤΙΚΑΤΑΣΤΑΣΗ  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</a:rPr>
              <a:t>     ΥΔΡΑΥΛΑΚΩΝ ΑΡΔΕΥΣΗΣ (2015)</a:t>
            </a:r>
          </a:p>
          <a:p>
            <a:pPr marL="273050" indent="-27305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</a:rPr>
              <a:t>      </a:t>
            </a:r>
            <a:r>
              <a:rPr lang="el-GR" sz="2400" dirty="0">
                <a:solidFill>
                  <a:srgbClr val="A50021"/>
                </a:solidFill>
                <a:latin typeface="+mn-lt"/>
              </a:rPr>
              <a:t>ΣΥΜΒΑΤΙΚΟΣ ΠΡΟΫΠΟΛΟΓΙΣΜΟΣ: 42.148,75 € (ΜΕ ΦΠΑ)</a:t>
            </a:r>
          </a:p>
          <a:p>
            <a:pPr marL="273050" indent="-27305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sz="2800" dirty="0">
              <a:solidFill>
                <a:schemeClr val="bg1"/>
              </a:solidFill>
              <a:latin typeface="+mn-lt"/>
            </a:endParaRP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</a:rPr>
              <a:t>ΙΙ. ΚΑΛΥΨΗ ΥΔΡΑΥΛΑΚΑ ΑΡΔΕΥΣΗΣ ΣΤΗΝ ΟΔΟ ΔΑΜΑΣΚΗΝΟΥ </a:t>
            </a:r>
          </a:p>
          <a:p>
            <a:pPr marL="273050" indent="-27305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</a:rPr>
              <a:t>     </a:t>
            </a:r>
            <a:r>
              <a:rPr lang="el-GR" sz="2400" dirty="0">
                <a:solidFill>
                  <a:srgbClr val="A50021"/>
                </a:solidFill>
                <a:latin typeface="+mn-lt"/>
              </a:rPr>
              <a:t>ΣΥΜΒΑΤΙΚΟΣ ΠΡΟΫΠΟΛΟΓΙΣΜΟΣ: 24.981,14  € (ΜΕ ΦΠΑ)</a:t>
            </a:r>
          </a:p>
          <a:p>
            <a:pPr marL="273050" indent="-27305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sz="2800" dirty="0">
              <a:solidFill>
                <a:schemeClr val="bg1"/>
              </a:solidFill>
              <a:latin typeface="+mn-lt"/>
            </a:endParaRP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itchFamily="34" charset="0"/>
              <a:buAutoNum type="arabicPeriod" startAt="2"/>
              <a:defRPr/>
            </a:pPr>
            <a:endParaRPr lang="el-GR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4 - Εικόνα" descr="avlaki.jpg">
            <a:extLst>
              <a:ext uri="{FF2B5EF4-FFF2-40B4-BE49-F238E27FC236}">
                <a16:creationId xmlns:a16="http://schemas.microsoft.com/office/drawing/2014/main" id="{88440DEA-1139-4A7A-938F-295B9C530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4238" cy="11969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12 - TextBox">
            <a:extLst>
              <a:ext uri="{FF2B5EF4-FFF2-40B4-BE49-F238E27FC236}">
                <a16:creationId xmlns:a16="http://schemas.microsoft.com/office/drawing/2014/main" id="{CDA39DB8-0D5D-4E3B-96C0-9E1E6900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1077913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200">
                <a:solidFill>
                  <a:srgbClr val="FFFFFF"/>
                </a:solidFill>
                <a:latin typeface="Arial" panose="020B0604020202020204" pitchFamily="34" charset="0"/>
              </a:rPr>
              <a:t>. </a:t>
            </a:r>
            <a:r>
              <a:rPr lang="el-GR" altLang="el-GR" sz="3200">
                <a:solidFill>
                  <a:srgbClr val="FFFFFF"/>
                </a:solidFill>
              </a:rPr>
              <a:t>Κατασκευή – Συντήρηση – Επισκευή Υδραυλάκων Άρδευσης</a:t>
            </a:r>
          </a:p>
        </p:txBody>
      </p:sp>
    </p:spTree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21 - Θέση αριθμού διαφάνειας">
            <a:extLst>
              <a:ext uri="{FF2B5EF4-FFF2-40B4-BE49-F238E27FC236}">
                <a16:creationId xmlns:a16="http://schemas.microsoft.com/office/drawing/2014/main" id="{D802F692-2BE7-4747-A5FD-AD630F582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2A12A6-8E3F-4E17-B7EC-61A57FF4C1AE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7827" name="21 - Θέση αριθμού διαφάνειας">
            <a:extLst>
              <a:ext uri="{FF2B5EF4-FFF2-40B4-BE49-F238E27FC236}">
                <a16:creationId xmlns:a16="http://schemas.microsoft.com/office/drawing/2014/main" id="{98B7DA0B-0954-4A0E-A4CC-5CB3874A51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F0AE6F23-9F27-4CC3-9405-B07669F8275B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4" name="2 - Υπότιτλος">
            <a:extLst>
              <a:ext uri="{FF2B5EF4-FFF2-40B4-BE49-F238E27FC236}">
                <a16:creationId xmlns:a16="http://schemas.microsoft.com/office/drawing/2014/main" id="{4E32B91F-064F-4E64-B330-31ECEC92A5EC}"/>
              </a:ext>
            </a:extLst>
          </p:cNvPr>
          <p:cNvSpPr txBox="1">
            <a:spLocks/>
          </p:cNvSpPr>
          <p:nvPr/>
        </p:nvSpPr>
        <p:spPr>
          <a:xfrm>
            <a:off x="0" y="1268413"/>
            <a:ext cx="9144000" cy="54006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3050" indent="-27305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600" b="1" dirty="0">
                <a:solidFill>
                  <a:schemeClr val="bg1"/>
                </a:solidFill>
                <a:latin typeface="+mn-lt"/>
              </a:rPr>
              <a:t>Φωτογραφίες  Παλαιότερων Έργων 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sz="2800" dirty="0">
              <a:solidFill>
                <a:schemeClr val="bg1"/>
              </a:solidFill>
              <a:latin typeface="+mn-lt"/>
            </a:endParaRP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itchFamily="34" charset="0"/>
              <a:buAutoNum type="arabicPeriod" startAt="2"/>
              <a:defRPr/>
            </a:pPr>
            <a:endParaRPr lang="el-GR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4 - Εικόνα" descr="avlaki.jpg">
            <a:extLst>
              <a:ext uri="{FF2B5EF4-FFF2-40B4-BE49-F238E27FC236}">
                <a16:creationId xmlns:a16="http://schemas.microsoft.com/office/drawing/2014/main" id="{29C0F099-886C-4519-89D1-809391AFF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4238" cy="11969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12 - TextBox">
            <a:extLst>
              <a:ext uri="{FF2B5EF4-FFF2-40B4-BE49-F238E27FC236}">
                <a16:creationId xmlns:a16="http://schemas.microsoft.com/office/drawing/2014/main" id="{2DFADD4A-6DA9-44C7-A469-E00BF156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1077913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200">
                <a:solidFill>
                  <a:srgbClr val="FFFFFF"/>
                </a:solidFill>
                <a:latin typeface="Arial" panose="020B0604020202020204" pitchFamily="34" charset="0"/>
              </a:rPr>
              <a:t>. </a:t>
            </a:r>
            <a:r>
              <a:rPr lang="el-GR" altLang="el-GR" sz="3200">
                <a:solidFill>
                  <a:srgbClr val="FFFFFF"/>
                </a:solidFill>
              </a:rPr>
              <a:t>Κατασκευή – Συντήρηση – Επισκευή Υδραυλάκων Άρδευσης</a:t>
            </a:r>
          </a:p>
        </p:txBody>
      </p:sp>
      <p:pic>
        <p:nvPicPr>
          <p:cNvPr id="77831" name="Picture 2" descr="C:\Users\user\Desktop\foto_tsanto\20161126_085633.jpg">
            <a:extLst>
              <a:ext uri="{FF2B5EF4-FFF2-40B4-BE49-F238E27FC236}">
                <a16:creationId xmlns:a16="http://schemas.microsoft.com/office/drawing/2014/main" id="{75EFB96E-5FD8-43AE-9484-6CE004D3E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800225"/>
            <a:ext cx="3857625" cy="49291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2" descr="C:\Users\user\Desktop\foto_tsanto\20161126_085531.jpg">
            <a:extLst>
              <a:ext uri="{FF2B5EF4-FFF2-40B4-BE49-F238E27FC236}">
                <a16:creationId xmlns:a16="http://schemas.microsoft.com/office/drawing/2014/main" id="{12AEB08F-3EF1-4584-88EC-1343FC2B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93875"/>
            <a:ext cx="3844925" cy="4918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1 - Θέση αριθμού διαφάνειας">
            <a:extLst>
              <a:ext uri="{FF2B5EF4-FFF2-40B4-BE49-F238E27FC236}">
                <a16:creationId xmlns:a16="http://schemas.microsoft.com/office/drawing/2014/main" id="{0F74D98C-0E71-41A5-99E8-55F96BD6D8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D493E4B-EDC2-4D1C-ACFD-81F2B55FED3A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2291" name="21 - Θέση αριθμού διαφάνειας">
            <a:extLst>
              <a:ext uri="{FF2B5EF4-FFF2-40B4-BE49-F238E27FC236}">
                <a16:creationId xmlns:a16="http://schemas.microsoft.com/office/drawing/2014/main" id="{7679F833-11C7-4432-AE22-D2203BE03C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7C197A83-3D45-401B-837A-3ACB036B7771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AC1F9A71-0956-4E42-93CB-D3CFD2E9A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497888" cy="49530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/>
              <a:t>Τμήμα Σχεδιασμού </a:t>
            </a:r>
            <a:r>
              <a:rPr lang="en-US" altLang="el-GR" sz="2400" b="1"/>
              <a:t>&amp; </a:t>
            </a:r>
            <a:r>
              <a:rPr lang="el-GR" altLang="el-GR" sz="2400" b="1"/>
              <a:t>Τεχνικής Υποστήριξης</a:t>
            </a:r>
          </a:p>
        </p:txBody>
      </p:sp>
      <p:pic>
        <p:nvPicPr>
          <p:cNvPr id="6150" name="Picture 6" descr="download">
            <a:extLst>
              <a:ext uri="{FF2B5EF4-FFF2-40B4-BE49-F238E27FC236}">
                <a16:creationId xmlns:a16="http://schemas.microsoft.com/office/drawing/2014/main" id="{39031E25-334F-4EDA-B07D-7071B708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455988" cy="22272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 Box 8">
            <a:extLst>
              <a:ext uri="{FF2B5EF4-FFF2-40B4-BE49-F238E27FC236}">
                <a16:creationId xmlns:a16="http://schemas.microsoft.com/office/drawing/2014/main" id="{8C4A3D6F-222D-4B17-A7C9-EC4EF6C48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57563"/>
            <a:ext cx="3462338" cy="673100"/>
          </a:xfrm>
          <a:prstGeom prst="rect">
            <a:avLst/>
          </a:prstGeom>
          <a:solidFill>
            <a:schemeClr val="accent2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1. Αιτήματα Δημοτών – Υπηρεσιών </a:t>
            </a:r>
          </a:p>
        </p:txBody>
      </p:sp>
      <p:pic>
        <p:nvPicPr>
          <p:cNvPr id="6155" name="Picture 11" descr="OKO">
            <a:extLst>
              <a:ext uri="{FF2B5EF4-FFF2-40B4-BE49-F238E27FC236}">
                <a16:creationId xmlns:a16="http://schemas.microsoft.com/office/drawing/2014/main" id="{88C4F880-6A70-40AE-8EE3-294AC12F9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96975"/>
            <a:ext cx="3671887" cy="20605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εργολήπτες-μελετητές">
            <a:extLst>
              <a:ext uri="{FF2B5EF4-FFF2-40B4-BE49-F238E27FC236}">
                <a16:creationId xmlns:a16="http://schemas.microsoft.com/office/drawing/2014/main" id="{BDAF745A-F6FA-4455-9AC7-9C9D5B52F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725"/>
            <a:ext cx="3311525" cy="18923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14">
            <a:extLst>
              <a:ext uri="{FF2B5EF4-FFF2-40B4-BE49-F238E27FC236}">
                <a16:creationId xmlns:a16="http://schemas.microsoft.com/office/drawing/2014/main" id="{35BD1D02-CAC9-4A8A-930D-5F47727B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6062663"/>
            <a:ext cx="3344862" cy="669925"/>
          </a:xfrm>
          <a:prstGeom prst="rect">
            <a:avLst/>
          </a:prstGeom>
          <a:solidFill>
            <a:schemeClr val="accent2"/>
          </a:solidFill>
          <a:ln w="28575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4. Έργα- Επιβλέψεις-Χρηματοδοτήσεις 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67A75B66-6F48-4D36-A40E-2DAA36095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949950"/>
            <a:ext cx="3232150" cy="673100"/>
          </a:xfrm>
          <a:prstGeom prst="rect">
            <a:avLst/>
          </a:prstGeom>
          <a:solidFill>
            <a:schemeClr val="accent2"/>
          </a:solidFill>
          <a:ln w="317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1800">
                <a:solidFill>
                  <a:srgbClr val="FFFFFF"/>
                </a:solidFill>
              </a:rPr>
              <a:t>3</a:t>
            </a:r>
            <a:r>
              <a:rPr lang="el-GR" altLang="el-GR" sz="1800">
                <a:solidFill>
                  <a:srgbClr val="FFFFFF"/>
                </a:solidFill>
              </a:rPr>
              <a:t>. Διαγωνισμοί Έργων  – Διαδικασία Εκτέλεσης </a:t>
            </a:r>
          </a:p>
        </p:txBody>
      </p:sp>
      <p:pic>
        <p:nvPicPr>
          <p:cNvPr id="8203" name="15 - Εικόνα" descr="DIAGONISMOI">
            <a:extLst>
              <a:ext uri="{FF2B5EF4-FFF2-40B4-BE49-F238E27FC236}">
                <a16:creationId xmlns:a16="http://schemas.microsoft.com/office/drawing/2014/main" id="{81D9F174-EF10-466F-83F7-CE954678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3214687" cy="1730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16 - Ορθογώνιο">
            <a:extLst>
              <a:ext uri="{FF2B5EF4-FFF2-40B4-BE49-F238E27FC236}">
                <a16:creationId xmlns:a16="http://schemas.microsoft.com/office/drawing/2014/main" id="{CED256BC-1018-45D2-AC78-CB4E273B9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3268663"/>
            <a:ext cx="3700463" cy="669925"/>
          </a:xfrm>
          <a:prstGeom prst="rect">
            <a:avLst/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1800">
                <a:solidFill>
                  <a:srgbClr val="FFFFFF"/>
                </a:solidFill>
              </a:rPr>
              <a:t>2</a:t>
            </a:r>
            <a:r>
              <a:rPr lang="el-GR" altLang="el-GR" sz="1800">
                <a:solidFill>
                  <a:srgbClr val="FFFFFF"/>
                </a:solidFill>
              </a:rPr>
              <a:t>. Χορήγηση Αδειών Τομών Οδών - Πεζοδρομίων</a:t>
            </a:r>
          </a:p>
        </p:txBody>
      </p:sp>
    </p:spTree>
  </p:cSld>
  <p:clrMapOvr>
    <a:masterClrMapping/>
  </p:clrMapOvr>
  <p:transition spd="slow" advClick="0"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4" grpId="0" animBg="1"/>
      <p:bldP spid="1127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21 - Θέση αριθμού διαφάνειας">
            <a:extLst>
              <a:ext uri="{FF2B5EF4-FFF2-40B4-BE49-F238E27FC236}">
                <a16:creationId xmlns:a16="http://schemas.microsoft.com/office/drawing/2014/main" id="{BC9AED29-15F0-4A2E-A2FA-550CA080A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6E6CFE-9096-4C13-AA53-258AF10A7089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9875" name="21 - Θέση αριθμού διαφάνειας">
            <a:extLst>
              <a:ext uri="{FF2B5EF4-FFF2-40B4-BE49-F238E27FC236}">
                <a16:creationId xmlns:a16="http://schemas.microsoft.com/office/drawing/2014/main" id="{7DC21992-5987-466C-B02E-38E32D3FF1C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2092E86-9D7F-41B4-8A7C-83BDF1953F6D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79876" name="Text Box 6">
            <a:extLst>
              <a:ext uri="{FF2B5EF4-FFF2-40B4-BE49-F238E27FC236}">
                <a16:creationId xmlns:a16="http://schemas.microsoft.com/office/drawing/2014/main" id="{75478E8C-4C44-482E-8631-E3FFAABB0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708275"/>
            <a:ext cx="71294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4400">
                <a:solidFill>
                  <a:srgbClr val="660066"/>
                </a:solidFill>
                <a:latin typeface="Arial" panose="020B0604020202020204" pitchFamily="34" charset="0"/>
              </a:rPr>
              <a:t>ΕΥΧΑΡΙΣΤΟΥΜΕ ΠΟΛΥ.!!!</a:t>
            </a:r>
          </a:p>
        </p:txBody>
      </p:sp>
    </p:spTree>
  </p:cSld>
  <p:clrMapOvr>
    <a:masterClrMapping/>
  </p:clrMapOvr>
  <p:transition spd="slow" advClick="0" advTm="14000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1 - Θέση αριθμού διαφάνειας">
            <a:extLst>
              <a:ext uri="{FF2B5EF4-FFF2-40B4-BE49-F238E27FC236}">
                <a16:creationId xmlns:a16="http://schemas.microsoft.com/office/drawing/2014/main" id="{0A04F182-E183-48DC-86E2-3DD03778B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C50011A-8290-454D-9AA6-F9EE59FB05A3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3315" name="1 - Θέση αριθμού διαφάνειας">
            <a:extLst>
              <a:ext uri="{FF2B5EF4-FFF2-40B4-BE49-F238E27FC236}">
                <a16:creationId xmlns:a16="http://schemas.microsoft.com/office/drawing/2014/main" id="{4B64841D-EEE4-4D5C-92DF-2FA0CE3CD5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B36F336B-A739-4F6F-9FBE-735AE33089B2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3316" name="12 - TextBox">
            <a:extLst>
              <a:ext uri="{FF2B5EF4-FFF2-40B4-BE49-F238E27FC236}">
                <a16:creationId xmlns:a16="http://schemas.microsoft.com/office/drawing/2014/main" id="{CA7D9725-6DB8-406B-9AF5-BC39A82D7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0"/>
            <a:ext cx="6948487" cy="58420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200">
                <a:solidFill>
                  <a:srgbClr val="FFFFFF"/>
                </a:solidFill>
                <a:latin typeface="Arial" panose="020B0604020202020204" pitchFamily="34" charset="0"/>
              </a:rPr>
              <a:t>1. </a:t>
            </a:r>
            <a:r>
              <a:rPr lang="el-GR" altLang="el-GR" sz="3200">
                <a:solidFill>
                  <a:srgbClr val="FFFFFF"/>
                </a:solidFill>
              </a:rPr>
              <a:t>Αιτήματα Δημοτών – Υπηρεσιών</a:t>
            </a:r>
          </a:p>
        </p:txBody>
      </p:sp>
      <p:pic>
        <p:nvPicPr>
          <p:cNvPr id="13317" name="Picture 7" descr="download">
            <a:extLst>
              <a:ext uri="{FF2B5EF4-FFF2-40B4-BE49-F238E27FC236}">
                <a16:creationId xmlns:a16="http://schemas.microsoft.com/office/drawing/2014/main" id="{2E7AB6D7-764E-4F12-9788-44C0D4DDC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7413" cy="1027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8 - Γράφημα">
            <a:extLst>
              <a:ext uri="{FF2B5EF4-FFF2-40B4-BE49-F238E27FC236}">
                <a16:creationId xmlns:a16="http://schemas.microsoft.com/office/drawing/2014/main" id="{975275FC-93E5-4228-B90A-A6D30AA51F65}"/>
              </a:ext>
            </a:extLst>
          </p:cNvPr>
          <p:cNvGraphicFramePr/>
          <p:nvPr/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19" name="8 - TextBox">
            <a:extLst>
              <a:ext uri="{FF2B5EF4-FFF2-40B4-BE49-F238E27FC236}">
                <a16:creationId xmlns:a16="http://schemas.microsoft.com/office/drawing/2014/main" id="{D0C7513E-2C02-4D4E-96A7-D72AB1FA1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538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200">
                <a:solidFill>
                  <a:srgbClr val="FFFFFF"/>
                </a:solidFill>
              </a:rPr>
              <a:t>Επί συνόλου 1382 αιτημάτων,  την τετραετία 2015 – 2018, απαντήθηκαν το  99,3% αυτών.</a:t>
            </a:r>
          </a:p>
        </p:txBody>
      </p:sp>
    </p:spTree>
  </p:cSld>
  <p:clrMapOvr>
    <a:masterClrMapping/>
  </p:clrMapOvr>
  <p:transition spd="slow" advClick="0" advTm="19000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1 - Θέση αριθμού διαφάνειας">
            <a:extLst>
              <a:ext uri="{FF2B5EF4-FFF2-40B4-BE49-F238E27FC236}">
                <a16:creationId xmlns:a16="http://schemas.microsoft.com/office/drawing/2014/main" id="{C93E42F0-35FF-468B-A58E-DC4AD2361B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D85D32-47BF-4276-9CD7-C41AD2051F55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4339" name="21 - Θέση αριθμού διαφάνειας">
            <a:extLst>
              <a:ext uri="{FF2B5EF4-FFF2-40B4-BE49-F238E27FC236}">
                <a16:creationId xmlns:a16="http://schemas.microsoft.com/office/drawing/2014/main" id="{2E7B830F-2EAD-4FED-96C8-4C14301322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33CD56B3-AC36-4E4B-8433-0E45CD9E2227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2" name="1 - Θέση περιεχομένου">
            <a:extLst>
              <a:ext uri="{FF2B5EF4-FFF2-40B4-BE49-F238E27FC236}">
                <a16:creationId xmlns:a16="http://schemas.microsoft.com/office/drawing/2014/main" id="{B7BAF922-9946-40CD-BA81-2E6B8FD6FC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52513"/>
            <a:ext cx="9144000" cy="4897437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r>
              <a:rPr lang="el-G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ΣΥΝΟΛΙΚΕΣ ΑΔΕΙΕΣ  ΟΚΩ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el-G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77</a:t>
            </a:r>
            <a:endParaRPr lang="el-GR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endParaRPr lang="el-G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endParaRPr lang="el-G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endParaRPr lang="el-G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endParaRPr lang="el-G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endParaRPr lang="el-G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el-G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ΣΥΝΟΛΙΚΑ ΧΛΜ ΔΙΕΛΕΥΣΗΣ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l-G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ΟΠΤΙΚΩΝ  ΙΝΩΝ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l-G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68 ΧΛΜ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endParaRPr lang="el-GR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l-G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</a:p>
        </p:txBody>
      </p:sp>
      <p:pic>
        <p:nvPicPr>
          <p:cNvPr id="14341" name="Picture 7" descr="OKO">
            <a:extLst>
              <a:ext uri="{FF2B5EF4-FFF2-40B4-BE49-F238E27FC236}">
                <a16:creationId xmlns:a16="http://schemas.microsoft.com/office/drawing/2014/main" id="{9D94E8A3-7301-4F5C-8B31-CF913F009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0500" cy="8191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12 - TextBox">
            <a:extLst>
              <a:ext uri="{FF2B5EF4-FFF2-40B4-BE49-F238E27FC236}">
                <a16:creationId xmlns:a16="http://schemas.microsoft.com/office/drawing/2014/main" id="{8888F15F-DC32-4B25-A3F1-3E93A2339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0"/>
            <a:ext cx="7667625" cy="523875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800">
                <a:solidFill>
                  <a:srgbClr val="FFFFFF"/>
                </a:solidFill>
              </a:rPr>
              <a:t>. Χορήγηση Αδειών Τομών Οδών - Πεζοδρομίων</a:t>
            </a:r>
          </a:p>
        </p:txBody>
      </p:sp>
      <p:graphicFrame>
        <p:nvGraphicFramePr>
          <p:cNvPr id="7" name="4 - Γράφημα">
            <a:extLst>
              <a:ext uri="{FF2B5EF4-FFF2-40B4-BE49-F238E27FC236}">
                <a16:creationId xmlns:a16="http://schemas.microsoft.com/office/drawing/2014/main" id="{543578DC-48C9-4965-8340-EEAA6E8EAF31}"/>
              </a:ext>
            </a:extLst>
          </p:cNvPr>
          <p:cNvGraphicFramePr/>
          <p:nvPr/>
        </p:nvGraphicFramePr>
        <p:xfrm>
          <a:off x="5076056" y="692696"/>
          <a:ext cx="4020319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5 - Γράφημα">
            <a:extLst>
              <a:ext uri="{FF2B5EF4-FFF2-40B4-BE49-F238E27FC236}">
                <a16:creationId xmlns:a16="http://schemas.microsoft.com/office/drawing/2014/main" id="{979DD4E6-6E74-47EC-975A-3B3F0F13E194}"/>
              </a:ext>
            </a:extLst>
          </p:cNvPr>
          <p:cNvGraphicFramePr/>
          <p:nvPr/>
        </p:nvGraphicFramePr>
        <p:xfrm>
          <a:off x="5076056" y="3429000"/>
          <a:ext cx="4010794" cy="257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8 - Ορθογώνιο">
            <a:extLst>
              <a:ext uri="{FF2B5EF4-FFF2-40B4-BE49-F238E27FC236}">
                <a16:creationId xmlns:a16="http://schemas.microsoft.com/office/drawing/2014/main" id="{39AF588F-F38F-4FBC-A66E-493F6257DD0A}"/>
              </a:ext>
            </a:extLst>
          </p:cNvPr>
          <p:cNvSpPr/>
          <p:nvPr/>
        </p:nvSpPr>
        <p:spPr>
          <a:xfrm>
            <a:off x="0" y="6165850"/>
            <a:ext cx="9144000" cy="584200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ΣΥΝΟΛΙΚΑ  ΕΣΟΔΑ  ΑΠΟ  Ο.Κ.Ω. </a:t>
            </a: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l-GR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172.000 €</a:t>
            </a:r>
          </a:p>
        </p:txBody>
      </p:sp>
    </p:spTree>
  </p:cSld>
  <p:clrMapOvr>
    <a:masterClrMapping/>
  </p:clrMapOvr>
  <p:transition spd="slow" advClick="0" advTm="10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1 - Θέση αριθμού διαφάνειας">
            <a:extLst>
              <a:ext uri="{FF2B5EF4-FFF2-40B4-BE49-F238E27FC236}">
                <a16:creationId xmlns:a16="http://schemas.microsoft.com/office/drawing/2014/main" id="{A6A475D9-4B1A-41AF-945A-3B0AF8909D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B1D91B-43CA-4CEF-AE65-2984106EF847}" type="slidenum">
              <a:rPr lang="el-GR" altLang="el-GR" sz="16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6387" name="21 - Θέση αριθμού διαφάνειας">
            <a:extLst>
              <a:ext uri="{FF2B5EF4-FFF2-40B4-BE49-F238E27FC236}">
                <a16:creationId xmlns:a16="http://schemas.microsoft.com/office/drawing/2014/main" id="{110DCD84-9508-43C6-8D2D-E8DC8533045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4FD9D2C1-2C49-48F3-BBD7-E4FA87EF69A0}" type="slidenum">
              <a:rPr lang="el-GR" altLang="el-GR" sz="1600">
                <a:solidFill>
                  <a:schemeClr val="tx2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l-GR" altLang="el-GR" sz="1600">
              <a:solidFill>
                <a:schemeClr val="tx2"/>
              </a:solidFill>
            </a:endParaRPr>
          </a:p>
        </p:txBody>
      </p:sp>
      <p:sp>
        <p:nvSpPr>
          <p:cNvPr id="16388" name="12 - TextBox">
            <a:extLst>
              <a:ext uri="{FF2B5EF4-FFF2-40B4-BE49-F238E27FC236}">
                <a16:creationId xmlns:a16="http://schemas.microsoft.com/office/drawing/2014/main" id="{83ABB6AF-D99A-469B-8503-9482584E8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0"/>
            <a:ext cx="7596187" cy="1077913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>
                <a:solidFill>
                  <a:srgbClr val="FFFFFF"/>
                </a:solidFill>
              </a:rPr>
              <a:t> </a:t>
            </a:r>
            <a:r>
              <a:rPr lang="en-US" altLang="el-GR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200">
                <a:solidFill>
                  <a:srgbClr val="FFFFFF"/>
                </a:solidFill>
              </a:rPr>
              <a:t>. </a:t>
            </a:r>
            <a:r>
              <a:rPr lang="el-GR" altLang="el-GR" sz="3200">
                <a:solidFill>
                  <a:srgbClr val="FFFFFF"/>
                </a:solidFill>
              </a:rPr>
              <a:t>Διαγωνισμοί Έργων  – Διαδικασία Δημοπράτησης  &amp;  Εκτέλεσης</a:t>
            </a:r>
          </a:p>
        </p:txBody>
      </p:sp>
      <p:pic>
        <p:nvPicPr>
          <p:cNvPr id="16389" name="Picture 12" descr="DIAGONISMOI">
            <a:extLst>
              <a:ext uri="{FF2B5EF4-FFF2-40B4-BE49-F238E27FC236}">
                <a16:creationId xmlns:a16="http://schemas.microsoft.com/office/drawing/2014/main" id="{9BF8F3B4-81D4-44D6-BCE6-090A3B2FB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8763" cy="7651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13">
            <a:extLst>
              <a:ext uri="{FF2B5EF4-FFF2-40B4-BE49-F238E27FC236}">
                <a16:creationId xmlns:a16="http://schemas.microsoft.com/office/drawing/2014/main" id="{E48B5037-6BE3-4F99-966B-465AB5B6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439863"/>
            <a:ext cx="5348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00729F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8ABF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</p:txBody>
      </p:sp>
      <p:sp>
        <p:nvSpPr>
          <p:cNvPr id="88078" name="Text Box 14">
            <a:extLst>
              <a:ext uri="{FF2B5EF4-FFF2-40B4-BE49-F238E27FC236}">
                <a16:creationId xmlns:a16="http://schemas.microsoft.com/office/drawing/2014/main" id="{290060A3-C17C-492B-BB1F-3C6A39EC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875"/>
            <a:ext cx="9144000" cy="5448300"/>
          </a:xfrm>
          <a:prstGeom prst="rect">
            <a:avLst/>
          </a:prstGeom>
          <a:noFill/>
          <a:ln w="31750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ΚΑΤΑΡΤΙΣΗ ΤΕΧΝΙΚΟΥ ΠΡΟΓΡΑΜΜΑΤΟΣ 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ΣΥΝΤΑΞΗ ΜΕΛΕΤΩΝ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ΕΓΚΡΙΣΕΙΣ ΜΕΛΕΤΩΝ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ΨΗΦΙΣΕΙΣ ΠΙΣΤΩΣΕΩΝ (ΕΡΓΑ- ΜΕΛΕΤΕΣ 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ΕΓΚΡΙΣΕΙΣ ΟΡΩΝ ΔΗΜΟΠΡΑΤΗΣΗΣ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ΔΗΜΟΠΡΑΤΗΣΕΙΣ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ΕΛΕΓΧΟΙ ΝΟΜΙΜΟΤΗΤΑΣ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ΣΥΜΒΑΣΙΟΠΟΙΗΣΕΙΣ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ΟΡΙΣΜΟΙ ΕΠΙΒΛΕΨΗΣ ΕΡΓΩΝ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ΕΠΙΒΛΕΨΗ ΕΡΓΩΝ  </a:t>
            </a:r>
          </a:p>
        </p:txBody>
      </p:sp>
    </p:spTree>
  </p:cSld>
  <p:clrMapOvr>
    <a:masterClrMapping/>
  </p:clrMapOvr>
  <p:transition spd="slow" advClick="0" advTm="17000">
    <p:wipe dir="d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Χαρτί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Χαρτί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Χαρτ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10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11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12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13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14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15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3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4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5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6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7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8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ppt/theme/themeOverride9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Χαρτί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Χαρτί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7367</TotalTime>
  <Words>1853</Words>
  <Application>Microsoft Office PowerPoint</Application>
  <PresentationFormat>Προβολή στην οθόνη (4:3)</PresentationFormat>
  <Paragraphs>385</Paragraphs>
  <Slides>60</Slides>
  <Notes>13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60</vt:i4>
      </vt:variant>
    </vt:vector>
  </HeadingPairs>
  <TitlesOfParts>
    <vt:vector size="61" baseType="lpstr">
      <vt:lpstr>Χαρτί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ΑΡΜΟΔΙΟΤΗΤΕΣ ΤΜΗΜΑΤΟΣ</vt:lpstr>
      <vt:lpstr>ΑΡΜΟΔΙΟΤΗΤΕΣ ΤΜΗΜΑΤΟΣ</vt:lpstr>
      <vt:lpstr>Παρουσίαση του PowerPoint</vt:lpstr>
      <vt:lpstr>Παρουσίαση του PowerPoint</vt:lpstr>
      <vt:lpstr>Οδός Μαιζώνος (Δικαστήρια Πατρών) 135,00 μ2 πλακόστρωσης</vt:lpstr>
      <vt:lpstr>46ο Δημοτικό Σχολείο (οδός Κυκλιάδου) 160,00 μ2 πλακόστρωσης</vt:lpstr>
      <vt:lpstr>Πειραματικό Γυμνάσιο (οδός Άθου &amp; Αροανείων) 165,00 μ2 πλακόστρωσης</vt:lpstr>
      <vt:lpstr>16ο Δημοτικό Σχολείο (οδός Νοταρά) 132,00 μ2 πλακόστρωσης</vt:lpstr>
      <vt:lpstr>64ο Δημοτικό Σχολείο (οδοί Σελεύκου – Βιτσάρη – Δημητριάδη) 265,00 μ2 πλακόστρωσης</vt:lpstr>
      <vt:lpstr>8ο Γυμνάσιο (οδός Ιωνίας) 150,00 μ2 πλακόστρωσης</vt:lpstr>
      <vt:lpstr>Αποκατάσταση πεζοδρομίων από βλάβες που προκλήθηκαν από δέντρα</vt:lpstr>
      <vt:lpstr>Αποκατάσταση πεζοδρομίων από βλάβες λόγω παλαιότητας, καθιζήσεις κλπ </vt:lpstr>
      <vt:lpstr>Αποκατάσταση πεζοδρομίων σε θέσεις πρώην περιπτέρων</vt:lpstr>
      <vt:lpstr>Κατασκευές βάσεων πεζοδρομίων σε διάφορες οδούς της πόλης</vt:lpstr>
      <vt:lpstr>Κατασκευές ραμπών πρόσβασης ΑΜΕΑ</vt:lpstr>
      <vt:lpstr>Ανακατασκευή δικτύου πεζών στη συνοικία  Αγίας Αικατερίνης (2.000,00 μ2)</vt:lpstr>
      <vt:lpstr>Παρουσίαση του PowerPoint</vt:lpstr>
      <vt:lpstr>ΣΥΝΤΗΡΗΣΗ ΑΣΦΑΛΤΟΣΤΡΩΜΕΝΩΝ ΟΔΩΝ  ΜΗΚΟΣ ΔΙΚΤΥΟΥ 1.300χλμ</vt:lpstr>
      <vt:lpstr>ΣΥΝΤΗΡΗΣΗ ΧΩΜΑΤΟΔΡΟΜΩΝ  ΜΗΚΟΣ ΔΙΚΤΥΟΥ 800χλμ</vt:lpstr>
      <vt:lpstr>Παρουσίαση του PowerPoint</vt:lpstr>
      <vt:lpstr>Παρουσίαση του PowerPoint</vt:lpstr>
      <vt:lpstr> ΜΟΙΡΑ (παρακαμπτήρια οδός) 3.000,00 μ2 </vt:lpstr>
      <vt:lpstr>ΑΝΩ ΚΑΣΤΡΙΤΣΙ (οδός προς Κ. Καστρίτσι) 5.100,00 μ2</vt:lpstr>
      <vt:lpstr>ΠΕΤΡΩΤΟ (Αφροδίτης) 600,00 μ2</vt:lpstr>
      <vt:lpstr>ΒΕΛΒΙΤΣΙ (παρ. Διοδώρου) 300,00 μ2</vt:lpstr>
      <vt:lpstr>Κατασκευές σωληνωτών</vt:lpstr>
      <vt:lpstr>Αντικατάσταση ή επισκευή φρεατίων σε δρόμους </vt:lpstr>
      <vt:lpstr>Κατασκευή Βρύσης στο Νότιο Πάρκο   </vt:lpstr>
      <vt:lpstr>Ανακατασκευή Ηρώου στην Τ.Κ. Αργυράς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tm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ΤΡΙΔΙΑΣΤΑΤΗ ΑΡΙΘΜΗΤΙΚΗ ΑΝΑΛΥΣΗ ΒΑΘΙΑΣ ΑΝΤΙΣΤΗΡΙΓΜΕΝΗΣ ΕΚΣΚΑΦΗΣ ΚΑΙ ΣΥΓΚΡΙΣΗ ΜΕ ΑΠΟΤΕΛΕΣΜΑΤΑ ΜΕΤΡΗΣΕΩΝ</dc:title>
  <dc:creator>.....................</dc:creator>
  <cp:lastModifiedBy>Γιάννης Ελευθεριάδης</cp:lastModifiedBy>
  <cp:revision>655</cp:revision>
  <dcterms:created xsi:type="dcterms:W3CDTF">2008-06-08T20:01:11Z</dcterms:created>
  <dcterms:modified xsi:type="dcterms:W3CDTF">2019-01-19T11:13:40Z</dcterms:modified>
</cp:coreProperties>
</file>