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7.xml" ContentType="application/vnd.openxmlformats-officedocument.drawingml.chart+xml"/>
  <Override PartName="/ppt/diagrams/layout1.xml" ContentType="application/vnd.openxmlformats-officedocument.drawingml.diagramLayout+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slideLayouts/slideLayout10.xml" ContentType="application/vnd.openxmlformats-officedocument.presentationml.slideLayout+xml"/>
  <Override PartName="/ppt/charts/chart6.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74" r:id="rId3"/>
    <p:sldId id="342" r:id="rId4"/>
    <p:sldId id="278" r:id="rId5"/>
    <p:sldId id="279" r:id="rId6"/>
    <p:sldId id="349" r:id="rId7"/>
    <p:sldId id="351" r:id="rId8"/>
    <p:sldId id="366" r:id="rId9"/>
    <p:sldId id="280" r:id="rId10"/>
    <p:sldId id="281" r:id="rId11"/>
    <p:sldId id="257" r:id="rId12"/>
    <p:sldId id="339" r:id="rId13"/>
    <p:sldId id="340" r:id="rId14"/>
    <p:sldId id="341" r:id="rId15"/>
    <p:sldId id="415" r:id="rId16"/>
    <p:sldId id="416" r:id="rId17"/>
    <p:sldId id="417" r:id="rId18"/>
    <p:sldId id="412" r:id="rId19"/>
    <p:sldId id="414" r:id="rId20"/>
    <p:sldId id="413" r:id="rId21"/>
    <p:sldId id="309" r:id="rId22"/>
    <p:sldId id="276" r:id="rId23"/>
    <p:sldId id="310" r:id="rId24"/>
    <p:sldId id="397" r:id="rId25"/>
    <p:sldId id="369" r:id="rId26"/>
    <p:sldId id="305" r:id="rId27"/>
    <p:sldId id="306" r:id="rId28"/>
    <p:sldId id="398" r:id="rId29"/>
    <p:sldId id="307" r:id="rId30"/>
    <p:sldId id="373" r:id="rId31"/>
    <p:sldId id="374" r:id="rId32"/>
    <p:sldId id="371" r:id="rId33"/>
    <p:sldId id="400" r:id="rId34"/>
    <p:sldId id="403" r:id="rId35"/>
    <p:sldId id="404" r:id="rId36"/>
    <p:sldId id="405" r:id="rId37"/>
    <p:sldId id="406" r:id="rId38"/>
    <p:sldId id="407" r:id="rId39"/>
    <p:sldId id="408" r:id="rId40"/>
    <p:sldId id="409" r:id="rId41"/>
    <p:sldId id="410" r:id="rId42"/>
    <p:sldId id="370" r:id="rId43"/>
    <p:sldId id="382" r:id="rId44"/>
    <p:sldId id="383" r:id="rId45"/>
    <p:sldId id="384" r:id="rId46"/>
    <p:sldId id="385" r:id="rId47"/>
    <p:sldId id="386" r:id="rId48"/>
    <p:sldId id="387" r:id="rId49"/>
    <p:sldId id="388" r:id="rId50"/>
    <p:sldId id="293" r:id="rId51"/>
    <p:sldId id="419" r:id="rId52"/>
    <p:sldId id="311" r:id="rId53"/>
    <p:sldId id="312" r:id="rId54"/>
    <p:sldId id="313" r:id="rId55"/>
    <p:sldId id="325" r:id="rId56"/>
    <p:sldId id="314" r:id="rId57"/>
    <p:sldId id="315" r:id="rId58"/>
    <p:sldId id="316" r:id="rId59"/>
    <p:sldId id="317" r:id="rId60"/>
    <p:sldId id="420" r:id="rId61"/>
    <p:sldId id="421" r:id="rId62"/>
    <p:sldId id="429" r:id="rId63"/>
    <p:sldId id="364" r:id="rId64"/>
    <p:sldId id="428" r:id="rId65"/>
    <p:sldId id="424" r:id="rId66"/>
    <p:sldId id="425" r:id="rId67"/>
    <p:sldId id="426" r:id="rId68"/>
    <p:sldId id="427" r:id="rId69"/>
    <p:sldId id="303" r:id="rId70"/>
    <p:sldId id="337" r:id="rId71"/>
    <p:sldId id="430" r:id="rId7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presentationPr>
</file>

<file path=ppt/tableStyles.xml><?xml version="1.0" encoding="utf-8"?>
<a:tblStyleLst xmlns:a="http://schemas.openxmlformats.org/drawingml/2006/main" def="{5C22544A-7EE6-4342-B048-85BDC9FD1C3A}">
  <a:tblStyle styleId="{D7AC3CCA-C797-4891-BE02-D94E43425B78}" styleName="Μεσαίο στυλ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6403" autoAdjust="0"/>
  </p:normalViewPr>
  <p:slideViewPr>
    <p:cSldViewPr>
      <p:cViewPr varScale="1">
        <p:scale>
          <a:sx n="89" d="100"/>
          <a:sy n="89" d="100"/>
        </p:scale>
        <p:origin x="-103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SSSK\&#928;&#913;&#929;&#927;&#933;&#931;&#921;&#913;&#931;&#917;&#921;&#931;\&#925;&#927;&#917;&#924;&#914;&#929;&#921;&#927;&#931;%202018%20&#917;&#929;&#915;&#927;%20&#916;&#925;&#931;&#919;&#931;\&#928;&#929;&#927;&#931;&#937;&#928;&#921;&#922;&#92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SSSK\&#928;&#913;&#929;&#927;&#933;&#931;&#921;&#913;&#931;&#917;&#921;&#931;\&#925;&#927;&#917;&#924;&#914;&#929;&#921;&#927;&#931;%202018%20&#917;&#929;&#915;&#927;%20&#916;&#925;&#931;&#919;&#931;\SUM-ODIKO-DIKTY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SSSK\&#928;&#913;&#929;&#927;&#933;&#931;&#921;&#913;&#931;&#917;&#921;&#931;\&#925;&#927;&#917;&#924;&#914;&#929;&#921;&#927;&#931;%202018%20&#917;&#929;&#915;&#927;%20&#916;&#925;&#931;&#919;&#931;\&#928;&#929;&#927;&#931;&#937;&#928;&#921;&#922;&#92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SSSK\&#928;&#913;&#929;&#927;&#933;&#931;&#921;&#913;&#931;&#917;&#921;&#931;\&#925;&#927;&#917;&#924;&#914;&#929;&#921;&#927;&#931;%202018%20&#917;&#929;&#915;&#927;%20&#916;&#925;&#931;&#919;&#931;\&#928;&#929;&#927;&#931;&#937;&#928;&#921;&#922;&#927;.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SSSK\&#928;&#913;&#929;&#927;&#933;&#931;&#921;&#913;&#931;&#917;&#921;&#931;\&#925;&#927;&#917;&#924;&#914;&#929;&#921;&#927;&#931;%202018%20&#917;&#929;&#915;&#927;%20&#916;&#925;&#931;&#919;&#931;\&#928;&#929;&#927;&#931;&#937;&#928;&#921;&#922;&#927;.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SSSK\&#928;&#913;&#929;&#927;&#933;&#931;&#921;&#913;&#931;&#917;&#921;&#931;\&#925;&#927;&#917;&#924;&#914;&#929;&#921;&#927;&#931;%202018%20&#917;&#929;&#915;&#927;%20&#916;&#925;&#931;&#919;&#931;\wetransfer-08bbb9\&#913;&#953;&#964;&#942;&#963;&#949;&#953;&#96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SSSK\&#928;&#913;&#929;&#927;&#933;&#931;&#921;&#913;&#931;&#917;&#921;&#931;\&#925;&#927;&#917;&#924;&#914;&#929;&#921;&#927;&#931;%202018%20&#917;&#929;&#915;&#927;%20&#916;&#925;&#931;&#919;&#931;\&#913;&#915;&#927;&#929;&#917;&#931;%20&#919;&#924;&#917;&#929;&#921;&#916;&#913;&#931;.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SSSK\&#928;&#913;&#929;&#927;&#933;&#931;&#921;&#913;&#931;&#917;&#921;&#931;\&#925;&#927;&#917;&#924;&#914;&#929;&#921;&#927;&#931;%202018%20&#917;&#929;&#915;&#927;%20&#916;&#925;&#931;&#919;&#931;\&#913;&#915;&#927;&#929;&#917;&#931;%20&#919;&#924;&#917;&#929;&#921;&#916;&#913;&#93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l-GR"/>
  <c:chart>
    <c:plotArea>
      <c:layout>
        <c:manualLayout>
          <c:layoutTarget val="inner"/>
          <c:xMode val="edge"/>
          <c:yMode val="edge"/>
          <c:x val="1.3056268733593399E-2"/>
          <c:y val="2.8259473346178551E-2"/>
          <c:w val="0.59715439508938062"/>
          <c:h val="0.94348105330764287"/>
        </c:manualLayout>
      </c:layout>
      <c:pieChart>
        <c:varyColors val="1"/>
        <c:ser>
          <c:idx val="0"/>
          <c:order val="0"/>
          <c:dLbls>
            <c:dLbl>
              <c:idx val="0"/>
              <c:layout/>
              <c:tx>
                <c:rich>
                  <a:bodyPr/>
                  <a:lstStyle/>
                  <a:p>
                    <a:r>
                      <a:rPr smtClean="0"/>
                      <a:t>25</a:t>
                    </a:r>
                    <a:r>
                      <a:rPr lang="en-US" sz="2200" b="0" i="0" u="none" strike="noStrike" baseline="0" smtClean="0"/>
                      <a:t>Km</a:t>
                    </a:r>
                    <a:r>
                      <a:rPr lang="en-US" sz="2200" b="0" i="0" u="none" strike="noStrike" baseline="30000" smtClean="0"/>
                      <a:t>2</a:t>
                    </a:r>
                    <a:endParaRPr/>
                  </a:p>
                </c:rich>
              </c:tx>
              <c:dLblPos val="ctr"/>
              <c:showVal val="1"/>
            </c:dLbl>
            <c:dLbl>
              <c:idx val="1"/>
              <c:layout>
                <c:manualLayout>
                  <c:x val="-9.0923617186740552E-2"/>
                  <c:y val="8.2792546028325906E-2"/>
                </c:manualLayout>
              </c:layout>
              <c:tx>
                <c:rich>
                  <a:bodyPr/>
                  <a:lstStyle/>
                  <a:p>
                    <a:r>
                      <a:rPr dirty="0" smtClean="0"/>
                      <a:t>5</a:t>
                    </a:r>
                    <a:r>
                      <a:rPr lang="en-US" sz="2200" b="0" i="0" u="none" strike="noStrike" baseline="0" dirty="0" smtClean="0"/>
                      <a:t>Km</a:t>
                    </a:r>
                    <a:r>
                      <a:rPr lang="en-US" sz="2200" b="0" i="0" u="none" strike="noStrike" baseline="30000" dirty="0" smtClean="0"/>
                      <a:t>2</a:t>
                    </a:r>
                    <a:endParaRPr dirty="0"/>
                  </a:p>
                </c:rich>
              </c:tx>
              <c:dLblPos val="bestFit"/>
              <c:showVal val="1"/>
            </c:dLbl>
            <c:dLbl>
              <c:idx val="2"/>
              <c:layout>
                <c:manualLayout>
                  <c:x val="-0.10947470107903194"/>
                  <c:y val="0.10665708049314587"/>
                </c:manualLayout>
              </c:layout>
              <c:tx>
                <c:rich>
                  <a:bodyPr/>
                  <a:lstStyle/>
                  <a:p>
                    <a:r>
                      <a:rPr dirty="0" smtClean="0"/>
                      <a:t>2</a:t>
                    </a:r>
                    <a:r>
                      <a:rPr lang="en-US" sz="2200" b="0" i="0" u="none" strike="noStrike" baseline="0" dirty="0" smtClean="0"/>
                      <a:t>Km</a:t>
                    </a:r>
                    <a:r>
                      <a:rPr lang="en-US" sz="2200" b="0" i="0" u="none" strike="noStrike" baseline="30000" dirty="0" smtClean="0"/>
                      <a:t>2</a:t>
                    </a:r>
                    <a:endParaRPr dirty="0"/>
                  </a:p>
                </c:rich>
              </c:tx>
              <c:dLblPos val="bestFit"/>
              <c:showVal val="1"/>
            </c:dLbl>
            <c:dLbl>
              <c:idx val="3"/>
              <c:layout>
                <c:manualLayout>
                  <c:x val="-0.17005212890055385"/>
                  <c:y val="7.5371804851254914E-2"/>
                </c:manualLayout>
              </c:layout>
              <c:tx>
                <c:rich>
                  <a:bodyPr/>
                  <a:lstStyle/>
                  <a:p>
                    <a:r>
                      <a:rPr smtClean="0"/>
                      <a:t>11</a:t>
                    </a:r>
                    <a:r>
                      <a:rPr lang="en-US" sz="2200" b="0" i="0" u="none" strike="noStrike" baseline="0" smtClean="0"/>
                      <a:t>Km</a:t>
                    </a:r>
                    <a:r>
                      <a:rPr lang="en-US" sz="2200" b="0" i="0" u="none" strike="noStrike" baseline="30000" smtClean="0"/>
                      <a:t>2</a:t>
                    </a:r>
                    <a:endParaRPr/>
                  </a:p>
                </c:rich>
              </c:tx>
              <c:dLblPos val="bestFit"/>
              <c:showVal val="1"/>
            </c:dLbl>
            <c:dLbl>
              <c:idx val="4"/>
              <c:layout/>
              <c:tx>
                <c:rich>
                  <a:bodyPr/>
                  <a:lstStyle/>
                  <a:p>
                    <a:r>
                      <a:rPr smtClean="0"/>
                      <a:t>21</a:t>
                    </a:r>
                    <a:r>
                      <a:rPr lang="en-US" sz="2200" b="0" i="0" u="none" strike="noStrike" baseline="0" smtClean="0"/>
                      <a:t>Km</a:t>
                    </a:r>
                    <a:r>
                      <a:rPr lang="en-US" sz="2200" b="0" i="0" u="none" strike="noStrike" baseline="30000" smtClean="0"/>
                      <a:t>2</a:t>
                    </a:r>
                    <a:endParaRPr/>
                  </a:p>
                </c:rich>
              </c:tx>
              <c:dLblPos val="ctr"/>
              <c:showVal val="1"/>
            </c:dLbl>
            <c:dLbl>
              <c:idx val="5"/>
              <c:layout/>
              <c:tx>
                <c:rich>
                  <a:bodyPr/>
                  <a:lstStyle/>
                  <a:p>
                    <a:r>
                      <a:rPr dirty="0" smtClean="0"/>
                      <a:t>122 Km</a:t>
                    </a:r>
                    <a:r>
                      <a:rPr baseline="30000" dirty="0" smtClean="0"/>
                      <a:t>2</a:t>
                    </a:r>
                    <a:endParaRPr baseline="30000" dirty="0"/>
                  </a:p>
                </c:rich>
              </c:tx>
              <c:dLblPos val="ctr"/>
              <c:showVal val="1"/>
            </c:dLbl>
            <c:numFmt formatCode="General" sourceLinked="0"/>
            <c:txPr>
              <a:bodyPr/>
              <a:lstStyle/>
              <a:p>
                <a:pPr>
                  <a:defRPr lang="en-US" sz="2200" b="0">
                    <a:solidFill>
                      <a:schemeClr val="bg1"/>
                    </a:solidFill>
                  </a:defRPr>
                </a:pPr>
                <a:endParaRPr lang="el-GR"/>
              </a:p>
            </c:txPr>
            <c:dLblPos val="ctr"/>
            <c:showVal val="1"/>
            <c:showLeaderLines val="1"/>
          </c:dLbls>
          <c:cat>
            <c:strRef>
              <c:f>Φύλλο2!$A$2:$A$7</c:f>
              <c:strCache>
                <c:ptCount val="6"/>
                <c:pt idx="0">
                  <c:v>Σχέδιο Πόλεως</c:v>
                </c:pt>
                <c:pt idx="1">
                  <c:v>Προτεινόμενα Σχέδια Πόλεως</c:v>
                </c:pt>
                <c:pt idx="2">
                  <c:v>Τοπικά Ρυμοτομικά</c:v>
                </c:pt>
                <c:pt idx="3">
                  <c:v>Οικισμοί 1923</c:v>
                </c:pt>
                <c:pt idx="4">
                  <c:v>Οικισμοί 2000 κατοίκων Οριοθετημένοι</c:v>
                </c:pt>
                <c:pt idx="5">
                  <c:v>Οικισμοί 2000 με ακτίνα</c:v>
                </c:pt>
              </c:strCache>
            </c:strRef>
          </c:cat>
          <c:val>
            <c:numRef>
              <c:f>Φύλλο2!$J$2:$J$7</c:f>
              <c:numCache>
                <c:formatCode>General</c:formatCode>
                <c:ptCount val="6"/>
                <c:pt idx="0">
                  <c:v>25</c:v>
                </c:pt>
                <c:pt idx="1">
                  <c:v>5</c:v>
                </c:pt>
                <c:pt idx="2">
                  <c:v>2</c:v>
                </c:pt>
                <c:pt idx="3">
                  <c:v>11</c:v>
                </c:pt>
                <c:pt idx="4">
                  <c:v>21</c:v>
                </c:pt>
                <c:pt idx="5">
                  <c:v>122</c:v>
                </c:pt>
              </c:numCache>
            </c:numRef>
          </c:val>
        </c:ser>
        <c:firstSliceAng val="0"/>
      </c:pieChart>
    </c:plotArea>
    <c:legend>
      <c:legendPos val="r"/>
      <c:legendEntry>
        <c:idx val="0"/>
        <c:txPr>
          <a:bodyPr/>
          <a:lstStyle/>
          <a:p>
            <a:pPr rtl="0">
              <a:defRPr sz="1800"/>
            </a:pPr>
            <a:endParaRPr lang="el-GR"/>
          </a:p>
        </c:txPr>
      </c:legendEntry>
      <c:legendEntry>
        <c:idx val="1"/>
        <c:txPr>
          <a:bodyPr/>
          <a:lstStyle/>
          <a:p>
            <a:pPr>
              <a:defRPr sz="1800"/>
            </a:pPr>
            <a:endParaRPr lang="el-GR"/>
          </a:p>
        </c:txPr>
      </c:legendEntry>
      <c:legendEntry>
        <c:idx val="2"/>
        <c:txPr>
          <a:bodyPr/>
          <a:lstStyle/>
          <a:p>
            <a:pPr>
              <a:defRPr sz="1800"/>
            </a:pPr>
            <a:endParaRPr lang="el-GR"/>
          </a:p>
        </c:txPr>
      </c:legendEntry>
      <c:legendEntry>
        <c:idx val="3"/>
        <c:txPr>
          <a:bodyPr/>
          <a:lstStyle/>
          <a:p>
            <a:pPr>
              <a:defRPr sz="1800"/>
            </a:pPr>
            <a:endParaRPr lang="el-GR"/>
          </a:p>
        </c:txPr>
      </c:legendEntry>
      <c:legendEntry>
        <c:idx val="4"/>
        <c:txPr>
          <a:bodyPr/>
          <a:lstStyle/>
          <a:p>
            <a:pPr>
              <a:defRPr sz="1800"/>
            </a:pPr>
            <a:endParaRPr lang="el-GR"/>
          </a:p>
        </c:txPr>
      </c:legendEntry>
      <c:legendEntry>
        <c:idx val="5"/>
        <c:txPr>
          <a:bodyPr/>
          <a:lstStyle/>
          <a:p>
            <a:pPr>
              <a:defRPr sz="1800"/>
            </a:pPr>
            <a:endParaRPr lang="el-GR"/>
          </a:p>
        </c:txPr>
      </c:legendEntry>
      <c:layout>
        <c:manualLayout>
          <c:xMode val="edge"/>
          <c:yMode val="edge"/>
          <c:x val="0.59500230873918569"/>
          <c:y val="2.7628540652071765E-2"/>
          <c:w val="0.39524156702634433"/>
          <c:h val="0.95245004779026665"/>
        </c:manualLayout>
      </c:layout>
      <c:txPr>
        <a:bodyPr/>
        <a:lstStyle/>
        <a:p>
          <a:pPr>
            <a:defRPr lang="en-US"/>
          </a:pPr>
          <a:endParaRPr lang="el-GR"/>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l-GR"/>
  <c:chart>
    <c:plotArea>
      <c:layout>
        <c:manualLayout>
          <c:layoutTarget val="inner"/>
          <c:xMode val="edge"/>
          <c:yMode val="edge"/>
          <c:x val="1.8089700592981435E-2"/>
          <c:y val="3.4439521489680811E-2"/>
          <c:w val="0.50899424030329565"/>
          <c:h val="0.92550889169884965"/>
        </c:manualLayout>
      </c:layout>
      <c:pieChart>
        <c:varyColors val="1"/>
        <c:ser>
          <c:idx val="0"/>
          <c:order val="0"/>
          <c:dLbls>
            <c:dLbl>
              <c:idx val="0"/>
              <c:tx>
                <c:rich>
                  <a:bodyPr/>
                  <a:lstStyle/>
                  <a:p>
                    <a:r>
                      <a:rPr lang="en-US" dirty="0" smtClean="0"/>
                      <a:t>1</a:t>
                    </a:r>
                    <a:r>
                      <a:rPr lang="el-GR" dirty="0" smtClean="0"/>
                      <a:t>430</a:t>
                    </a:r>
                    <a:r>
                      <a:rPr lang="en-US" sz="2200" b="0" i="0" u="none" strike="noStrike" baseline="0" dirty="0" smtClean="0"/>
                      <a:t> Km</a:t>
                    </a:r>
                    <a:endParaRPr lang="en-US" dirty="0"/>
                  </a:p>
                </c:rich>
              </c:tx>
              <c:dLblPos val="ctr"/>
              <c:showVal val="1"/>
            </c:dLbl>
            <c:dLbl>
              <c:idx val="1"/>
              <c:tx>
                <c:rich>
                  <a:bodyPr/>
                  <a:lstStyle/>
                  <a:p>
                    <a:r>
                      <a:rPr lang="en-US" dirty="0" smtClean="0"/>
                      <a:t>6</a:t>
                    </a:r>
                    <a:r>
                      <a:rPr lang="el-GR" dirty="0" smtClean="0"/>
                      <a:t>46</a:t>
                    </a:r>
                    <a:r>
                      <a:rPr lang="en-US" sz="2200" b="0" i="0" u="none" strike="noStrike" baseline="0" dirty="0" smtClean="0"/>
                      <a:t> Km</a:t>
                    </a:r>
                    <a:endParaRPr lang="en-US" dirty="0"/>
                  </a:p>
                </c:rich>
              </c:tx>
              <c:dLblPos val="ctr"/>
              <c:showVal val="1"/>
            </c:dLbl>
            <c:dLbl>
              <c:idx val="2"/>
              <c:tx>
                <c:rich>
                  <a:bodyPr/>
                  <a:lstStyle/>
                  <a:p>
                    <a:r>
                      <a:rPr lang="en-US" smtClean="0"/>
                      <a:t>3</a:t>
                    </a:r>
                    <a:r>
                      <a:rPr lang="en-US" sz="2200" b="0" i="0" u="none" strike="noStrike" baseline="0" smtClean="0"/>
                      <a:t> Km</a:t>
                    </a:r>
                    <a:endParaRPr lang="en-US"/>
                  </a:p>
                </c:rich>
              </c:tx>
              <c:dLblPos val="ctr"/>
              <c:showVal val="1"/>
            </c:dLbl>
            <c:dLbl>
              <c:idx val="3"/>
              <c:layout>
                <c:manualLayout>
                  <c:x val="5.5426023135996975E-2"/>
                  <c:y val="8.8407704614465454E-2"/>
                </c:manualLayout>
              </c:layout>
              <c:tx>
                <c:rich>
                  <a:bodyPr/>
                  <a:lstStyle/>
                  <a:p>
                    <a:r>
                      <a:rPr lang="el-GR" dirty="0" smtClean="0"/>
                      <a:t>197</a:t>
                    </a:r>
                    <a:r>
                      <a:rPr lang="en-US" dirty="0" smtClean="0"/>
                      <a:t> </a:t>
                    </a:r>
                    <a:r>
                      <a:rPr lang="en-US" sz="2200" b="0" i="0" u="none" strike="noStrike" baseline="0" dirty="0" smtClean="0"/>
                      <a:t>Km</a:t>
                    </a:r>
                    <a:endParaRPr lang="en-US" dirty="0"/>
                  </a:p>
                </c:rich>
              </c:tx>
              <c:dLblPos val="bestFit"/>
              <c:showVal val="1"/>
            </c:dLbl>
            <c:txPr>
              <a:bodyPr/>
              <a:lstStyle/>
              <a:p>
                <a:pPr>
                  <a:defRPr lang="en-US" sz="2200">
                    <a:solidFill>
                      <a:schemeClr val="bg1"/>
                    </a:solidFill>
                  </a:defRPr>
                </a:pPr>
                <a:endParaRPr lang="el-GR"/>
              </a:p>
            </c:txPr>
            <c:dLblPos val="ctr"/>
            <c:showVal val="1"/>
            <c:showLeaderLines val="1"/>
          </c:dLbls>
          <c:cat>
            <c:strRef>
              <c:f>Φύλλο1!$A$2:$A$5</c:f>
              <c:strCache>
                <c:ptCount val="4"/>
                <c:pt idx="0">
                  <c:v>Υφιστάμενο Οδικό Δίκτυο εκτός Σχεδίου Πόλεως</c:v>
                </c:pt>
                <c:pt idx="1">
                  <c:v>Υφιστάμενο Οδικό Δίκτυο εντός Σχεδίου Πόλεως (ΠΡΟΒΛΕΠΟΜΕΝΟ)</c:v>
                </c:pt>
                <c:pt idx="2">
                  <c:v>Υφιστάμενο Οδικό Δίκτυο εντός Σχεδίου Πόλεως (ΜΗ ΠΡΟΒΛΕΠΟΜΕΝΟ)</c:v>
                </c:pt>
                <c:pt idx="3">
                  <c:v>Αδιάνοικτο Οδικό Δίκτυο εντός Σχεδίου Πόλεως</c:v>
                </c:pt>
              </c:strCache>
            </c:strRef>
          </c:cat>
          <c:val>
            <c:numRef>
              <c:f>Φύλλο1!$C$2:$C$5</c:f>
              <c:numCache>
                <c:formatCode>General</c:formatCode>
                <c:ptCount val="4"/>
                <c:pt idx="0">
                  <c:v>1583</c:v>
                </c:pt>
                <c:pt idx="1">
                  <c:v>661</c:v>
                </c:pt>
                <c:pt idx="2">
                  <c:v>3</c:v>
                </c:pt>
                <c:pt idx="3">
                  <c:v>200</c:v>
                </c:pt>
              </c:numCache>
            </c:numRef>
          </c:val>
        </c:ser>
        <c:firstSliceAng val="0"/>
      </c:pieChart>
    </c:plotArea>
    <c:legend>
      <c:legendPos val="r"/>
      <c:layout>
        <c:manualLayout>
          <c:xMode val="edge"/>
          <c:yMode val="edge"/>
          <c:x val="0.55067767570720327"/>
          <c:y val="3.1006218562302418E-2"/>
          <c:w val="0.43501105764557207"/>
          <c:h val="0.94876895105092951"/>
        </c:manualLayout>
      </c:layout>
      <c:txPr>
        <a:bodyPr/>
        <a:lstStyle/>
        <a:p>
          <a:pPr>
            <a:defRPr lang="en-US" sz="1800" baseline="0"/>
          </a:pPr>
          <a:endParaRPr lang="el-GR"/>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l-GR"/>
  <c:chart>
    <c:plotArea>
      <c:layout>
        <c:manualLayout>
          <c:layoutTarget val="inner"/>
          <c:xMode val="edge"/>
          <c:yMode val="edge"/>
          <c:x val="1.3056268733593399E-2"/>
          <c:y val="2.8259473346178548E-2"/>
          <c:w val="0.59715439508938051"/>
          <c:h val="0.94348105330764287"/>
        </c:manualLayout>
      </c:layout>
      <c:pieChart>
        <c:varyColors val="1"/>
        <c:ser>
          <c:idx val="0"/>
          <c:order val="0"/>
          <c:dLbls>
            <c:numFmt formatCode="General" sourceLinked="0"/>
            <c:txPr>
              <a:bodyPr/>
              <a:lstStyle/>
              <a:p>
                <a:pPr>
                  <a:defRPr lang="en-US" sz="2200" b="1">
                    <a:solidFill>
                      <a:schemeClr val="bg1"/>
                    </a:solidFill>
                  </a:defRPr>
                </a:pPr>
                <a:endParaRPr lang="el-GR"/>
              </a:p>
            </c:txPr>
            <c:dLblPos val="ctr"/>
            <c:showVal val="1"/>
            <c:showLeaderLines val="1"/>
          </c:dLbls>
          <c:cat>
            <c:strRef>
              <c:f>Φύλλο1!$A$2:$A$8</c:f>
              <c:strCache>
                <c:ptCount val="7"/>
                <c:pt idx="0">
                  <c:v>Γραφείο Διεύθυνσης
</c:v>
                </c:pt>
                <c:pt idx="1">
                  <c:v>Τμήμα Πολεοδομικού Σχεδιασμού
</c:v>
                </c:pt>
                <c:pt idx="2">
                  <c:v>Τμήμα Πολεοδομικών Εφαρμογών
</c:v>
                </c:pt>
                <c:pt idx="3">
                  <c:v>Τμήμα Αδειών &amp; Ελέγχου Δόμησης
</c:v>
                </c:pt>
                <c:pt idx="4">
                  <c:v>Τμήμα Τοπογραφικών Εφαρμογών
</c:v>
                </c:pt>
                <c:pt idx="5">
                  <c:v>Τμήμα Συγκοινωνιακών &amp; Κυκλοφοριακών Ρυθμίσεων
</c:v>
                </c:pt>
                <c:pt idx="6">
                  <c:v>Τμήμα Αρχείου &amp; Γεωπληροφορικής
</c:v>
                </c:pt>
              </c:strCache>
            </c:strRef>
          </c:cat>
          <c:val>
            <c:numRef>
              <c:f>Φύλλο1!$B$2:$B$8</c:f>
              <c:numCache>
                <c:formatCode>General</c:formatCode>
                <c:ptCount val="7"/>
                <c:pt idx="0">
                  <c:v>4</c:v>
                </c:pt>
                <c:pt idx="1">
                  <c:v>5</c:v>
                </c:pt>
                <c:pt idx="2">
                  <c:v>7</c:v>
                </c:pt>
                <c:pt idx="3">
                  <c:v>12</c:v>
                </c:pt>
                <c:pt idx="4">
                  <c:v>4</c:v>
                </c:pt>
                <c:pt idx="5">
                  <c:v>9</c:v>
                </c:pt>
                <c:pt idx="6">
                  <c:v>4</c:v>
                </c:pt>
              </c:numCache>
            </c:numRef>
          </c:val>
        </c:ser>
        <c:firstSliceAng val="0"/>
      </c:pieChart>
    </c:plotArea>
    <c:legend>
      <c:legendPos val="r"/>
      <c:legendEntry>
        <c:idx val="0"/>
        <c:txPr>
          <a:bodyPr/>
          <a:lstStyle/>
          <a:p>
            <a:pPr>
              <a:defRPr sz="1400"/>
            </a:pPr>
            <a:endParaRPr lang="el-GR"/>
          </a:p>
        </c:txPr>
      </c:legendEntry>
      <c:legendEntry>
        <c:idx val="1"/>
        <c:txPr>
          <a:bodyPr/>
          <a:lstStyle/>
          <a:p>
            <a:pPr>
              <a:defRPr sz="1400"/>
            </a:pPr>
            <a:endParaRPr lang="el-GR"/>
          </a:p>
        </c:txPr>
      </c:legendEntry>
      <c:legendEntry>
        <c:idx val="2"/>
        <c:txPr>
          <a:bodyPr/>
          <a:lstStyle/>
          <a:p>
            <a:pPr>
              <a:defRPr sz="1400"/>
            </a:pPr>
            <a:endParaRPr lang="el-GR"/>
          </a:p>
        </c:txPr>
      </c:legendEntry>
      <c:legendEntry>
        <c:idx val="3"/>
        <c:txPr>
          <a:bodyPr/>
          <a:lstStyle/>
          <a:p>
            <a:pPr>
              <a:defRPr sz="1400"/>
            </a:pPr>
            <a:endParaRPr lang="el-GR"/>
          </a:p>
        </c:txPr>
      </c:legendEntry>
      <c:legendEntry>
        <c:idx val="4"/>
        <c:txPr>
          <a:bodyPr/>
          <a:lstStyle/>
          <a:p>
            <a:pPr>
              <a:defRPr sz="1400"/>
            </a:pPr>
            <a:endParaRPr lang="el-GR"/>
          </a:p>
        </c:txPr>
      </c:legendEntry>
      <c:legendEntry>
        <c:idx val="5"/>
        <c:txPr>
          <a:bodyPr/>
          <a:lstStyle/>
          <a:p>
            <a:pPr>
              <a:defRPr sz="1400"/>
            </a:pPr>
            <a:endParaRPr lang="el-GR"/>
          </a:p>
        </c:txPr>
      </c:legendEntry>
      <c:legendEntry>
        <c:idx val="6"/>
        <c:txPr>
          <a:bodyPr/>
          <a:lstStyle/>
          <a:p>
            <a:pPr>
              <a:defRPr sz="1400"/>
            </a:pPr>
            <a:endParaRPr lang="el-GR"/>
          </a:p>
        </c:txPr>
      </c:legendEntry>
      <c:layout>
        <c:manualLayout>
          <c:xMode val="edge"/>
          <c:yMode val="edge"/>
          <c:x val="0.63821219663117856"/>
          <c:y val="2.7628540652071692E-2"/>
          <c:w val="0.35203170705694808"/>
          <c:h val="0.95245004779026687"/>
        </c:manualLayout>
      </c:layout>
      <c:txPr>
        <a:bodyPr/>
        <a:lstStyle/>
        <a:p>
          <a:pPr>
            <a:defRPr lang="en-US"/>
          </a:pPr>
          <a:endParaRPr lang="el-GR"/>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l-GR"/>
  <c:chart>
    <c:plotArea>
      <c:layout>
        <c:manualLayout>
          <c:layoutTarget val="inner"/>
          <c:xMode val="edge"/>
          <c:yMode val="edge"/>
          <c:x val="1.3056268733593399E-2"/>
          <c:y val="2.8259473346178548E-2"/>
          <c:w val="0.59715439508938029"/>
          <c:h val="0.94348105330764287"/>
        </c:manualLayout>
      </c:layout>
      <c:pieChart>
        <c:varyColors val="1"/>
        <c:ser>
          <c:idx val="0"/>
          <c:order val="0"/>
          <c:dLbls>
            <c:numFmt formatCode="General" sourceLinked="0"/>
            <c:txPr>
              <a:bodyPr/>
              <a:lstStyle/>
              <a:p>
                <a:pPr>
                  <a:defRPr lang="en-US" sz="2200" b="1">
                    <a:solidFill>
                      <a:schemeClr val="bg1"/>
                    </a:solidFill>
                  </a:defRPr>
                </a:pPr>
                <a:endParaRPr lang="el-GR"/>
              </a:p>
            </c:txPr>
            <c:dLblPos val="ctr"/>
            <c:showVal val="1"/>
            <c:showLeaderLines val="1"/>
          </c:dLbls>
          <c:cat>
            <c:strRef>
              <c:f>Φύλλο1!$A$2:$A$8</c:f>
              <c:strCache>
                <c:ptCount val="7"/>
                <c:pt idx="0">
                  <c:v>Γραφείο Διεύθυνσης
</c:v>
                </c:pt>
                <c:pt idx="1">
                  <c:v>Τμήμα Πολεοδομικού Σχεδιασμού
</c:v>
                </c:pt>
                <c:pt idx="2">
                  <c:v>Τμήμα Πολεοδομικών Εφαρμογών
</c:v>
                </c:pt>
                <c:pt idx="3">
                  <c:v>Τμήμα Αδειών &amp; Ελέγχου Δόμησης
</c:v>
                </c:pt>
                <c:pt idx="4">
                  <c:v>Τμήμα Τοπογραφικών Εφαρμογών
</c:v>
                </c:pt>
                <c:pt idx="5">
                  <c:v>Τμήμα Συγκοινωνιακών &amp; Κυκλοφοριακών Ρυθμίσεων
</c:v>
                </c:pt>
                <c:pt idx="6">
                  <c:v>Τμήμα Αρχείου &amp; Γεωπληροφορικής
</c:v>
                </c:pt>
              </c:strCache>
            </c:strRef>
          </c:cat>
          <c:val>
            <c:numRef>
              <c:f>Φύλλο1!$I$2:$I$8</c:f>
              <c:numCache>
                <c:formatCode>General</c:formatCode>
                <c:ptCount val="7"/>
                <c:pt idx="0">
                  <c:v>1</c:v>
                </c:pt>
                <c:pt idx="1">
                  <c:v>5</c:v>
                </c:pt>
                <c:pt idx="2">
                  <c:v>7</c:v>
                </c:pt>
                <c:pt idx="3">
                  <c:v>9</c:v>
                </c:pt>
                <c:pt idx="4">
                  <c:v>4</c:v>
                </c:pt>
                <c:pt idx="5">
                  <c:v>7</c:v>
                </c:pt>
                <c:pt idx="6">
                  <c:v>4</c:v>
                </c:pt>
              </c:numCache>
            </c:numRef>
          </c:val>
        </c:ser>
        <c:firstSliceAng val="0"/>
      </c:pieChart>
    </c:plotArea>
    <c:legend>
      <c:legendPos val="r"/>
      <c:legendEntry>
        <c:idx val="0"/>
        <c:txPr>
          <a:bodyPr/>
          <a:lstStyle/>
          <a:p>
            <a:pPr>
              <a:defRPr sz="1400"/>
            </a:pPr>
            <a:endParaRPr lang="el-GR"/>
          </a:p>
        </c:txPr>
      </c:legendEntry>
      <c:legendEntry>
        <c:idx val="1"/>
        <c:txPr>
          <a:bodyPr/>
          <a:lstStyle/>
          <a:p>
            <a:pPr>
              <a:defRPr sz="1400"/>
            </a:pPr>
            <a:endParaRPr lang="el-GR"/>
          </a:p>
        </c:txPr>
      </c:legendEntry>
      <c:legendEntry>
        <c:idx val="2"/>
        <c:txPr>
          <a:bodyPr/>
          <a:lstStyle/>
          <a:p>
            <a:pPr>
              <a:defRPr sz="1400"/>
            </a:pPr>
            <a:endParaRPr lang="el-GR"/>
          </a:p>
        </c:txPr>
      </c:legendEntry>
      <c:legendEntry>
        <c:idx val="3"/>
        <c:txPr>
          <a:bodyPr/>
          <a:lstStyle/>
          <a:p>
            <a:pPr>
              <a:defRPr sz="1400"/>
            </a:pPr>
            <a:endParaRPr lang="el-GR"/>
          </a:p>
        </c:txPr>
      </c:legendEntry>
      <c:legendEntry>
        <c:idx val="4"/>
        <c:txPr>
          <a:bodyPr/>
          <a:lstStyle/>
          <a:p>
            <a:pPr>
              <a:defRPr sz="1400"/>
            </a:pPr>
            <a:endParaRPr lang="el-GR"/>
          </a:p>
        </c:txPr>
      </c:legendEntry>
      <c:legendEntry>
        <c:idx val="5"/>
        <c:txPr>
          <a:bodyPr/>
          <a:lstStyle/>
          <a:p>
            <a:pPr>
              <a:defRPr sz="1400"/>
            </a:pPr>
            <a:endParaRPr lang="el-GR"/>
          </a:p>
        </c:txPr>
      </c:legendEntry>
      <c:legendEntry>
        <c:idx val="6"/>
        <c:txPr>
          <a:bodyPr/>
          <a:lstStyle/>
          <a:p>
            <a:pPr>
              <a:defRPr sz="1400"/>
            </a:pPr>
            <a:endParaRPr lang="el-GR"/>
          </a:p>
        </c:txPr>
      </c:legendEntry>
      <c:layout>
        <c:manualLayout>
          <c:xMode val="edge"/>
          <c:yMode val="edge"/>
          <c:x val="0.63821219663117856"/>
          <c:y val="2.7628540652071692E-2"/>
          <c:w val="0.35203170705694808"/>
          <c:h val="0.95245004779026687"/>
        </c:manualLayout>
      </c:layout>
      <c:txPr>
        <a:bodyPr/>
        <a:lstStyle/>
        <a:p>
          <a:pPr>
            <a:defRPr lang="en-US"/>
          </a:pPr>
          <a:endParaRPr lang="el-GR"/>
        </a:p>
      </c:txPr>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l-GR"/>
  <c:chart>
    <c:plotArea>
      <c:layout>
        <c:manualLayout>
          <c:layoutTarget val="inner"/>
          <c:xMode val="edge"/>
          <c:yMode val="edge"/>
          <c:x val="2.2547307928683532E-2"/>
          <c:y val="3.35508545726955E-2"/>
          <c:w val="0.60190209089268376"/>
          <c:h val="0.94365166646062315"/>
        </c:manualLayout>
      </c:layout>
      <c:pieChart>
        <c:varyColors val="1"/>
        <c:ser>
          <c:idx val="0"/>
          <c:order val="0"/>
          <c:dLbls>
            <c:txPr>
              <a:bodyPr/>
              <a:lstStyle/>
              <a:p>
                <a:pPr>
                  <a:defRPr lang="en-US" sz="2200" b="1">
                    <a:solidFill>
                      <a:schemeClr val="bg1"/>
                    </a:solidFill>
                  </a:defRPr>
                </a:pPr>
                <a:endParaRPr lang="el-GR"/>
              </a:p>
            </c:txPr>
            <c:dLblPos val="ctr"/>
            <c:showVal val="1"/>
            <c:showLeaderLines val="1"/>
          </c:dLbls>
          <c:cat>
            <c:strRef>
              <c:f>Φύλλο1!$C$1:$H$1</c:f>
              <c:strCache>
                <c:ptCount val="6"/>
                <c:pt idx="0">
                  <c:v>Μηχανικοί ΠΕ</c:v>
                </c:pt>
                <c:pt idx="1">
                  <c:v>Μηχανικοί ΤΕ</c:v>
                </c:pt>
                <c:pt idx="2">
                  <c:v>Διοικητικοί</c:v>
                </c:pt>
                <c:pt idx="3">
                  <c:v>Τεχνίτες</c:v>
                </c:pt>
                <c:pt idx="4">
                  <c:v>Εργάτες</c:v>
                </c:pt>
                <c:pt idx="5">
                  <c:v>Κλητήρες</c:v>
                </c:pt>
              </c:strCache>
            </c:strRef>
          </c:cat>
          <c:val>
            <c:numRef>
              <c:f>Φύλλο1!$C$9:$H$9</c:f>
              <c:numCache>
                <c:formatCode>General</c:formatCode>
                <c:ptCount val="6"/>
                <c:pt idx="0">
                  <c:v>25</c:v>
                </c:pt>
                <c:pt idx="1">
                  <c:v>12</c:v>
                </c:pt>
                <c:pt idx="2">
                  <c:v>3</c:v>
                </c:pt>
                <c:pt idx="3">
                  <c:v>2</c:v>
                </c:pt>
                <c:pt idx="4">
                  <c:v>2</c:v>
                </c:pt>
                <c:pt idx="5">
                  <c:v>1</c:v>
                </c:pt>
              </c:numCache>
            </c:numRef>
          </c:val>
        </c:ser>
        <c:firstSliceAng val="0"/>
      </c:pieChart>
    </c:plotArea>
    <c:legend>
      <c:legendPos val="r"/>
      <c:legendEntry>
        <c:idx val="0"/>
        <c:txPr>
          <a:bodyPr/>
          <a:lstStyle/>
          <a:p>
            <a:pPr>
              <a:defRPr sz="1400"/>
            </a:pPr>
            <a:endParaRPr lang="el-GR"/>
          </a:p>
        </c:txPr>
      </c:legendEntry>
      <c:legendEntry>
        <c:idx val="1"/>
        <c:txPr>
          <a:bodyPr/>
          <a:lstStyle/>
          <a:p>
            <a:pPr>
              <a:defRPr sz="1400"/>
            </a:pPr>
            <a:endParaRPr lang="el-GR"/>
          </a:p>
        </c:txPr>
      </c:legendEntry>
      <c:legendEntry>
        <c:idx val="2"/>
        <c:txPr>
          <a:bodyPr/>
          <a:lstStyle/>
          <a:p>
            <a:pPr>
              <a:defRPr sz="1400"/>
            </a:pPr>
            <a:endParaRPr lang="el-GR"/>
          </a:p>
        </c:txPr>
      </c:legendEntry>
      <c:legendEntry>
        <c:idx val="3"/>
        <c:txPr>
          <a:bodyPr/>
          <a:lstStyle/>
          <a:p>
            <a:pPr>
              <a:defRPr sz="1400"/>
            </a:pPr>
            <a:endParaRPr lang="el-GR"/>
          </a:p>
        </c:txPr>
      </c:legendEntry>
      <c:legendEntry>
        <c:idx val="4"/>
        <c:txPr>
          <a:bodyPr/>
          <a:lstStyle/>
          <a:p>
            <a:pPr>
              <a:defRPr sz="1400"/>
            </a:pPr>
            <a:endParaRPr lang="el-GR"/>
          </a:p>
        </c:txPr>
      </c:legendEntry>
      <c:legendEntry>
        <c:idx val="5"/>
        <c:txPr>
          <a:bodyPr/>
          <a:lstStyle/>
          <a:p>
            <a:pPr>
              <a:defRPr sz="1400"/>
            </a:pPr>
            <a:endParaRPr lang="el-GR"/>
          </a:p>
        </c:txPr>
      </c:legendEntry>
      <c:layout>
        <c:manualLayout>
          <c:xMode val="edge"/>
          <c:yMode val="edge"/>
          <c:x val="0.7350731505784025"/>
          <c:y val="2.1423727944748994E-2"/>
          <c:w val="0.25512467191601157"/>
          <c:h val="0.95049031554168695"/>
        </c:manualLayout>
      </c:layout>
      <c:txPr>
        <a:bodyPr/>
        <a:lstStyle/>
        <a:p>
          <a:pPr>
            <a:defRPr lang="en-US"/>
          </a:pPr>
          <a:endParaRPr lang="el-GR"/>
        </a:p>
      </c:txPr>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l-GR"/>
  <c:chart>
    <c:plotArea>
      <c:layout>
        <c:manualLayout>
          <c:layoutTarget val="inner"/>
          <c:xMode val="edge"/>
          <c:yMode val="edge"/>
          <c:x val="3.9905949256343019E-3"/>
          <c:y val="0"/>
          <c:w val="0.54603127734033263"/>
          <c:h val="0.99285367556031723"/>
        </c:manualLayout>
      </c:layout>
      <c:pieChart>
        <c:varyColors val="1"/>
        <c:ser>
          <c:idx val="0"/>
          <c:order val="0"/>
          <c:dLbls>
            <c:txPr>
              <a:bodyPr/>
              <a:lstStyle/>
              <a:p>
                <a:pPr>
                  <a:defRPr lang="en-US" sz="1800">
                    <a:solidFill>
                      <a:schemeClr val="bg1"/>
                    </a:solidFill>
                  </a:defRPr>
                </a:pPr>
                <a:endParaRPr lang="el-GR"/>
              </a:p>
            </c:txPr>
            <c:showVal val="1"/>
            <c:showLeaderLines val="1"/>
          </c:dLbls>
          <c:cat>
            <c:strRef>
              <c:f>Φύλλο1!$A$1:$A$8</c:f>
              <c:strCache>
                <c:ptCount val="8"/>
                <c:pt idx="0">
                  <c:v>Τμήμα Πολεοδομικού Σχεδιασμού
</c:v>
                </c:pt>
                <c:pt idx="1">
                  <c:v>Τμήμα Πολεοδομικών Εφαρμογών
</c:v>
                </c:pt>
                <c:pt idx="2">
                  <c:v>Τμήμα Αδειών &amp; Ελέγχου Δόμησης
</c:v>
                </c:pt>
                <c:pt idx="3">
                  <c:v>Τμήμα Συγκοινωνιακών &amp; Κυκλοφοριακών Ρυθμίσεων
</c:v>
                </c:pt>
                <c:pt idx="4">
                  <c:v>Τμήμα Τοπογραφικών Εφαρμογών
</c:v>
                </c:pt>
                <c:pt idx="5">
                  <c:v>Τμήμα Αρχείου &amp; Γεωπληροφορικής
</c:v>
                </c:pt>
                <c:pt idx="6">
                  <c:v>Γραφείο Διεύθυνσης</c:v>
                </c:pt>
                <c:pt idx="7">
                  <c:v>Αρχείο Τμήματος Αδειών &amp; Ελέγχου Δόμησης</c:v>
                </c:pt>
              </c:strCache>
            </c:strRef>
          </c:cat>
          <c:val>
            <c:numRef>
              <c:f>Φύλλο1!$J$1:$J$8</c:f>
              <c:numCache>
                <c:formatCode>General</c:formatCode>
                <c:ptCount val="8"/>
                <c:pt idx="0">
                  <c:v>2028</c:v>
                </c:pt>
                <c:pt idx="1">
                  <c:v>1342</c:v>
                </c:pt>
                <c:pt idx="2">
                  <c:v>5169</c:v>
                </c:pt>
                <c:pt idx="3">
                  <c:v>1321</c:v>
                </c:pt>
                <c:pt idx="4">
                  <c:v>629</c:v>
                </c:pt>
                <c:pt idx="5">
                  <c:v>954</c:v>
                </c:pt>
                <c:pt idx="6">
                  <c:v>565</c:v>
                </c:pt>
                <c:pt idx="7">
                  <c:v>3147</c:v>
                </c:pt>
              </c:numCache>
            </c:numRef>
          </c:val>
        </c:ser>
        <c:firstSliceAng val="0"/>
      </c:pieChart>
    </c:plotArea>
    <c:legend>
      <c:legendPos val="r"/>
      <c:layout>
        <c:manualLayout>
          <c:xMode val="edge"/>
          <c:yMode val="edge"/>
          <c:x val="0.69402270554380263"/>
          <c:y val="1.3834115805946783E-2"/>
          <c:w val="0.29718608667923258"/>
          <c:h val="0.96398522954583765"/>
        </c:manualLayout>
      </c:layout>
      <c:txPr>
        <a:bodyPr/>
        <a:lstStyle/>
        <a:p>
          <a:pPr>
            <a:defRPr lang="en-US" sz="1400"/>
          </a:pPr>
          <a:endParaRPr lang="el-GR"/>
        </a:p>
      </c:txPr>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l-GR"/>
  <c:chart>
    <c:plotArea>
      <c:layout>
        <c:manualLayout>
          <c:layoutTarget val="inner"/>
          <c:xMode val="edge"/>
          <c:yMode val="edge"/>
          <c:x val="1.7234050468100937E-2"/>
          <c:y val="1.5988214616305157E-2"/>
          <c:w val="0.51811056688779955"/>
          <c:h val="0.95639566733941783"/>
        </c:manualLayout>
      </c:layout>
      <c:pieChart>
        <c:varyColors val="1"/>
        <c:ser>
          <c:idx val="0"/>
          <c:order val="0"/>
          <c:dLbls>
            <c:dLbl>
              <c:idx val="0"/>
              <c:layout>
                <c:manualLayout>
                  <c:x val="-0.13124119033731918"/>
                  <c:y val="7.1521855373937029E-2"/>
                </c:manualLayout>
              </c:layout>
              <c:showVal val="1"/>
            </c:dLbl>
            <c:dLbl>
              <c:idx val="2"/>
              <c:layout>
                <c:manualLayout>
                  <c:x val="-4.7191479537280083E-2"/>
                  <c:y val="-0.19679084055904483"/>
                </c:manualLayout>
              </c:layout>
              <c:showVal val="1"/>
            </c:dLbl>
            <c:dLbl>
              <c:idx val="4"/>
              <c:layout>
                <c:manualLayout>
                  <c:x val="0.13190586419753103"/>
                  <c:y val="-7.0957358692347205E-2"/>
                </c:manualLayout>
              </c:layout>
              <c:showVal val="1"/>
            </c:dLbl>
            <c:dLbl>
              <c:idx val="5"/>
              <c:layout>
                <c:manualLayout>
                  <c:x val="5.6815762613006714E-2"/>
                  <c:y val="0.19241011984021325"/>
                </c:manualLayout>
              </c:layout>
              <c:showVal val="1"/>
            </c:dLbl>
            <c:txPr>
              <a:bodyPr/>
              <a:lstStyle/>
              <a:p>
                <a:pPr>
                  <a:defRPr lang="en-US" sz="2200">
                    <a:solidFill>
                      <a:schemeClr val="bg1"/>
                    </a:solidFill>
                  </a:defRPr>
                </a:pPr>
                <a:endParaRPr lang="el-GR"/>
              </a:p>
            </c:txPr>
            <c:showVal val="1"/>
            <c:showLeaderLines val="1"/>
          </c:dLbls>
          <c:cat>
            <c:strRef>
              <c:f>AGORES!$E$41:$E$46</c:f>
              <c:strCache>
                <c:ptCount val="6"/>
                <c:pt idx="0">
                  <c:v>Έγινε συμβόλαιο</c:v>
                </c:pt>
                <c:pt idx="1">
                  <c:v>Διαταγή πληρωμης</c:v>
                </c:pt>
                <c:pt idx="2">
                  <c:v>Στην ΕΠΖ ή στο ΔΣ</c:v>
                </c:pt>
                <c:pt idx="3">
                  <c:v>Εκκρεμεί συμβόλαιο</c:v>
                </c:pt>
                <c:pt idx="4">
                  <c:v>Στην νομική υπηρεσία για συμβόλαιο</c:v>
                </c:pt>
                <c:pt idx="5">
                  <c:v>Εξέταση από την Υπηρεσία μας</c:v>
                </c:pt>
              </c:strCache>
            </c:strRef>
          </c:cat>
          <c:val>
            <c:numRef>
              <c:f>AGORES!$G$41:$G$46</c:f>
              <c:numCache>
                <c:formatCode>General</c:formatCode>
                <c:ptCount val="6"/>
                <c:pt idx="0">
                  <c:v>13</c:v>
                </c:pt>
                <c:pt idx="1">
                  <c:v>1</c:v>
                </c:pt>
                <c:pt idx="2">
                  <c:v>4</c:v>
                </c:pt>
                <c:pt idx="3">
                  <c:v>1</c:v>
                </c:pt>
                <c:pt idx="4">
                  <c:v>12</c:v>
                </c:pt>
                <c:pt idx="5">
                  <c:v>4</c:v>
                </c:pt>
              </c:numCache>
            </c:numRef>
          </c:val>
        </c:ser>
        <c:firstSliceAng val="0"/>
      </c:pieChart>
      <c:spPr>
        <a:noFill/>
        <a:ln w="25400">
          <a:noFill/>
        </a:ln>
      </c:spPr>
    </c:plotArea>
    <c:legend>
      <c:legendPos val="r"/>
      <c:legendEntry>
        <c:idx val="0"/>
        <c:txPr>
          <a:bodyPr/>
          <a:lstStyle/>
          <a:p>
            <a:pPr>
              <a:defRPr sz="1400"/>
            </a:pPr>
            <a:endParaRPr lang="el-GR"/>
          </a:p>
        </c:txPr>
      </c:legendEntry>
      <c:legendEntry>
        <c:idx val="1"/>
        <c:txPr>
          <a:bodyPr/>
          <a:lstStyle/>
          <a:p>
            <a:pPr>
              <a:defRPr sz="1400"/>
            </a:pPr>
            <a:endParaRPr lang="el-GR"/>
          </a:p>
        </c:txPr>
      </c:legendEntry>
      <c:legendEntry>
        <c:idx val="2"/>
        <c:txPr>
          <a:bodyPr/>
          <a:lstStyle/>
          <a:p>
            <a:pPr>
              <a:defRPr sz="1400"/>
            </a:pPr>
            <a:endParaRPr lang="el-GR"/>
          </a:p>
        </c:txPr>
      </c:legendEntry>
      <c:legendEntry>
        <c:idx val="3"/>
        <c:txPr>
          <a:bodyPr/>
          <a:lstStyle/>
          <a:p>
            <a:pPr>
              <a:defRPr sz="1400"/>
            </a:pPr>
            <a:endParaRPr lang="el-GR"/>
          </a:p>
        </c:txPr>
      </c:legendEntry>
      <c:legendEntry>
        <c:idx val="4"/>
        <c:txPr>
          <a:bodyPr/>
          <a:lstStyle/>
          <a:p>
            <a:pPr>
              <a:defRPr sz="1400"/>
            </a:pPr>
            <a:endParaRPr lang="el-GR"/>
          </a:p>
        </c:txPr>
      </c:legendEntry>
      <c:legendEntry>
        <c:idx val="5"/>
        <c:txPr>
          <a:bodyPr/>
          <a:lstStyle/>
          <a:p>
            <a:pPr>
              <a:defRPr sz="1400"/>
            </a:pPr>
            <a:endParaRPr lang="el-GR"/>
          </a:p>
        </c:txPr>
      </c:legendEntry>
      <c:layout>
        <c:manualLayout>
          <c:xMode val="edge"/>
          <c:yMode val="edge"/>
          <c:x val="0.6049776416836794"/>
          <c:y val="1.1987376411503842E-2"/>
          <c:w val="0.38576309905706263"/>
          <c:h val="0.96537278379483527"/>
        </c:manualLayout>
      </c:layout>
      <c:txPr>
        <a:bodyPr/>
        <a:lstStyle/>
        <a:p>
          <a:pPr>
            <a:defRPr lang="en-US"/>
          </a:pPr>
          <a:endParaRPr lang="el-GR"/>
        </a:p>
      </c:txPr>
    </c:legend>
    <c:plotVisOnly val="1"/>
    <c:dispBlanksAs val="zero"/>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l-GR"/>
  <c:chart>
    <c:plotArea>
      <c:layout>
        <c:manualLayout>
          <c:layoutTarget val="inner"/>
          <c:xMode val="edge"/>
          <c:yMode val="edge"/>
          <c:x val="1.7234050468100937E-2"/>
          <c:y val="1.5988214616305164E-2"/>
          <c:w val="0.51811056688779933"/>
          <c:h val="0.95639566733941805"/>
        </c:manualLayout>
      </c:layout>
      <c:pieChart>
        <c:varyColors val="1"/>
        <c:ser>
          <c:idx val="0"/>
          <c:order val="0"/>
          <c:dLbls>
            <c:dLbl>
              <c:idx val="1"/>
              <c:layout>
                <c:manualLayout>
                  <c:x val="-0.13728686691941286"/>
                  <c:y val="-0.44006678799627874"/>
                </c:manualLayout>
              </c:layout>
              <c:spPr/>
              <c:txPr>
                <a:bodyPr/>
                <a:lstStyle/>
                <a:p>
                  <a:pPr>
                    <a:defRPr lang="en-US" sz="2200">
                      <a:solidFill>
                        <a:schemeClr val="tx1"/>
                      </a:solidFill>
                    </a:defRPr>
                  </a:pPr>
                  <a:endParaRPr lang="el-GR"/>
                </a:p>
              </c:txPr>
              <c:showVal val="1"/>
            </c:dLbl>
            <c:dLbl>
              <c:idx val="2"/>
              <c:layout>
                <c:manualLayout>
                  <c:x val="-0.19046988918051921"/>
                  <c:y val="-4.8025138517482309E-2"/>
                </c:manualLayout>
              </c:layout>
              <c:showVal val="1"/>
            </c:dLbl>
            <c:dLbl>
              <c:idx val="3"/>
              <c:layout>
                <c:manualLayout>
                  <c:x val="-8.5536235053951595E-2"/>
                  <c:y val="0.22205594698851916"/>
                </c:manualLayout>
              </c:layout>
              <c:spPr/>
              <c:txPr>
                <a:bodyPr/>
                <a:lstStyle/>
                <a:p>
                  <a:pPr>
                    <a:defRPr lang="en-US" sz="2200">
                      <a:solidFill>
                        <a:schemeClr val="tx1"/>
                      </a:solidFill>
                    </a:defRPr>
                  </a:pPr>
                  <a:endParaRPr lang="el-GR"/>
                </a:p>
              </c:txPr>
              <c:showVal val="1"/>
            </c:dLbl>
            <c:dLbl>
              <c:idx val="5"/>
              <c:layout>
                <c:manualLayout>
                  <c:x val="1.8993085933702743E-2"/>
                  <c:y val="1.1493244642079486E-2"/>
                </c:manualLayout>
              </c:layout>
              <c:showVal val="1"/>
            </c:dLbl>
            <c:txPr>
              <a:bodyPr/>
              <a:lstStyle/>
              <a:p>
                <a:pPr>
                  <a:defRPr lang="en-US" sz="2200">
                    <a:solidFill>
                      <a:schemeClr val="bg1"/>
                    </a:solidFill>
                  </a:defRPr>
                </a:pPr>
                <a:endParaRPr lang="el-GR"/>
              </a:p>
            </c:txPr>
            <c:showVal val="1"/>
            <c:showLeaderLines val="1"/>
          </c:dLbls>
          <c:cat>
            <c:strRef>
              <c:f>AGORES!$E$41:$E$46</c:f>
              <c:strCache>
                <c:ptCount val="6"/>
                <c:pt idx="0">
                  <c:v>Έγινε συμβόλαιο</c:v>
                </c:pt>
                <c:pt idx="1">
                  <c:v>Διαταγή πληρωμης</c:v>
                </c:pt>
                <c:pt idx="2">
                  <c:v>Στην ΕΠΖ ή στο ΔΣ</c:v>
                </c:pt>
                <c:pt idx="3">
                  <c:v>Εκκρεμεί συμβόλαιο</c:v>
                </c:pt>
                <c:pt idx="4">
                  <c:v>Στην νομική υπηρεσία για συμβόλαιο</c:v>
                </c:pt>
                <c:pt idx="5">
                  <c:v>Εξέταση από την Υπηρεσία μας</c:v>
                </c:pt>
              </c:strCache>
            </c:strRef>
          </c:cat>
          <c:val>
            <c:numRef>
              <c:f>AGORES!$F$41:$F$46</c:f>
              <c:numCache>
                <c:formatCode>#,##0.00\ "€"</c:formatCode>
                <c:ptCount val="6"/>
                <c:pt idx="0">
                  <c:v>964373.4800000001</c:v>
                </c:pt>
                <c:pt idx="1">
                  <c:v>111972.5</c:v>
                </c:pt>
                <c:pt idx="2">
                  <c:v>215839.97999999998</c:v>
                </c:pt>
                <c:pt idx="3">
                  <c:v>23252.23</c:v>
                </c:pt>
                <c:pt idx="4">
                  <c:v>781796.73</c:v>
                </c:pt>
                <c:pt idx="5">
                  <c:v>1999468.1700000011</c:v>
                </c:pt>
              </c:numCache>
            </c:numRef>
          </c:val>
        </c:ser>
        <c:firstSliceAng val="0"/>
      </c:pieChart>
      <c:spPr>
        <a:noFill/>
        <a:ln w="25400">
          <a:noFill/>
        </a:ln>
      </c:spPr>
    </c:plotArea>
    <c:legend>
      <c:legendPos val="r"/>
      <c:legendEntry>
        <c:idx val="0"/>
        <c:txPr>
          <a:bodyPr/>
          <a:lstStyle/>
          <a:p>
            <a:pPr>
              <a:defRPr sz="1400"/>
            </a:pPr>
            <a:endParaRPr lang="el-GR"/>
          </a:p>
        </c:txPr>
      </c:legendEntry>
      <c:legendEntry>
        <c:idx val="1"/>
        <c:txPr>
          <a:bodyPr/>
          <a:lstStyle/>
          <a:p>
            <a:pPr>
              <a:defRPr sz="1400"/>
            </a:pPr>
            <a:endParaRPr lang="el-GR"/>
          </a:p>
        </c:txPr>
      </c:legendEntry>
      <c:legendEntry>
        <c:idx val="2"/>
        <c:txPr>
          <a:bodyPr/>
          <a:lstStyle/>
          <a:p>
            <a:pPr>
              <a:defRPr sz="1400"/>
            </a:pPr>
            <a:endParaRPr lang="el-GR"/>
          </a:p>
        </c:txPr>
      </c:legendEntry>
      <c:legendEntry>
        <c:idx val="3"/>
        <c:txPr>
          <a:bodyPr/>
          <a:lstStyle/>
          <a:p>
            <a:pPr>
              <a:defRPr sz="1400"/>
            </a:pPr>
            <a:endParaRPr lang="el-GR"/>
          </a:p>
        </c:txPr>
      </c:legendEntry>
      <c:legendEntry>
        <c:idx val="4"/>
        <c:txPr>
          <a:bodyPr/>
          <a:lstStyle/>
          <a:p>
            <a:pPr>
              <a:defRPr sz="1400"/>
            </a:pPr>
            <a:endParaRPr lang="el-GR"/>
          </a:p>
        </c:txPr>
      </c:legendEntry>
      <c:legendEntry>
        <c:idx val="5"/>
        <c:txPr>
          <a:bodyPr/>
          <a:lstStyle/>
          <a:p>
            <a:pPr>
              <a:defRPr sz="1400"/>
            </a:pPr>
            <a:endParaRPr lang="el-GR"/>
          </a:p>
        </c:txPr>
      </c:legendEntry>
      <c:layout>
        <c:manualLayout>
          <c:xMode val="edge"/>
          <c:yMode val="edge"/>
          <c:x val="0.56022455526392534"/>
          <c:y val="5.4401682028774817E-3"/>
          <c:w val="0.43051618547681586"/>
          <c:h val="0.98631340998589656"/>
        </c:manualLayout>
      </c:layout>
      <c:txPr>
        <a:bodyPr/>
        <a:lstStyle/>
        <a:p>
          <a:pPr>
            <a:defRPr lang="en-US"/>
          </a:pPr>
          <a:endParaRPr lang="el-GR"/>
        </a:p>
      </c:txPr>
    </c:legend>
    <c:plotVisOnly val="1"/>
    <c:dispBlanksAs val="zero"/>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0AB02E-AF16-42C1-85B8-A3466368AAEC}" type="doc">
      <dgm:prSet loTypeId="urn:microsoft.com/office/officeart/2005/8/layout/hierarchy4" loCatId="hierarchy" qsTypeId="urn:microsoft.com/office/officeart/2005/8/quickstyle/3d4" qsCatId="3D" csTypeId="urn:microsoft.com/office/officeart/2005/8/colors/accent0_1" csCatId="mainScheme" phldr="1"/>
      <dgm:spPr/>
      <dgm:t>
        <a:bodyPr/>
        <a:lstStyle/>
        <a:p>
          <a:endParaRPr lang="en-US"/>
        </a:p>
      </dgm:t>
    </dgm:pt>
    <dgm:pt modelId="{F1DCE038-F22A-497D-9BC5-3D6E9C3C020C}">
      <dgm:prSet phldrT="[Κείμενο]" custT="1"/>
      <dgm:spPr/>
      <dgm:t>
        <a:bodyPr/>
        <a:lstStyle/>
        <a:p>
          <a:r>
            <a:rPr lang="el-GR" sz="3400" b="0" i="0" dirty="0" smtClean="0"/>
            <a:t>Διεύθυνση Πολεοδομικού Κυκλοφοριακού Σχεδιασμού &amp; Δόμησης</a:t>
          </a:r>
          <a:endParaRPr lang="en-US" sz="3400" b="0" i="0" dirty="0"/>
        </a:p>
      </dgm:t>
    </dgm:pt>
    <dgm:pt modelId="{AA074975-307F-4F3E-A6AE-07F3729C9AE4}" type="parTrans" cxnId="{9EFD8911-F74C-494B-8FE9-405096F1B320}">
      <dgm:prSet/>
      <dgm:spPr/>
      <dgm:t>
        <a:bodyPr/>
        <a:lstStyle/>
        <a:p>
          <a:endParaRPr lang="en-US"/>
        </a:p>
      </dgm:t>
    </dgm:pt>
    <dgm:pt modelId="{5B860737-E094-4ED1-B266-9D8365297804}" type="sibTrans" cxnId="{9EFD8911-F74C-494B-8FE9-405096F1B320}">
      <dgm:prSet/>
      <dgm:spPr/>
      <dgm:t>
        <a:bodyPr/>
        <a:lstStyle/>
        <a:p>
          <a:endParaRPr lang="en-US"/>
        </a:p>
      </dgm:t>
    </dgm:pt>
    <dgm:pt modelId="{04469947-FB9F-4368-8159-DD73054C47A5}" type="asst">
      <dgm:prSet phldrT="[Κείμενο]" custT="1"/>
      <dgm:spPr/>
      <dgm:t>
        <a:bodyPr/>
        <a:lstStyle/>
        <a:p>
          <a:r>
            <a:rPr lang="el-GR" sz="1200" b="0" i="0" dirty="0" smtClean="0"/>
            <a:t>Γραφείο Διεύθυνσης</a:t>
          </a:r>
          <a:endParaRPr lang="en-US" sz="1200" b="0" i="0" dirty="0"/>
        </a:p>
      </dgm:t>
    </dgm:pt>
    <dgm:pt modelId="{52D88351-AAC4-4B1E-B3A1-9402567CCC5C}" type="parTrans" cxnId="{0F0F4F7D-6EF2-4529-AA6C-19ADD6B6CA29}">
      <dgm:prSet/>
      <dgm:spPr/>
      <dgm:t>
        <a:bodyPr/>
        <a:lstStyle/>
        <a:p>
          <a:endParaRPr lang="en-US"/>
        </a:p>
      </dgm:t>
    </dgm:pt>
    <dgm:pt modelId="{41DFF3A8-4CF5-4038-ACEA-8787C0A263BA}" type="sibTrans" cxnId="{0F0F4F7D-6EF2-4529-AA6C-19ADD6B6CA29}">
      <dgm:prSet/>
      <dgm:spPr/>
      <dgm:t>
        <a:bodyPr/>
        <a:lstStyle/>
        <a:p>
          <a:endParaRPr lang="en-US"/>
        </a:p>
      </dgm:t>
    </dgm:pt>
    <dgm:pt modelId="{00F6A8AC-5A17-4DE3-A1D9-73CF297F6FCB}">
      <dgm:prSet phldrT="[Κείμενο]" custT="1"/>
      <dgm:spPr/>
      <dgm:t>
        <a:bodyPr/>
        <a:lstStyle/>
        <a:p>
          <a:r>
            <a:rPr lang="el-GR" sz="1200" b="0" i="0" dirty="0" smtClean="0"/>
            <a:t>Τμήμα Πολεοδομικού Σχεδιασμού</a:t>
          </a:r>
          <a:endParaRPr lang="en-US" sz="1200" b="0" i="0" dirty="0"/>
        </a:p>
      </dgm:t>
    </dgm:pt>
    <dgm:pt modelId="{227913CD-7E03-479B-809B-01F8A4C0C97F}" type="parTrans" cxnId="{0EB99B07-57E6-46B4-BF8F-C8571BFEC981}">
      <dgm:prSet/>
      <dgm:spPr/>
      <dgm:t>
        <a:bodyPr/>
        <a:lstStyle/>
        <a:p>
          <a:endParaRPr lang="en-US"/>
        </a:p>
      </dgm:t>
    </dgm:pt>
    <dgm:pt modelId="{0B55517B-3D49-49F5-AA26-03D31119998D}" type="sibTrans" cxnId="{0EB99B07-57E6-46B4-BF8F-C8571BFEC981}">
      <dgm:prSet/>
      <dgm:spPr/>
      <dgm:t>
        <a:bodyPr/>
        <a:lstStyle/>
        <a:p>
          <a:endParaRPr lang="en-US"/>
        </a:p>
      </dgm:t>
    </dgm:pt>
    <dgm:pt modelId="{5F0E322E-CDD4-463D-AF19-CCE79F01429B}">
      <dgm:prSet phldrT="[Κείμενο]" custT="1"/>
      <dgm:spPr/>
      <dgm:t>
        <a:bodyPr/>
        <a:lstStyle/>
        <a:p>
          <a:r>
            <a:rPr lang="el-GR" sz="1200" b="0" i="0" dirty="0" smtClean="0"/>
            <a:t>Τμήμα Πολεοδομικών Εφαρμογών</a:t>
          </a:r>
          <a:endParaRPr lang="en-US" sz="1200" b="0" i="0" dirty="0"/>
        </a:p>
      </dgm:t>
    </dgm:pt>
    <dgm:pt modelId="{C93E379C-CDD2-4D37-9882-FF6AD4233A0D}" type="parTrans" cxnId="{B5BA0744-619D-4AEE-80E2-E13387E286DB}">
      <dgm:prSet/>
      <dgm:spPr/>
      <dgm:t>
        <a:bodyPr/>
        <a:lstStyle/>
        <a:p>
          <a:endParaRPr lang="en-US"/>
        </a:p>
      </dgm:t>
    </dgm:pt>
    <dgm:pt modelId="{F9CBFA1C-CA7F-4A62-A1E8-E0809ACC29A5}" type="sibTrans" cxnId="{B5BA0744-619D-4AEE-80E2-E13387E286DB}">
      <dgm:prSet/>
      <dgm:spPr/>
      <dgm:t>
        <a:bodyPr/>
        <a:lstStyle/>
        <a:p>
          <a:endParaRPr lang="en-US"/>
        </a:p>
      </dgm:t>
    </dgm:pt>
    <dgm:pt modelId="{B350FD2F-3A15-480D-9447-512569229EA0}">
      <dgm:prSet phldrT="[Κείμενο]" custT="1"/>
      <dgm:spPr/>
      <dgm:t>
        <a:bodyPr/>
        <a:lstStyle/>
        <a:p>
          <a:r>
            <a:rPr lang="el-GR" sz="1200" b="0" i="0" dirty="0" smtClean="0"/>
            <a:t>Τμήμα Αδειών &amp; Ελέγχου Δόμησης</a:t>
          </a:r>
          <a:endParaRPr lang="en-US" sz="1200" b="0" i="0" dirty="0"/>
        </a:p>
      </dgm:t>
    </dgm:pt>
    <dgm:pt modelId="{58CD1DFF-D0E4-4816-8107-B631F2F3BF0E}" type="parTrans" cxnId="{B90CFD7E-A70C-42E0-B9C4-1BFE2027DCCF}">
      <dgm:prSet/>
      <dgm:spPr/>
      <dgm:t>
        <a:bodyPr/>
        <a:lstStyle/>
        <a:p>
          <a:endParaRPr lang="en-US"/>
        </a:p>
      </dgm:t>
    </dgm:pt>
    <dgm:pt modelId="{E2451719-702D-401A-9A07-CEE541B41969}" type="sibTrans" cxnId="{B90CFD7E-A70C-42E0-B9C4-1BFE2027DCCF}">
      <dgm:prSet/>
      <dgm:spPr/>
      <dgm:t>
        <a:bodyPr/>
        <a:lstStyle/>
        <a:p>
          <a:endParaRPr lang="en-US"/>
        </a:p>
      </dgm:t>
    </dgm:pt>
    <dgm:pt modelId="{7EBCC876-4109-454D-A4BC-541B67538ABE}">
      <dgm:prSet phldrT="[Κείμενο]" custT="1"/>
      <dgm:spPr/>
      <dgm:t>
        <a:bodyPr/>
        <a:lstStyle/>
        <a:p>
          <a:r>
            <a:rPr lang="el-GR" sz="1200" b="0" i="0" dirty="0" smtClean="0"/>
            <a:t>Τμήμα Τοπογραφικών Εφαρμογών</a:t>
          </a:r>
          <a:endParaRPr lang="en-US" sz="1200" b="0" i="0" dirty="0"/>
        </a:p>
      </dgm:t>
    </dgm:pt>
    <dgm:pt modelId="{EFD13FB6-41AD-4B5C-BD9C-9D8A5BB65CFD}" type="parTrans" cxnId="{052B3261-B6F2-4AC5-BFCD-98B8B601E9E6}">
      <dgm:prSet/>
      <dgm:spPr/>
      <dgm:t>
        <a:bodyPr/>
        <a:lstStyle/>
        <a:p>
          <a:endParaRPr lang="en-US"/>
        </a:p>
      </dgm:t>
    </dgm:pt>
    <dgm:pt modelId="{55E55876-ADCD-4B22-8EC7-864BBA47B279}" type="sibTrans" cxnId="{052B3261-B6F2-4AC5-BFCD-98B8B601E9E6}">
      <dgm:prSet/>
      <dgm:spPr/>
      <dgm:t>
        <a:bodyPr/>
        <a:lstStyle/>
        <a:p>
          <a:endParaRPr lang="en-US"/>
        </a:p>
      </dgm:t>
    </dgm:pt>
    <dgm:pt modelId="{EBA5B5B3-B056-487E-8DDE-EA5260D14FB6}">
      <dgm:prSet phldrT="[Κείμενο]" custT="1"/>
      <dgm:spPr/>
      <dgm:t>
        <a:bodyPr/>
        <a:lstStyle/>
        <a:p>
          <a:r>
            <a:rPr lang="el-GR" sz="1200" b="0" i="0" dirty="0" smtClean="0"/>
            <a:t>Τμήμα </a:t>
          </a:r>
          <a:r>
            <a:rPr lang="el-GR" sz="1200" b="0" i="0" dirty="0" err="1" smtClean="0"/>
            <a:t>Συγκοινωνια</a:t>
          </a:r>
          <a:r>
            <a:rPr lang="el-GR" sz="1200" b="0" i="0" dirty="0" smtClean="0"/>
            <a:t>-</a:t>
          </a:r>
          <a:r>
            <a:rPr lang="el-GR" sz="1200" b="0" i="0" dirty="0" err="1" smtClean="0"/>
            <a:t>κών</a:t>
          </a:r>
          <a:r>
            <a:rPr lang="el-GR" sz="1200" b="0" i="0" dirty="0" smtClean="0"/>
            <a:t> &amp; </a:t>
          </a:r>
          <a:r>
            <a:rPr lang="el-GR" sz="1200" b="0" i="0" dirty="0" err="1" smtClean="0"/>
            <a:t>Κυκλοφορια</a:t>
          </a:r>
          <a:r>
            <a:rPr lang="el-GR" sz="1200" b="0" i="0" dirty="0" smtClean="0"/>
            <a:t>-</a:t>
          </a:r>
          <a:r>
            <a:rPr lang="el-GR" sz="1200" b="0" i="0" dirty="0" err="1" smtClean="0"/>
            <a:t>κών</a:t>
          </a:r>
          <a:r>
            <a:rPr lang="el-GR" sz="1200" b="0" i="0" dirty="0" smtClean="0"/>
            <a:t> Ρυθμίσεων</a:t>
          </a:r>
          <a:endParaRPr lang="en-US" sz="1200" b="0" i="0" dirty="0"/>
        </a:p>
      </dgm:t>
    </dgm:pt>
    <dgm:pt modelId="{270DB687-D0D0-46B3-907E-775BF401A3F7}" type="parTrans" cxnId="{2D4A5572-1D31-4908-AFFF-55A3A985AE36}">
      <dgm:prSet/>
      <dgm:spPr/>
      <dgm:t>
        <a:bodyPr/>
        <a:lstStyle/>
        <a:p>
          <a:endParaRPr lang="en-US"/>
        </a:p>
      </dgm:t>
    </dgm:pt>
    <dgm:pt modelId="{0A9BF58A-CACE-4A6F-BFC2-F75766E2FBA6}" type="sibTrans" cxnId="{2D4A5572-1D31-4908-AFFF-55A3A985AE36}">
      <dgm:prSet/>
      <dgm:spPr/>
      <dgm:t>
        <a:bodyPr/>
        <a:lstStyle/>
        <a:p>
          <a:endParaRPr lang="en-US"/>
        </a:p>
      </dgm:t>
    </dgm:pt>
    <dgm:pt modelId="{C3C5477F-C829-405D-B5CE-156BA61E4B9E}">
      <dgm:prSet phldrT="[Κείμενο]" custT="1"/>
      <dgm:spPr/>
      <dgm:t>
        <a:bodyPr/>
        <a:lstStyle/>
        <a:p>
          <a:r>
            <a:rPr lang="el-GR" sz="1200" b="0" i="0" dirty="0" smtClean="0"/>
            <a:t>Τμήμα Αρχείου &amp; </a:t>
          </a:r>
          <a:r>
            <a:rPr lang="el-GR" sz="1200" b="0" i="0" dirty="0" err="1" smtClean="0"/>
            <a:t>Γεωπληρο</a:t>
          </a:r>
          <a:r>
            <a:rPr lang="el-GR" sz="1200" b="0" i="0" dirty="0" smtClean="0"/>
            <a:t>-</a:t>
          </a:r>
          <a:r>
            <a:rPr lang="el-GR" sz="1200" b="0" i="0" dirty="0" err="1" smtClean="0"/>
            <a:t>φορικής</a:t>
          </a:r>
          <a:endParaRPr lang="en-US" sz="1200" b="0" i="0" dirty="0"/>
        </a:p>
      </dgm:t>
    </dgm:pt>
    <dgm:pt modelId="{E53DC0EA-AD7E-49AF-A7EF-2BC3BC14B8F6}" type="parTrans" cxnId="{EE337CB6-99A0-4494-A457-C3BD8C193C36}">
      <dgm:prSet/>
      <dgm:spPr/>
      <dgm:t>
        <a:bodyPr/>
        <a:lstStyle/>
        <a:p>
          <a:endParaRPr lang="en-US"/>
        </a:p>
      </dgm:t>
    </dgm:pt>
    <dgm:pt modelId="{ECD09772-A6CB-4A6E-9DB3-B07B6CFD083B}" type="sibTrans" cxnId="{EE337CB6-99A0-4494-A457-C3BD8C193C36}">
      <dgm:prSet/>
      <dgm:spPr/>
      <dgm:t>
        <a:bodyPr/>
        <a:lstStyle/>
        <a:p>
          <a:endParaRPr lang="en-US"/>
        </a:p>
      </dgm:t>
    </dgm:pt>
    <dgm:pt modelId="{F334FBAB-8886-4B03-A73A-83541B8A1CC4}">
      <dgm:prSet phldrT="[Κείμενο]" custT="1"/>
      <dgm:spPr/>
      <dgm:t>
        <a:bodyPr/>
        <a:lstStyle/>
        <a:p>
          <a:r>
            <a:rPr lang="el-GR" sz="1200" b="0" i="0" dirty="0" smtClean="0"/>
            <a:t>Αρχείο Τμήματος Αδειών &amp; Ελέγχου Δόμησης και πρώην Πολεοδομίας</a:t>
          </a:r>
          <a:endParaRPr lang="en-US" sz="1200" b="0" i="0" dirty="0"/>
        </a:p>
      </dgm:t>
    </dgm:pt>
    <dgm:pt modelId="{D3A4B5DE-07F4-4AFF-95FA-6D189724B291}" type="parTrans" cxnId="{170E2647-1208-42AD-A19D-9E21023E278D}">
      <dgm:prSet/>
      <dgm:spPr/>
      <dgm:t>
        <a:bodyPr/>
        <a:lstStyle/>
        <a:p>
          <a:endParaRPr lang="en-US"/>
        </a:p>
      </dgm:t>
    </dgm:pt>
    <dgm:pt modelId="{F541A17E-AF7C-44FE-A83D-EB356D8F4863}" type="sibTrans" cxnId="{170E2647-1208-42AD-A19D-9E21023E278D}">
      <dgm:prSet/>
      <dgm:spPr/>
      <dgm:t>
        <a:bodyPr/>
        <a:lstStyle/>
        <a:p>
          <a:endParaRPr lang="en-US"/>
        </a:p>
      </dgm:t>
    </dgm:pt>
    <dgm:pt modelId="{77276F86-92AE-46DE-8BCC-B688189915BB}">
      <dgm:prSet phldrT="[Κείμενο]" custT="1"/>
      <dgm:spPr/>
      <dgm:t>
        <a:bodyPr/>
        <a:lstStyle/>
        <a:p>
          <a:r>
            <a:rPr lang="el-GR" sz="1200" b="0" i="0" dirty="0" smtClean="0"/>
            <a:t>Συνεργείο Πινακίδων </a:t>
          </a:r>
          <a:r>
            <a:rPr lang="el-GR" sz="1200" b="0" i="0" dirty="0" err="1" smtClean="0"/>
            <a:t>Οδοσήμανσης</a:t>
          </a:r>
          <a:endParaRPr lang="en-US" sz="1200" b="0" i="0" dirty="0"/>
        </a:p>
      </dgm:t>
    </dgm:pt>
    <dgm:pt modelId="{5D5811C8-2CD4-4D0A-94BB-1A3AD970B10E}" type="parTrans" cxnId="{5E8948F4-1834-46CF-8361-B145A89CEDCD}">
      <dgm:prSet/>
      <dgm:spPr/>
      <dgm:t>
        <a:bodyPr/>
        <a:lstStyle/>
        <a:p>
          <a:endParaRPr lang="en-US"/>
        </a:p>
      </dgm:t>
    </dgm:pt>
    <dgm:pt modelId="{D31B6AB4-110D-4538-BC6A-1129F3717DBC}" type="sibTrans" cxnId="{5E8948F4-1834-46CF-8361-B145A89CEDCD}">
      <dgm:prSet/>
      <dgm:spPr/>
      <dgm:t>
        <a:bodyPr/>
        <a:lstStyle/>
        <a:p>
          <a:endParaRPr lang="en-US"/>
        </a:p>
      </dgm:t>
    </dgm:pt>
    <dgm:pt modelId="{D4122B1A-6715-482A-AA85-52AE75B10F9C}" type="pres">
      <dgm:prSet presAssocID="{EF0AB02E-AF16-42C1-85B8-A3466368AAEC}" presName="Name0" presStyleCnt="0">
        <dgm:presLayoutVars>
          <dgm:chPref val="1"/>
          <dgm:dir/>
          <dgm:animOne val="branch"/>
          <dgm:animLvl val="lvl"/>
          <dgm:resizeHandles/>
        </dgm:presLayoutVars>
      </dgm:prSet>
      <dgm:spPr/>
      <dgm:t>
        <a:bodyPr/>
        <a:lstStyle/>
        <a:p>
          <a:endParaRPr lang="en-US"/>
        </a:p>
      </dgm:t>
    </dgm:pt>
    <dgm:pt modelId="{80DDDD5F-1763-471C-931C-492C81CA1454}" type="pres">
      <dgm:prSet presAssocID="{F1DCE038-F22A-497D-9BC5-3D6E9C3C020C}" presName="vertOne" presStyleCnt="0"/>
      <dgm:spPr/>
    </dgm:pt>
    <dgm:pt modelId="{2697F702-A3E9-4CD7-A18D-B370BDFBAEA1}" type="pres">
      <dgm:prSet presAssocID="{F1DCE038-F22A-497D-9BC5-3D6E9C3C020C}" presName="txOne" presStyleLbl="node0" presStyleIdx="0" presStyleCnt="1" custLinFactNeighborX="319" custLinFactNeighborY="20066">
        <dgm:presLayoutVars>
          <dgm:chPref val="3"/>
        </dgm:presLayoutVars>
      </dgm:prSet>
      <dgm:spPr/>
      <dgm:t>
        <a:bodyPr/>
        <a:lstStyle/>
        <a:p>
          <a:endParaRPr lang="en-US"/>
        </a:p>
      </dgm:t>
    </dgm:pt>
    <dgm:pt modelId="{D26E3E21-201C-4652-A8DC-D2BB5C54FA27}" type="pres">
      <dgm:prSet presAssocID="{F1DCE038-F22A-497D-9BC5-3D6E9C3C020C}" presName="parTransOne" presStyleCnt="0"/>
      <dgm:spPr/>
    </dgm:pt>
    <dgm:pt modelId="{C26B5579-848E-471D-94E0-314098462748}" type="pres">
      <dgm:prSet presAssocID="{F1DCE038-F22A-497D-9BC5-3D6E9C3C020C}" presName="horzOne" presStyleCnt="0"/>
      <dgm:spPr/>
    </dgm:pt>
    <dgm:pt modelId="{B7521FAF-B5ED-4CFC-A1DB-493E28697067}" type="pres">
      <dgm:prSet presAssocID="{04469947-FB9F-4368-8159-DD73054C47A5}" presName="vertTwo" presStyleCnt="0"/>
      <dgm:spPr/>
    </dgm:pt>
    <dgm:pt modelId="{A4BBD194-FA48-44D9-ACD8-B38085F3401A}" type="pres">
      <dgm:prSet presAssocID="{04469947-FB9F-4368-8159-DD73054C47A5}" presName="txTwo" presStyleLbl="asst1" presStyleIdx="0" presStyleCnt="1">
        <dgm:presLayoutVars>
          <dgm:chPref val="3"/>
        </dgm:presLayoutVars>
      </dgm:prSet>
      <dgm:spPr/>
      <dgm:t>
        <a:bodyPr/>
        <a:lstStyle/>
        <a:p>
          <a:endParaRPr lang="en-US"/>
        </a:p>
      </dgm:t>
    </dgm:pt>
    <dgm:pt modelId="{BD027C1D-0952-4333-BF27-0C30C2580F7B}" type="pres">
      <dgm:prSet presAssocID="{04469947-FB9F-4368-8159-DD73054C47A5}" presName="horzTwo" presStyleCnt="0"/>
      <dgm:spPr/>
    </dgm:pt>
    <dgm:pt modelId="{8F2C380E-D006-4D21-8A4D-EB7205D3E55E}" type="pres">
      <dgm:prSet presAssocID="{41DFF3A8-4CF5-4038-ACEA-8787C0A263BA}" presName="sibSpaceTwo" presStyleCnt="0"/>
      <dgm:spPr/>
    </dgm:pt>
    <dgm:pt modelId="{9CA00D6C-5B50-4C42-B10C-5265AECAD227}" type="pres">
      <dgm:prSet presAssocID="{00F6A8AC-5A17-4DE3-A1D9-73CF297F6FCB}" presName="vertTwo" presStyleCnt="0"/>
      <dgm:spPr/>
    </dgm:pt>
    <dgm:pt modelId="{D82CBF93-194E-4E53-9772-C486632B2B9E}" type="pres">
      <dgm:prSet presAssocID="{00F6A8AC-5A17-4DE3-A1D9-73CF297F6FCB}" presName="txTwo" presStyleLbl="node2" presStyleIdx="0" presStyleCnt="6">
        <dgm:presLayoutVars>
          <dgm:chPref val="3"/>
        </dgm:presLayoutVars>
      </dgm:prSet>
      <dgm:spPr/>
      <dgm:t>
        <a:bodyPr/>
        <a:lstStyle/>
        <a:p>
          <a:endParaRPr lang="en-US"/>
        </a:p>
      </dgm:t>
    </dgm:pt>
    <dgm:pt modelId="{9928902F-A3B7-45EF-9225-2895ADABB039}" type="pres">
      <dgm:prSet presAssocID="{00F6A8AC-5A17-4DE3-A1D9-73CF297F6FCB}" presName="horzTwo" presStyleCnt="0"/>
      <dgm:spPr/>
    </dgm:pt>
    <dgm:pt modelId="{681BE57C-AD9A-4EC9-97B6-C90C1A9D92CB}" type="pres">
      <dgm:prSet presAssocID="{0B55517B-3D49-49F5-AA26-03D31119998D}" presName="sibSpaceTwo" presStyleCnt="0"/>
      <dgm:spPr/>
    </dgm:pt>
    <dgm:pt modelId="{B1569F5F-ACC4-46A5-A0C5-53687FCC48F7}" type="pres">
      <dgm:prSet presAssocID="{5F0E322E-CDD4-463D-AF19-CCE79F01429B}" presName="vertTwo" presStyleCnt="0"/>
      <dgm:spPr/>
    </dgm:pt>
    <dgm:pt modelId="{34304A00-B974-4426-92D3-03395534ECA8}" type="pres">
      <dgm:prSet presAssocID="{5F0E322E-CDD4-463D-AF19-CCE79F01429B}" presName="txTwo" presStyleLbl="node2" presStyleIdx="1" presStyleCnt="6">
        <dgm:presLayoutVars>
          <dgm:chPref val="3"/>
        </dgm:presLayoutVars>
      </dgm:prSet>
      <dgm:spPr/>
      <dgm:t>
        <a:bodyPr/>
        <a:lstStyle/>
        <a:p>
          <a:endParaRPr lang="en-US"/>
        </a:p>
      </dgm:t>
    </dgm:pt>
    <dgm:pt modelId="{0897FDFA-CC08-47B6-A7D5-C7073B85E2B2}" type="pres">
      <dgm:prSet presAssocID="{5F0E322E-CDD4-463D-AF19-CCE79F01429B}" presName="horzTwo" presStyleCnt="0"/>
      <dgm:spPr/>
    </dgm:pt>
    <dgm:pt modelId="{6DDFE128-AFA5-45A5-9894-4E3B6AE4CC1F}" type="pres">
      <dgm:prSet presAssocID="{F9CBFA1C-CA7F-4A62-A1E8-E0809ACC29A5}" presName="sibSpaceTwo" presStyleCnt="0"/>
      <dgm:spPr/>
    </dgm:pt>
    <dgm:pt modelId="{1727C33A-EF7C-407E-B288-54B3DF5CE833}" type="pres">
      <dgm:prSet presAssocID="{B350FD2F-3A15-480D-9447-512569229EA0}" presName="vertTwo" presStyleCnt="0"/>
      <dgm:spPr/>
    </dgm:pt>
    <dgm:pt modelId="{72752FC9-69B5-4D7F-A280-B703BE1B8299}" type="pres">
      <dgm:prSet presAssocID="{B350FD2F-3A15-480D-9447-512569229EA0}" presName="txTwo" presStyleLbl="node2" presStyleIdx="2" presStyleCnt="6">
        <dgm:presLayoutVars>
          <dgm:chPref val="3"/>
        </dgm:presLayoutVars>
      </dgm:prSet>
      <dgm:spPr/>
      <dgm:t>
        <a:bodyPr/>
        <a:lstStyle/>
        <a:p>
          <a:endParaRPr lang="en-US"/>
        </a:p>
      </dgm:t>
    </dgm:pt>
    <dgm:pt modelId="{63934C55-854F-4C27-8003-042B5DE1893F}" type="pres">
      <dgm:prSet presAssocID="{B350FD2F-3A15-480D-9447-512569229EA0}" presName="parTransTwo" presStyleCnt="0"/>
      <dgm:spPr/>
    </dgm:pt>
    <dgm:pt modelId="{A0BE69C9-9502-41DF-970B-D2349818AF6F}" type="pres">
      <dgm:prSet presAssocID="{B350FD2F-3A15-480D-9447-512569229EA0}" presName="horzTwo" presStyleCnt="0"/>
      <dgm:spPr/>
    </dgm:pt>
    <dgm:pt modelId="{F5AE74F8-551F-4404-920C-B749F0496F6A}" type="pres">
      <dgm:prSet presAssocID="{F334FBAB-8886-4B03-A73A-83541B8A1CC4}" presName="vertThree" presStyleCnt="0"/>
      <dgm:spPr/>
    </dgm:pt>
    <dgm:pt modelId="{C66C5694-08BF-40A5-9E96-A0D3AD502C19}" type="pres">
      <dgm:prSet presAssocID="{F334FBAB-8886-4B03-A73A-83541B8A1CC4}" presName="txThree" presStyleLbl="node3" presStyleIdx="0" presStyleCnt="2">
        <dgm:presLayoutVars>
          <dgm:chPref val="3"/>
        </dgm:presLayoutVars>
      </dgm:prSet>
      <dgm:spPr/>
      <dgm:t>
        <a:bodyPr/>
        <a:lstStyle/>
        <a:p>
          <a:endParaRPr lang="en-US"/>
        </a:p>
      </dgm:t>
    </dgm:pt>
    <dgm:pt modelId="{AF194A1B-5CAB-4ED3-B457-96D926973073}" type="pres">
      <dgm:prSet presAssocID="{F334FBAB-8886-4B03-A73A-83541B8A1CC4}" presName="horzThree" presStyleCnt="0"/>
      <dgm:spPr/>
    </dgm:pt>
    <dgm:pt modelId="{296D8DDD-96DC-43F7-B05F-268A2DA932DE}" type="pres">
      <dgm:prSet presAssocID="{E2451719-702D-401A-9A07-CEE541B41969}" presName="sibSpaceTwo" presStyleCnt="0"/>
      <dgm:spPr/>
    </dgm:pt>
    <dgm:pt modelId="{45B0FF91-269B-496B-AF93-D189DCBFC080}" type="pres">
      <dgm:prSet presAssocID="{7EBCC876-4109-454D-A4BC-541B67538ABE}" presName="vertTwo" presStyleCnt="0"/>
      <dgm:spPr/>
    </dgm:pt>
    <dgm:pt modelId="{537897DC-12C4-4D92-9489-8551CEC7ECF3}" type="pres">
      <dgm:prSet presAssocID="{7EBCC876-4109-454D-A4BC-541B67538ABE}" presName="txTwo" presStyleLbl="node2" presStyleIdx="3" presStyleCnt="6">
        <dgm:presLayoutVars>
          <dgm:chPref val="3"/>
        </dgm:presLayoutVars>
      </dgm:prSet>
      <dgm:spPr/>
      <dgm:t>
        <a:bodyPr/>
        <a:lstStyle/>
        <a:p>
          <a:endParaRPr lang="en-US"/>
        </a:p>
      </dgm:t>
    </dgm:pt>
    <dgm:pt modelId="{65F2D5E7-DDBB-474E-B179-F79A955745D8}" type="pres">
      <dgm:prSet presAssocID="{7EBCC876-4109-454D-A4BC-541B67538ABE}" presName="horzTwo" presStyleCnt="0"/>
      <dgm:spPr/>
    </dgm:pt>
    <dgm:pt modelId="{D79ED70B-DA85-4DFC-8939-18622ADE7B3E}" type="pres">
      <dgm:prSet presAssocID="{55E55876-ADCD-4B22-8EC7-864BBA47B279}" presName="sibSpaceTwo" presStyleCnt="0"/>
      <dgm:spPr/>
    </dgm:pt>
    <dgm:pt modelId="{0389D26C-523E-4BBC-A8A9-EEDB9CC93248}" type="pres">
      <dgm:prSet presAssocID="{EBA5B5B3-B056-487E-8DDE-EA5260D14FB6}" presName="vertTwo" presStyleCnt="0"/>
      <dgm:spPr/>
    </dgm:pt>
    <dgm:pt modelId="{510EEB99-D08D-4C27-9207-93E238706189}" type="pres">
      <dgm:prSet presAssocID="{EBA5B5B3-B056-487E-8DDE-EA5260D14FB6}" presName="txTwo" presStyleLbl="node2" presStyleIdx="4" presStyleCnt="6">
        <dgm:presLayoutVars>
          <dgm:chPref val="3"/>
        </dgm:presLayoutVars>
      </dgm:prSet>
      <dgm:spPr/>
      <dgm:t>
        <a:bodyPr/>
        <a:lstStyle/>
        <a:p>
          <a:endParaRPr lang="en-US"/>
        </a:p>
      </dgm:t>
    </dgm:pt>
    <dgm:pt modelId="{97974F8D-B8C6-443C-B3B3-93874F664EB6}" type="pres">
      <dgm:prSet presAssocID="{EBA5B5B3-B056-487E-8DDE-EA5260D14FB6}" presName="parTransTwo" presStyleCnt="0"/>
      <dgm:spPr/>
    </dgm:pt>
    <dgm:pt modelId="{7EDB1301-CCB2-4C80-B9E5-1255331A62BF}" type="pres">
      <dgm:prSet presAssocID="{EBA5B5B3-B056-487E-8DDE-EA5260D14FB6}" presName="horzTwo" presStyleCnt="0"/>
      <dgm:spPr/>
    </dgm:pt>
    <dgm:pt modelId="{BB319EE1-5388-44BA-B95D-28B6D60C6E05}" type="pres">
      <dgm:prSet presAssocID="{77276F86-92AE-46DE-8BCC-B688189915BB}" presName="vertThree" presStyleCnt="0"/>
      <dgm:spPr/>
    </dgm:pt>
    <dgm:pt modelId="{47E23C94-66ED-47EE-9C86-A85D63B1F589}" type="pres">
      <dgm:prSet presAssocID="{77276F86-92AE-46DE-8BCC-B688189915BB}" presName="txThree" presStyleLbl="node3" presStyleIdx="1" presStyleCnt="2">
        <dgm:presLayoutVars>
          <dgm:chPref val="3"/>
        </dgm:presLayoutVars>
      </dgm:prSet>
      <dgm:spPr/>
      <dgm:t>
        <a:bodyPr/>
        <a:lstStyle/>
        <a:p>
          <a:endParaRPr lang="en-US"/>
        </a:p>
      </dgm:t>
    </dgm:pt>
    <dgm:pt modelId="{3C76016E-0479-4353-8069-108144A2B445}" type="pres">
      <dgm:prSet presAssocID="{77276F86-92AE-46DE-8BCC-B688189915BB}" presName="horzThree" presStyleCnt="0"/>
      <dgm:spPr/>
    </dgm:pt>
    <dgm:pt modelId="{3559D416-11B0-489A-8A19-907070E14D54}" type="pres">
      <dgm:prSet presAssocID="{0A9BF58A-CACE-4A6F-BFC2-F75766E2FBA6}" presName="sibSpaceTwo" presStyleCnt="0"/>
      <dgm:spPr/>
    </dgm:pt>
    <dgm:pt modelId="{2F50BD17-CE11-4CD4-9CDC-D158507C139A}" type="pres">
      <dgm:prSet presAssocID="{C3C5477F-C829-405D-B5CE-156BA61E4B9E}" presName="vertTwo" presStyleCnt="0"/>
      <dgm:spPr/>
    </dgm:pt>
    <dgm:pt modelId="{E7C0824B-3C52-4FD9-8C80-3039A2B90A88}" type="pres">
      <dgm:prSet presAssocID="{C3C5477F-C829-405D-B5CE-156BA61E4B9E}" presName="txTwo" presStyleLbl="node2" presStyleIdx="5" presStyleCnt="6">
        <dgm:presLayoutVars>
          <dgm:chPref val="3"/>
        </dgm:presLayoutVars>
      </dgm:prSet>
      <dgm:spPr/>
      <dgm:t>
        <a:bodyPr/>
        <a:lstStyle/>
        <a:p>
          <a:endParaRPr lang="en-US"/>
        </a:p>
      </dgm:t>
    </dgm:pt>
    <dgm:pt modelId="{4BECF1F8-43E5-44A5-A6B5-DA54001B5541}" type="pres">
      <dgm:prSet presAssocID="{C3C5477F-C829-405D-B5CE-156BA61E4B9E}" presName="horzTwo" presStyleCnt="0"/>
      <dgm:spPr/>
    </dgm:pt>
  </dgm:ptLst>
  <dgm:cxnLst>
    <dgm:cxn modelId="{B90CFD7E-A70C-42E0-B9C4-1BFE2027DCCF}" srcId="{F1DCE038-F22A-497D-9BC5-3D6E9C3C020C}" destId="{B350FD2F-3A15-480D-9447-512569229EA0}" srcOrd="3" destOrd="0" parTransId="{58CD1DFF-D0E4-4816-8107-B631F2F3BF0E}" sibTransId="{E2451719-702D-401A-9A07-CEE541B41969}"/>
    <dgm:cxn modelId="{EE337CB6-99A0-4494-A457-C3BD8C193C36}" srcId="{F1DCE038-F22A-497D-9BC5-3D6E9C3C020C}" destId="{C3C5477F-C829-405D-B5CE-156BA61E4B9E}" srcOrd="6" destOrd="0" parTransId="{E53DC0EA-AD7E-49AF-A7EF-2BC3BC14B8F6}" sibTransId="{ECD09772-A6CB-4A6E-9DB3-B07B6CFD083B}"/>
    <dgm:cxn modelId="{052B3261-B6F2-4AC5-BFCD-98B8B601E9E6}" srcId="{F1DCE038-F22A-497D-9BC5-3D6E9C3C020C}" destId="{7EBCC876-4109-454D-A4BC-541B67538ABE}" srcOrd="4" destOrd="0" parTransId="{EFD13FB6-41AD-4B5C-BD9C-9D8A5BB65CFD}" sibTransId="{55E55876-ADCD-4B22-8EC7-864BBA47B279}"/>
    <dgm:cxn modelId="{5E8948F4-1834-46CF-8361-B145A89CEDCD}" srcId="{EBA5B5B3-B056-487E-8DDE-EA5260D14FB6}" destId="{77276F86-92AE-46DE-8BCC-B688189915BB}" srcOrd="0" destOrd="0" parTransId="{5D5811C8-2CD4-4D0A-94BB-1A3AD970B10E}" sibTransId="{D31B6AB4-110D-4538-BC6A-1129F3717DBC}"/>
    <dgm:cxn modelId="{2D4A5572-1D31-4908-AFFF-55A3A985AE36}" srcId="{F1DCE038-F22A-497D-9BC5-3D6E9C3C020C}" destId="{EBA5B5B3-B056-487E-8DDE-EA5260D14FB6}" srcOrd="5" destOrd="0" parTransId="{270DB687-D0D0-46B3-907E-775BF401A3F7}" sibTransId="{0A9BF58A-CACE-4A6F-BFC2-F75766E2FBA6}"/>
    <dgm:cxn modelId="{22CBC7FB-DC99-4CE5-9DBF-4227C0520928}" type="presOf" srcId="{5F0E322E-CDD4-463D-AF19-CCE79F01429B}" destId="{34304A00-B974-4426-92D3-03395534ECA8}" srcOrd="0" destOrd="0" presId="urn:microsoft.com/office/officeart/2005/8/layout/hierarchy4"/>
    <dgm:cxn modelId="{7D722560-FADD-4952-817E-F015669D5420}" type="presOf" srcId="{C3C5477F-C829-405D-B5CE-156BA61E4B9E}" destId="{E7C0824B-3C52-4FD9-8C80-3039A2B90A88}" srcOrd="0" destOrd="0" presId="urn:microsoft.com/office/officeart/2005/8/layout/hierarchy4"/>
    <dgm:cxn modelId="{0EB99B07-57E6-46B4-BF8F-C8571BFEC981}" srcId="{F1DCE038-F22A-497D-9BC5-3D6E9C3C020C}" destId="{00F6A8AC-5A17-4DE3-A1D9-73CF297F6FCB}" srcOrd="1" destOrd="0" parTransId="{227913CD-7E03-479B-809B-01F8A4C0C97F}" sibTransId="{0B55517B-3D49-49F5-AA26-03D31119998D}"/>
    <dgm:cxn modelId="{C23DC233-8D74-466C-A1C2-7B30673F1C93}" type="presOf" srcId="{04469947-FB9F-4368-8159-DD73054C47A5}" destId="{A4BBD194-FA48-44D9-ACD8-B38085F3401A}" srcOrd="0" destOrd="0" presId="urn:microsoft.com/office/officeart/2005/8/layout/hierarchy4"/>
    <dgm:cxn modelId="{932085B5-2DDE-4ADF-84BF-52E8B9FE5247}" type="presOf" srcId="{00F6A8AC-5A17-4DE3-A1D9-73CF297F6FCB}" destId="{D82CBF93-194E-4E53-9772-C486632B2B9E}" srcOrd="0" destOrd="0" presId="urn:microsoft.com/office/officeart/2005/8/layout/hierarchy4"/>
    <dgm:cxn modelId="{8CBF8EF9-7584-4A7D-976F-A4A801AE0A0C}" type="presOf" srcId="{7EBCC876-4109-454D-A4BC-541B67538ABE}" destId="{537897DC-12C4-4D92-9489-8551CEC7ECF3}" srcOrd="0" destOrd="0" presId="urn:microsoft.com/office/officeart/2005/8/layout/hierarchy4"/>
    <dgm:cxn modelId="{193254F1-4CF3-4DB9-A170-0110915FEF3E}" type="presOf" srcId="{EBA5B5B3-B056-487E-8DDE-EA5260D14FB6}" destId="{510EEB99-D08D-4C27-9207-93E238706189}" srcOrd="0" destOrd="0" presId="urn:microsoft.com/office/officeart/2005/8/layout/hierarchy4"/>
    <dgm:cxn modelId="{0F0F4F7D-6EF2-4529-AA6C-19ADD6B6CA29}" srcId="{F1DCE038-F22A-497D-9BC5-3D6E9C3C020C}" destId="{04469947-FB9F-4368-8159-DD73054C47A5}" srcOrd="0" destOrd="0" parTransId="{52D88351-AAC4-4B1E-B3A1-9402567CCC5C}" sibTransId="{41DFF3A8-4CF5-4038-ACEA-8787C0A263BA}"/>
    <dgm:cxn modelId="{3ED31CDE-2CC6-4EEE-8CC1-5804158ABC61}" type="presOf" srcId="{B350FD2F-3A15-480D-9447-512569229EA0}" destId="{72752FC9-69B5-4D7F-A280-B703BE1B8299}" srcOrd="0" destOrd="0" presId="urn:microsoft.com/office/officeart/2005/8/layout/hierarchy4"/>
    <dgm:cxn modelId="{06397B6F-E5C4-4A94-91D6-4C381F9F930D}" type="presOf" srcId="{EF0AB02E-AF16-42C1-85B8-A3466368AAEC}" destId="{D4122B1A-6715-482A-AA85-52AE75B10F9C}" srcOrd="0" destOrd="0" presId="urn:microsoft.com/office/officeart/2005/8/layout/hierarchy4"/>
    <dgm:cxn modelId="{170E2647-1208-42AD-A19D-9E21023E278D}" srcId="{B350FD2F-3A15-480D-9447-512569229EA0}" destId="{F334FBAB-8886-4B03-A73A-83541B8A1CC4}" srcOrd="0" destOrd="0" parTransId="{D3A4B5DE-07F4-4AFF-95FA-6D189724B291}" sibTransId="{F541A17E-AF7C-44FE-A83D-EB356D8F4863}"/>
    <dgm:cxn modelId="{DC33E3CC-4CD0-41BD-A98A-D3088F998700}" type="presOf" srcId="{F334FBAB-8886-4B03-A73A-83541B8A1CC4}" destId="{C66C5694-08BF-40A5-9E96-A0D3AD502C19}" srcOrd="0" destOrd="0" presId="urn:microsoft.com/office/officeart/2005/8/layout/hierarchy4"/>
    <dgm:cxn modelId="{9EFD8911-F74C-494B-8FE9-405096F1B320}" srcId="{EF0AB02E-AF16-42C1-85B8-A3466368AAEC}" destId="{F1DCE038-F22A-497D-9BC5-3D6E9C3C020C}" srcOrd="0" destOrd="0" parTransId="{AA074975-307F-4F3E-A6AE-07F3729C9AE4}" sibTransId="{5B860737-E094-4ED1-B266-9D8365297804}"/>
    <dgm:cxn modelId="{6D09A196-417C-4B1F-9E3B-494BCEDED314}" type="presOf" srcId="{77276F86-92AE-46DE-8BCC-B688189915BB}" destId="{47E23C94-66ED-47EE-9C86-A85D63B1F589}" srcOrd="0" destOrd="0" presId="urn:microsoft.com/office/officeart/2005/8/layout/hierarchy4"/>
    <dgm:cxn modelId="{B5BA0744-619D-4AEE-80E2-E13387E286DB}" srcId="{F1DCE038-F22A-497D-9BC5-3D6E9C3C020C}" destId="{5F0E322E-CDD4-463D-AF19-CCE79F01429B}" srcOrd="2" destOrd="0" parTransId="{C93E379C-CDD2-4D37-9882-FF6AD4233A0D}" sibTransId="{F9CBFA1C-CA7F-4A62-A1E8-E0809ACC29A5}"/>
    <dgm:cxn modelId="{7191FBDE-E6A3-4D73-A467-F6FAED26B26E}" type="presOf" srcId="{F1DCE038-F22A-497D-9BC5-3D6E9C3C020C}" destId="{2697F702-A3E9-4CD7-A18D-B370BDFBAEA1}" srcOrd="0" destOrd="0" presId="urn:microsoft.com/office/officeart/2005/8/layout/hierarchy4"/>
    <dgm:cxn modelId="{BB71D157-3EFE-4D2C-B7B8-B9DB27822A46}" type="presParOf" srcId="{D4122B1A-6715-482A-AA85-52AE75B10F9C}" destId="{80DDDD5F-1763-471C-931C-492C81CA1454}" srcOrd="0" destOrd="0" presId="urn:microsoft.com/office/officeart/2005/8/layout/hierarchy4"/>
    <dgm:cxn modelId="{1090ECF3-DE00-4F12-98A8-D08D48A80E6F}" type="presParOf" srcId="{80DDDD5F-1763-471C-931C-492C81CA1454}" destId="{2697F702-A3E9-4CD7-A18D-B370BDFBAEA1}" srcOrd="0" destOrd="0" presId="urn:microsoft.com/office/officeart/2005/8/layout/hierarchy4"/>
    <dgm:cxn modelId="{9EA8F5A7-AA75-4B71-892D-F3CFC62EE90C}" type="presParOf" srcId="{80DDDD5F-1763-471C-931C-492C81CA1454}" destId="{D26E3E21-201C-4652-A8DC-D2BB5C54FA27}" srcOrd="1" destOrd="0" presId="urn:microsoft.com/office/officeart/2005/8/layout/hierarchy4"/>
    <dgm:cxn modelId="{D5F0C9A8-E295-4D6D-B188-68129BCAD95E}" type="presParOf" srcId="{80DDDD5F-1763-471C-931C-492C81CA1454}" destId="{C26B5579-848E-471D-94E0-314098462748}" srcOrd="2" destOrd="0" presId="urn:microsoft.com/office/officeart/2005/8/layout/hierarchy4"/>
    <dgm:cxn modelId="{19FF9BAC-67F1-4FBE-8C52-ABB26C537620}" type="presParOf" srcId="{C26B5579-848E-471D-94E0-314098462748}" destId="{B7521FAF-B5ED-4CFC-A1DB-493E28697067}" srcOrd="0" destOrd="0" presId="urn:microsoft.com/office/officeart/2005/8/layout/hierarchy4"/>
    <dgm:cxn modelId="{33EF5E6D-C447-4A19-9702-7F53AA65DB6A}" type="presParOf" srcId="{B7521FAF-B5ED-4CFC-A1DB-493E28697067}" destId="{A4BBD194-FA48-44D9-ACD8-B38085F3401A}" srcOrd="0" destOrd="0" presId="urn:microsoft.com/office/officeart/2005/8/layout/hierarchy4"/>
    <dgm:cxn modelId="{27D9AFBA-AA62-444A-A811-6AB3ED885893}" type="presParOf" srcId="{B7521FAF-B5ED-4CFC-A1DB-493E28697067}" destId="{BD027C1D-0952-4333-BF27-0C30C2580F7B}" srcOrd="1" destOrd="0" presId="urn:microsoft.com/office/officeart/2005/8/layout/hierarchy4"/>
    <dgm:cxn modelId="{62303839-A5B5-49C8-92E2-D42682A1BD5A}" type="presParOf" srcId="{C26B5579-848E-471D-94E0-314098462748}" destId="{8F2C380E-D006-4D21-8A4D-EB7205D3E55E}" srcOrd="1" destOrd="0" presId="urn:microsoft.com/office/officeart/2005/8/layout/hierarchy4"/>
    <dgm:cxn modelId="{0257374E-F2BA-43F6-914D-26039D953D72}" type="presParOf" srcId="{C26B5579-848E-471D-94E0-314098462748}" destId="{9CA00D6C-5B50-4C42-B10C-5265AECAD227}" srcOrd="2" destOrd="0" presId="urn:microsoft.com/office/officeart/2005/8/layout/hierarchy4"/>
    <dgm:cxn modelId="{5F03F3E0-024A-4BD1-B98E-D9FA06B85A18}" type="presParOf" srcId="{9CA00D6C-5B50-4C42-B10C-5265AECAD227}" destId="{D82CBF93-194E-4E53-9772-C486632B2B9E}" srcOrd="0" destOrd="0" presId="urn:microsoft.com/office/officeart/2005/8/layout/hierarchy4"/>
    <dgm:cxn modelId="{5AE53393-5E34-4129-8C46-75C9EEDFFA5A}" type="presParOf" srcId="{9CA00D6C-5B50-4C42-B10C-5265AECAD227}" destId="{9928902F-A3B7-45EF-9225-2895ADABB039}" srcOrd="1" destOrd="0" presId="urn:microsoft.com/office/officeart/2005/8/layout/hierarchy4"/>
    <dgm:cxn modelId="{545AFDB3-5353-4BD7-8E36-A033C3A0653A}" type="presParOf" srcId="{C26B5579-848E-471D-94E0-314098462748}" destId="{681BE57C-AD9A-4EC9-97B6-C90C1A9D92CB}" srcOrd="3" destOrd="0" presId="urn:microsoft.com/office/officeart/2005/8/layout/hierarchy4"/>
    <dgm:cxn modelId="{D5EC85C5-AD90-46D2-BB56-896FE7092711}" type="presParOf" srcId="{C26B5579-848E-471D-94E0-314098462748}" destId="{B1569F5F-ACC4-46A5-A0C5-53687FCC48F7}" srcOrd="4" destOrd="0" presId="urn:microsoft.com/office/officeart/2005/8/layout/hierarchy4"/>
    <dgm:cxn modelId="{EF151C06-7B2B-41D7-8F7B-DE4296502776}" type="presParOf" srcId="{B1569F5F-ACC4-46A5-A0C5-53687FCC48F7}" destId="{34304A00-B974-4426-92D3-03395534ECA8}" srcOrd="0" destOrd="0" presId="urn:microsoft.com/office/officeart/2005/8/layout/hierarchy4"/>
    <dgm:cxn modelId="{72E665C9-0CC3-41B9-9BB2-344D4934BF07}" type="presParOf" srcId="{B1569F5F-ACC4-46A5-A0C5-53687FCC48F7}" destId="{0897FDFA-CC08-47B6-A7D5-C7073B85E2B2}" srcOrd="1" destOrd="0" presId="urn:microsoft.com/office/officeart/2005/8/layout/hierarchy4"/>
    <dgm:cxn modelId="{EB09A57C-D235-4156-88E4-590B59E66719}" type="presParOf" srcId="{C26B5579-848E-471D-94E0-314098462748}" destId="{6DDFE128-AFA5-45A5-9894-4E3B6AE4CC1F}" srcOrd="5" destOrd="0" presId="urn:microsoft.com/office/officeart/2005/8/layout/hierarchy4"/>
    <dgm:cxn modelId="{D54D0A94-D15D-48A5-B0C1-8397456E072C}" type="presParOf" srcId="{C26B5579-848E-471D-94E0-314098462748}" destId="{1727C33A-EF7C-407E-B288-54B3DF5CE833}" srcOrd="6" destOrd="0" presId="urn:microsoft.com/office/officeart/2005/8/layout/hierarchy4"/>
    <dgm:cxn modelId="{73CEFD6E-61AF-485D-8A21-A364446E6471}" type="presParOf" srcId="{1727C33A-EF7C-407E-B288-54B3DF5CE833}" destId="{72752FC9-69B5-4D7F-A280-B703BE1B8299}" srcOrd="0" destOrd="0" presId="urn:microsoft.com/office/officeart/2005/8/layout/hierarchy4"/>
    <dgm:cxn modelId="{6D8D220E-0283-4960-A201-B26DB1BDDA40}" type="presParOf" srcId="{1727C33A-EF7C-407E-B288-54B3DF5CE833}" destId="{63934C55-854F-4C27-8003-042B5DE1893F}" srcOrd="1" destOrd="0" presId="urn:microsoft.com/office/officeart/2005/8/layout/hierarchy4"/>
    <dgm:cxn modelId="{98B8362A-3D99-4719-8ED8-13801CEB22E6}" type="presParOf" srcId="{1727C33A-EF7C-407E-B288-54B3DF5CE833}" destId="{A0BE69C9-9502-41DF-970B-D2349818AF6F}" srcOrd="2" destOrd="0" presId="urn:microsoft.com/office/officeart/2005/8/layout/hierarchy4"/>
    <dgm:cxn modelId="{C9CFF8B1-99C3-4352-877D-19CFF8BDB727}" type="presParOf" srcId="{A0BE69C9-9502-41DF-970B-D2349818AF6F}" destId="{F5AE74F8-551F-4404-920C-B749F0496F6A}" srcOrd="0" destOrd="0" presId="urn:microsoft.com/office/officeart/2005/8/layout/hierarchy4"/>
    <dgm:cxn modelId="{C47AE4D9-7C22-4480-A715-2B5B23AAE32C}" type="presParOf" srcId="{F5AE74F8-551F-4404-920C-B749F0496F6A}" destId="{C66C5694-08BF-40A5-9E96-A0D3AD502C19}" srcOrd="0" destOrd="0" presId="urn:microsoft.com/office/officeart/2005/8/layout/hierarchy4"/>
    <dgm:cxn modelId="{F1D6C2C5-7B67-4DFC-905D-097E3F13FF42}" type="presParOf" srcId="{F5AE74F8-551F-4404-920C-B749F0496F6A}" destId="{AF194A1B-5CAB-4ED3-B457-96D926973073}" srcOrd="1" destOrd="0" presId="urn:microsoft.com/office/officeart/2005/8/layout/hierarchy4"/>
    <dgm:cxn modelId="{4CA2C002-94CB-4AA8-A6A8-1C70EC51D2C8}" type="presParOf" srcId="{C26B5579-848E-471D-94E0-314098462748}" destId="{296D8DDD-96DC-43F7-B05F-268A2DA932DE}" srcOrd="7" destOrd="0" presId="urn:microsoft.com/office/officeart/2005/8/layout/hierarchy4"/>
    <dgm:cxn modelId="{17EE12D8-8014-4EDD-82D2-9029FE161055}" type="presParOf" srcId="{C26B5579-848E-471D-94E0-314098462748}" destId="{45B0FF91-269B-496B-AF93-D189DCBFC080}" srcOrd="8" destOrd="0" presId="urn:microsoft.com/office/officeart/2005/8/layout/hierarchy4"/>
    <dgm:cxn modelId="{C81C8336-7397-40E0-809F-ED0DF95F5257}" type="presParOf" srcId="{45B0FF91-269B-496B-AF93-D189DCBFC080}" destId="{537897DC-12C4-4D92-9489-8551CEC7ECF3}" srcOrd="0" destOrd="0" presId="urn:microsoft.com/office/officeart/2005/8/layout/hierarchy4"/>
    <dgm:cxn modelId="{57BDC825-7ED9-40C4-9579-EEC476633DD2}" type="presParOf" srcId="{45B0FF91-269B-496B-AF93-D189DCBFC080}" destId="{65F2D5E7-DDBB-474E-B179-F79A955745D8}" srcOrd="1" destOrd="0" presId="urn:microsoft.com/office/officeart/2005/8/layout/hierarchy4"/>
    <dgm:cxn modelId="{5756F354-D031-4D59-ABFD-793CAF0F01D9}" type="presParOf" srcId="{C26B5579-848E-471D-94E0-314098462748}" destId="{D79ED70B-DA85-4DFC-8939-18622ADE7B3E}" srcOrd="9" destOrd="0" presId="urn:microsoft.com/office/officeart/2005/8/layout/hierarchy4"/>
    <dgm:cxn modelId="{D9050924-EAE0-4E7A-BC58-2C8CABD7F576}" type="presParOf" srcId="{C26B5579-848E-471D-94E0-314098462748}" destId="{0389D26C-523E-4BBC-A8A9-EEDB9CC93248}" srcOrd="10" destOrd="0" presId="urn:microsoft.com/office/officeart/2005/8/layout/hierarchy4"/>
    <dgm:cxn modelId="{A54AF136-6E12-4553-956D-431967CB4635}" type="presParOf" srcId="{0389D26C-523E-4BBC-A8A9-EEDB9CC93248}" destId="{510EEB99-D08D-4C27-9207-93E238706189}" srcOrd="0" destOrd="0" presId="urn:microsoft.com/office/officeart/2005/8/layout/hierarchy4"/>
    <dgm:cxn modelId="{B5483FBC-A815-4477-88AB-1999B79ABA6A}" type="presParOf" srcId="{0389D26C-523E-4BBC-A8A9-EEDB9CC93248}" destId="{97974F8D-B8C6-443C-B3B3-93874F664EB6}" srcOrd="1" destOrd="0" presId="urn:microsoft.com/office/officeart/2005/8/layout/hierarchy4"/>
    <dgm:cxn modelId="{87CF8C12-0AB3-40DE-94D9-B8EF7A276F09}" type="presParOf" srcId="{0389D26C-523E-4BBC-A8A9-EEDB9CC93248}" destId="{7EDB1301-CCB2-4C80-B9E5-1255331A62BF}" srcOrd="2" destOrd="0" presId="urn:microsoft.com/office/officeart/2005/8/layout/hierarchy4"/>
    <dgm:cxn modelId="{76143F18-BE3F-4B23-9784-BA2969381421}" type="presParOf" srcId="{7EDB1301-CCB2-4C80-B9E5-1255331A62BF}" destId="{BB319EE1-5388-44BA-B95D-28B6D60C6E05}" srcOrd="0" destOrd="0" presId="urn:microsoft.com/office/officeart/2005/8/layout/hierarchy4"/>
    <dgm:cxn modelId="{DB50ED38-EE87-43B2-9B8F-3F3487C583BE}" type="presParOf" srcId="{BB319EE1-5388-44BA-B95D-28B6D60C6E05}" destId="{47E23C94-66ED-47EE-9C86-A85D63B1F589}" srcOrd="0" destOrd="0" presId="urn:microsoft.com/office/officeart/2005/8/layout/hierarchy4"/>
    <dgm:cxn modelId="{D2364619-F70C-4050-97AA-4DD31B4EB238}" type="presParOf" srcId="{BB319EE1-5388-44BA-B95D-28B6D60C6E05}" destId="{3C76016E-0479-4353-8069-108144A2B445}" srcOrd="1" destOrd="0" presId="urn:microsoft.com/office/officeart/2005/8/layout/hierarchy4"/>
    <dgm:cxn modelId="{F89BEFBB-D01A-4335-9C6F-64F1C3F8FDA5}" type="presParOf" srcId="{C26B5579-848E-471D-94E0-314098462748}" destId="{3559D416-11B0-489A-8A19-907070E14D54}" srcOrd="11" destOrd="0" presId="urn:microsoft.com/office/officeart/2005/8/layout/hierarchy4"/>
    <dgm:cxn modelId="{35A29DDB-F4F7-4BD3-B0CE-93080035A7A6}" type="presParOf" srcId="{C26B5579-848E-471D-94E0-314098462748}" destId="{2F50BD17-CE11-4CD4-9CDC-D158507C139A}" srcOrd="12" destOrd="0" presId="urn:microsoft.com/office/officeart/2005/8/layout/hierarchy4"/>
    <dgm:cxn modelId="{715A8592-56A3-4B51-A54B-F38FB57B032C}" type="presParOf" srcId="{2F50BD17-CE11-4CD4-9CDC-D158507C139A}" destId="{E7C0824B-3C52-4FD9-8C80-3039A2B90A88}" srcOrd="0" destOrd="0" presId="urn:microsoft.com/office/officeart/2005/8/layout/hierarchy4"/>
    <dgm:cxn modelId="{E5B838D8-EFA9-4345-B70E-DD4A11ADDF24}" type="presParOf" srcId="{2F50BD17-CE11-4CD4-9CDC-D158507C139A}" destId="{4BECF1F8-43E5-44A5-A6B5-DA54001B5541}" srcOrd="1" destOrd="0" presId="urn:microsoft.com/office/officeart/2005/8/layout/hierarchy4"/>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697F702-A3E9-4CD7-A18D-B370BDFBAEA1}">
      <dsp:nvSpPr>
        <dsp:cNvPr id="0" name=""/>
        <dsp:cNvSpPr/>
      </dsp:nvSpPr>
      <dsp:spPr>
        <a:xfrm>
          <a:off x="13332" y="31736"/>
          <a:ext cx="8627627" cy="165533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l-GR" sz="3400" b="0" i="0" kern="1200" dirty="0" smtClean="0"/>
            <a:t>Διεύθυνση Πολεοδομικού Κυκλοφοριακού Σχεδιασμού &amp; Δόμησης</a:t>
          </a:r>
          <a:endParaRPr lang="en-US" sz="3400" b="0" i="0" kern="1200" dirty="0"/>
        </a:p>
      </dsp:txBody>
      <dsp:txXfrm>
        <a:off x="13332" y="31736"/>
        <a:ext cx="8627627" cy="1655335"/>
      </dsp:txXfrm>
    </dsp:sp>
    <dsp:sp modelId="{A4BBD194-FA48-44D9-ACD8-B38085F3401A}">
      <dsp:nvSpPr>
        <dsp:cNvPr id="0" name=""/>
        <dsp:cNvSpPr/>
      </dsp:nvSpPr>
      <dsp:spPr>
        <a:xfrm>
          <a:off x="6666" y="1808512"/>
          <a:ext cx="1149737" cy="165533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0" i="0" kern="1200" dirty="0" smtClean="0"/>
            <a:t>Γραφείο Διεύθυνσης</a:t>
          </a:r>
          <a:endParaRPr lang="en-US" sz="1200" b="0" i="0" kern="1200" dirty="0"/>
        </a:p>
      </dsp:txBody>
      <dsp:txXfrm>
        <a:off x="6666" y="1808512"/>
        <a:ext cx="1149737" cy="1655335"/>
      </dsp:txXfrm>
    </dsp:sp>
    <dsp:sp modelId="{D82CBF93-194E-4E53-9772-C486632B2B9E}">
      <dsp:nvSpPr>
        <dsp:cNvPr id="0" name=""/>
        <dsp:cNvSpPr/>
      </dsp:nvSpPr>
      <dsp:spPr>
        <a:xfrm>
          <a:off x="1252981" y="1808512"/>
          <a:ext cx="1149737" cy="165533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0" i="0" kern="1200" dirty="0" smtClean="0"/>
            <a:t>Τμήμα Πολεοδομικού Σχεδιασμού</a:t>
          </a:r>
          <a:endParaRPr lang="en-US" sz="1200" b="0" i="0" kern="1200" dirty="0"/>
        </a:p>
      </dsp:txBody>
      <dsp:txXfrm>
        <a:off x="1252981" y="1808512"/>
        <a:ext cx="1149737" cy="1655335"/>
      </dsp:txXfrm>
    </dsp:sp>
    <dsp:sp modelId="{34304A00-B974-4426-92D3-03395534ECA8}">
      <dsp:nvSpPr>
        <dsp:cNvPr id="0" name=""/>
        <dsp:cNvSpPr/>
      </dsp:nvSpPr>
      <dsp:spPr>
        <a:xfrm>
          <a:off x="2499296" y="1808512"/>
          <a:ext cx="1149737" cy="165533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0" i="0" kern="1200" dirty="0" smtClean="0"/>
            <a:t>Τμήμα Πολεοδομικών Εφαρμογών</a:t>
          </a:r>
          <a:endParaRPr lang="en-US" sz="1200" b="0" i="0" kern="1200" dirty="0"/>
        </a:p>
      </dsp:txBody>
      <dsp:txXfrm>
        <a:off x="2499296" y="1808512"/>
        <a:ext cx="1149737" cy="1655335"/>
      </dsp:txXfrm>
    </dsp:sp>
    <dsp:sp modelId="{72752FC9-69B5-4D7F-A280-B703BE1B8299}">
      <dsp:nvSpPr>
        <dsp:cNvPr id="0" name=""/>
        <dsp:cNvSpPr/>
      </dsp:nvSpPr>
      <dsp:spPr>
        <a:xfrm>
          <a:off x="3745611" y="1808512"/>
          <a:ext cx="1149737" cy="165533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0" i="0" kern="1200" dirty="0" smtClean="0"/>
            <a:t>Τμήμα Αδειών &amp; Ελέγχου Δόμησης</a:t>
          </a:r>
          <a:endParaRPr lang="en-US" sz="1200" b="0" i="0" kern="1200" dirty="0"/>
        </a:p>
      </dsp:txBody>
      <dsp:txXfrm>
        <a:off x="3745611" y="1808512"/>
        <a:ext cx="1149737" cy="1655335"/>
      </dsp:txXfrm>
    </dsp:sp>
    <dsp:sp modelId="{C66C5694-08BF-40A5-9E96-A0D3AD502C19}">
      <dsp:nvSpPr>
        <dsp:cNvPr id="0" name=""/>
        <dsp:cNvSpPr/>
      </dsp:nvSpPr>
      <dsp:spPr>
        <a:xfrm>
          <a:off x="3745611" y="3615773"/>
          <a:ext cx="1149737" cy="165533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0" i="0" kern="1200" dirty="0" smtClean="0"/>
            <a:t>Αρχείο Τμήματος Αδειών &amp; Ελέγχου Δόμησης και πρώην Πολεοδομίας</a:t>
          </a:r>
          <a:endParaRPr lang="en-US" sz="1200" b="0" i="0" kern="1200" dirty="0"/>
        </a:p>
      </dsp:txBody>
      <dsp:txXfrm>
        <a:off x="3745611" y="3615773"/>
        <a:ext cx="1149737" cy="1655335"/>
      </dsp:txXfrm>
    </dsp:sp>
    <dsp:sp modelId="{537897DC-12C4-4D92-9489-8551CEC7ECF3}">
      <dsp:nvSpPr>
        <dsp:cNvPr id="0" name=""/>
        <dsp:cNvSpPr/>
      </dsp:nvSpPr>
      <dsp:spPr>
        <a:xfrm>
          <a:off x="4991926" y="1808512"/>
          <a:ext cx="1149737" cy="165533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0" i="0" kern="1200" dirty="0" smtClean="0"/>
            <a:t>Τμήμα Τοπογραφικών Εφαρμογών</a:t>
          </a:r>
          <a:endParaRPr lang="en-US" sz="1200" b="0" i="0" kern="1200" dirty="0"/>
        </a:p>
      </dsp:txBody>
      <dsp:txXfrm>
        <a:off x="4991926" y="1808512"/>
        <a:ext cx="1149737" cy="1655335"/>
      </dsp:txXfrm>
    </dsp:sp>
    <dsp:sp modelId="{510EEB99-D08D-4C27-9207-93E238706189}">
      <dsp:nvSpPr>
        <dsp:cNvPr id="0" name=""/>
        <dsp:cNvSpPr/>
      </dsp:nvSpPr>
      <dsp:spPr>
        <a:xfrm>
          <a:off x="6238241" y="1808512"/>
          <a:ext cx="1149737" cy="165533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0" i="0" kern="1200" dirty="0" smtClean="0"/>
            <a:t>Τμήμα </a:t>
          </a:r>
          <a:r>
            <a:rPr lang="el-GR" sz="1200" b="0" i="0" kern="1200" dirty="0" err="1" smtClean="0"/>
            <a:t>Συγκοινωνια</a:t>
          </a:r>
          <a:r>
            <a:rPr lang="el-GR" sz="1200" b="0" i="0" kern="1200" dirty="0" smtClean="0"/>
            <a:t>-</a:t>
          </a:r>
          <a:r>
            <a:rPr lang="el-GR" sz="1200" b="0" i="0" kern="1200" dirty="0" err="1" smtClean="0"/>
            <a:t>κών</a:t>
          </a:r>
          <a:r>
            <a:rPr lang="el-GR" sz="1200" b="0" i="0" kern="1200" dirty="0" smtClean="0"/>
            <a:t> &amp; </a:t>
          </a:r>
          <a:r>
            <a:rPr lang="el-GR" sz="1200" b="0" i="0" kern="1200" dirty="0" err="1" smtClean="0"/>
            <a:t>Κυκλοφορια</a:t>
          </a:r>
          <a:r>
            <a:rPr lang="el-GR" sz="1200" b="0" i="0" kern="1200" dirty="0" smtClean="0"/>
            <a:t>-</a:t>
          </a:r>
          <a:r>
            <a:rPr lang="el-GR" sz="1200" b="0" i="0" kern="1200" dirty="0" err="1" smtClean="0"/>
            <a:t>κών</a:t>
          </a:r>
          <a:r>
            <a:rPr lang="el-GR" sz="1200" b="0" i="0" kern="1200" dirty="0" smtClean="0"/>
            <a:t> Ρυθμίσεων</a:t>
          </a:r>
          <a:endParaRPr lang="en-US" sz="1200" b="0" i="0" kern="1200" dirty="0"/>
        </a:p>
      </dsp:txBody>
      <dsp:txXfrm>
        <a:off x="6238241" y="1808512"/>
        <a:ext cx="1149737" cy="1655335"/>
      </dsp:txXfrm>
    </dsp:sp>
    <dsp:sp modelId="{47E23C94-66ED-47EE-9C86-A85D63B1F589}">
      <dsp:nvSpPr>
        <dsp:cNvPr id="0" name=""/>
        <dsp:cNvSpPr/>
      </dsp:nvSpPr>
      <dsp:spPr>
        <a:xfrm>
          <a:off x="6238241" y="3615773"/>
          <a:ext cx="1149737" cy="165533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0" i="0" kern="1200" dirty="0" smtClean="0"/>
            <a:t>Συνεργείο Πινακίδων </a:t>
          </a:r>
          <a:r>
            <a:rPr lang="el-GR" sz="1200" b="0" i="0" kern="1200" dirty="0" err="1" smtClean="0"/>
            <a:t>Οδοσήμανσης</a:t>
          </a:r>
          <a:endParaRPr lang="en-US" sz="1200" b="0" i="0" kern="1200" dirty="0"/>
        </a:p>
      </dsp:txBody>
      <dsp:txXfrm>
        <a:off x="6238241" y="3615773"/>
        <a:ext cx="1149737" cy="1655335"/>
      </dsp:txXfrm>
    </dsp:sp>
    <dsp:sp modelId="{E7C0824B-3C52-4FD9-8C80-3039A2B90A88}">
      <dsp:nvSpPr>
        <dsp:cNvPr id="0" name=""/>
        <dsp:cNvSpPr/>
      </dsp:nvSpPr>
      <dsp:spPr>
        <a:xfrm>
          <a:off x="7484556" y="1808512"/>
          <a:ext cx="1149737" cy="1655335"/>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0" i="0" kern="1200" dirty="0" smtClean="0"/>
            <a:t>Τμήμα Αρχείου &amp; </a:t>
          </a:r>
          <a:r>
            <a:rPr lang="el-GR" sz="1200" b="0" i="0" kern="1200" dirty="0" err="1" smtClean="0"/>
            <a:t>Γεωπληρο</a:t>
          </a:r>
          <a:r>
            <a:rPr lang="el-GR" sz="1200" b="0" i="0" kern="1200" dirty="0" smtClean="0"/>
            <a:t>-</a:t>
          </a:r>
          <a:r>
            <a:rPr lang="el-GR" sz="1200" b="0" i="0" kern="1200" dirty="0" err="1" smtClean="0"/>
            <a:t>φορικής</a:t>
          </a:r>
          <a:endParaRPr lang="en-US" sz="1200" b="0" i="0" kern="1200" dirty="0"/>
        </a:p>
      </dsp:txBody>
      <dsp:txXfrm>
        <a:off x="7484556" y="1808512"/>
        <a:ext cx="1149737" cy="16553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6CA1DB-4819-4950-94A0-87840C7FB4D3}" type="datetimeFigureOut">
              <a:rPr lang="el-GR" smtClean="0"/>
              <a:pPr/>
              <a:t>10/11/2018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C6EF68-986F-45D3-8BBE-7F83FDC84A27}"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Χρονοβόρα</a:t>
            </a:r>
            <a:r>
              <a:rPr lang="el-GR" baseline="0" dirty="0" smtClean="0"/>
              <a:t> και αντιπαραγωγική, βελτίωση με το </a:t>
            </a:r>
            <a:r>
              <a:rPr lang="en-US" baseline="0" dirty="0" smtClean="0"/>
              <a:t>GIS</a:t>
            </a:r>
            <a:endParaRPr lang="el-GR" dirty="0"/>
          </a:p>
        </p:txBody>
      </p:sp>
      <p:sp>
        <p:nvSpPr>
          <p:cNvPr id="4" name="3 - Θέση αριθμού διαφάνειας"/>
          <p:cNvSpPr>
            <a:spLocks noGrp="1"/>
          </p:cNvSpPr>
          <p:nvPr>
            <p:ph type="sldNum" sz="quarter" idx="10"/>
          </p:nvPr>
        </p:nvSpPr>
        <p:spPr/>
        <p:txBody>
          <a:bodyPr/>
          <a:lstStyle/>
          <a:p>
            <a:fld id="{18C6EF68-986F-45D3-8BBE-7F83FDC84A27}" type="slidenum">
              <a:rPr lang="el-GR" smtClean="0"/>
              <a:pPr/>
              <a:t>15</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l-GR" dirty="0" smtClean="0"/>
              <a:t>Το Σ.Β.Α.Κ. είναι ένα στρατηγικό σχέδιο το οποίο θα </a:t>
            </a:r>
            <a:r>
              <a:rPr lang="el-GR" dirty="0" err="1" smtClean="0"/>
              <a:t>παράξει</a:t>
            </a:r>
            <a:r>
              <a:rPr lang="el-GR" dirty="0" smtClean="0"/>
              <a:t> ένα </a:t>
            </a:r>
            <a:r>
              <a:rPr lang="el-GR" u="sng" dirty="0" smtClean="0"/>
              <a:t>συγκεκριμένο</a:t>
            </a:r>
            <a:r>
              <a:rPr lang="el-GR" dirty="0" smtClean="0"/>
              <a:t> όραμα για τις μεταφορές και την κινητικότητα στον αστικό χώρο της Πάτρας με ορίζοντα δεκαετίας, λαμβάνοντας υπόψη τις απόψεις των κατοίκων της, με βασικό στόχο τη φιλική στο περιβάλλον, γρήγορη και φτηνή προσπέλαση κάθε προορισμού, με συνδυασμένη χρήση κάθε κατάλληλου τρόπου, περιλαμβανομένων του περπατήματος, του ποδηλάτου και της δημόσιας συγκοινωνίας</a:t>
            </a:r>
            <a:endParaRPr lang="en-US" dirty="0" smtClean="0"/>
          </a:p>
          <a:p>
            <a:endParaRPr lang="el-GR" dirty="0"/>
          </a:p>
        </p:txBody>
      </p:sp>
      <p:sp>
        <p:nvSpPr>
          <p:cNvPr id="4" name="3 - Θέση αριθμού διαφάνειας"/>
          <p:cNvSpPr>
            <a:spLocks noGrp="1"/>
          </p:cNvSpPr>
          <p:nvPr>
            <p:ph type="sldNum" sz="quarter" idx="10"/>
          </p:nvPr>
        </p:nvSpPr>
        <p:spPr/>
        <p:txBody>
          <a:bodyPr/>
          <a:lstStyle/>
          <a:p>
            <a:fld id="{18C6EF68-986F-45D3-8BBE-7F83FDC84A27}" type="slidenum">
              <a:rPr lang="el-GR" smtClean="0"/>
              <a:pPr/>
              <a:t>49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F3901CD8-02D3-4264-AC42-18E02F835813}" type="slidenum">
              <a:rPr lang="el-GR" smtClean="0"/>
              <a:pPr>
                <a:defRPr/>
              </a:pPr>
              <a:t>60</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F3901CD8-02D3-4264-AC42-18E02F835813}" type="slidenum">
              <a:rPr lang="el-GR" smtClean="0"/>
              <a:pPr>
                <a:defRPr/>
              </a:pPr>
              <a:t>61</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F3901CD8-02D3-4264-AC42-18E02F835813}" type="slidenum">
              <a:rPr lang="el-GR" smtClean="0"/>
              <a:pPr>
                <a:defRPr/>
              </a:pPr>
              <a:t>62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10/11/2018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10/11/2018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10/11/2018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10/11/2018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10/11/2018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10/11/2018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10/11/2018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10/11/2018</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10/11/2018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10/11/2018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10/11/2018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10/11/2018</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gissrvweb.geopatras.gr/publish_t/webapps/dp/oey.html"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9.jpe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file:///G:\&#925;&#927;&#917;&#924;&#914;&#929;&#921;&#927;&#931;%202018%20&#917;&#929;&#915;&#927;%20&#916;&#925;&#931;&#919;&#931;\SXP_PL_TIME.avi" TargetMode="External"/><Relationship Id="rId4" Type="http://schemas.openxmlformats.org/officeDocument/2006/relationships/image" Target="../media/image21.png"/></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gissrvweb.geopatras.gr/publish_t/webapps/dp/"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gissrvweb.geopatras.gr/gispatras/hom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media.esri.com/arcstream/2016/06/5146-gis-around-the-world_960.mp4"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27584" y="1700808"/>
            <a:ext cx="7772400" cy="3024336"/>
          </a:xfrm>
        </p:spPr>
        <p:txBody>
          <a:bodyPr>
            <a:normAutofit/>
          </a:bodyPr>
          <a:lstStyle/>
          <a:p>
            <a:pPr lvl="0"/>
            <a:r>
              <a:rPr lang="el-GR" dirty="0" smtClean="0"/>
              <a:t> Διεύθυνση Πολεοδομικού Κυκλοφοριακού Σχεδιασμού &amp; Δόμησης</a:t>
            </a:r>
            <a:endParaRPr lang="el-GR" dirty="0"/>
          </a:p>
        </p:txBody>
      </p:sp>
      <p:sp>
        <p:nvSpPr>
          <p:cNvPr id="3" name="2 - Υπότιτλος"/>
          <p:cNvSpPr>
            <a:spLocks noGrp="1"/>
          </p:cNvSpPr>
          <p:nvPr>
            <p:ph type="subTitle" idx="1"/>
          </p:nvPr>
        </p:nvSpPr>
        <p:spPr>
          <a:xfrm>
            <a:off x="1403648" y="4725144"/>
            <a:ext cx="6400800" cy="1752600"/>
          </a:xfrm>
        </p:spPr>
        <p:txBody>
          <a:bodyPr>
            <a:normAutofit fontScale="92500" lnSpcReduction="10000"/>
          </a:bodyPr>
          <a:lstStyle/>
          <a:p>
            <a:endParaRPr lang="en-US" b="1" dirty="0" smtClean="0"/>
          </a:p>
          <a:p>
            <a:r>
              <a:rPr lang="el-GR" b="1" dirty="0" smtClean="0"/>
              <a:t>Δήμος Πατρέων</a:t>
            </a:r>
          </a:p>
          <a:p>
            <a:endParaRPr lang="en-US" sz="1500" dirty="0" smtClean="0"/>
          </a:p>
          <a:p>
            <a:endParaRPr lang="en-US" sz="1500" dirty="0" smtClean="0"/>
          </a:p>
          <a:p>
            <a:r>
              <a:rPr lang="el-GR" sz="1500" dirty="0" smtClean="0"/>
              <a:t>Νοέμβριος 2018</a:t>
            </a:r>
            <a:endParaRPr lang="el-GR" sz="1500" dirty="0"/>
          </a:p>
        </p:txBody>
      </p:sp>
      <p:sp>
        <p:nvSpPr>
          <p:cNvPr id="4" name="1 - Τίτλος"/>
          <p:cNvSpPr txBox="1">
            <a:spLocks/>
          </p:cNvSpPr>
          <p:nvPr/>
        </p:nvSpPr>
        <p:spPr>
          <a:xfrm>
            <a:off x="0" y="0"/>
            <a:ext cx="9144000" cy="1268760"/>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1 - Τίτλος"/>
          <p:cNvSpPr txBox="1">
            <a:spLocks/>
          </p:cNvSpPr>
          <p:nvPr/>
        </p:nvSpPr>
        <p:spPr>
          <a:xfrm>
            <a:off x="0" y="0"/>
            <a:ext cx="9144000" cy="1417638"/>
          </a:xfrm>
          <a:prstGeom prst="rect">
            <a:avLst/>
          </a:prstGeom>
          <a:blipFill>
            <a:blip r:embed="rId2" cstate="print"/>
            <a:tile tx="0" ty="0" sx="100000" sy="100000" flip="none" algn="tl"/>
          </a:blip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340768"/>
          </a:xfrm>
          <a:blipFill>
            <a:blip r:embed="rId2" cstate="print"/>
            <a:tile tx="0" ty="0" sx="100000" sy="100000" flip="none" algn="tl"/>
          </a:blipFill>
        </p:spPr>
        <p:txBody>
          <a:bodyPr>
            <a:normAutofit/>
          </a:bodyPr>
          <a:lstStyle/>
          <a:p>
            <a:r>
              <a:rPr lang="el-GR" dirty="0" smtClean="0"/>
              <a:t>Δημοτικό Οδικό Δίκτυο σε </a:t>
            </a:r>
            <a:r>
              <a:rPr lang="en-US" dirty="0" smtClean="0"/>
              <a:t>Km</a:t>
            </a:r>
            <a:endParaRPr lang="en-US" dirty="0"/>
          </a:p>
        </p:txBody>
      </p:sp>
      <p:graphicFrame>
        <p:nvGraphicFramePr>
          <p:cNvPr id="8" name="1 - Γράφημα"/>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9" name="8 - TextBox"/>
          <p:cNvSpPr txBox="1"/>
          <p:nvPr/>
        </p:nvSpPr>
        <p:spPr>
          <a:xfrm>
            <a:off x="5143504" y="5857892"/>
            <a:ext cx="4000496" cy="646331"/>
          </a:xfrm>
          <a:prstGeom prst="rect">
            <a:avLst/>
          </a:prstGeom>
          <a:noFill/>
        </p:spPr>
        <p:txBody>
          <a:bodyPr wrap="square" rtlCol="0">
            <a:spAutoFit/>
          </a:bodyPr>
          <a:lstStyle/>
          <a:p>
            <a:r>
              <a:rPr lang="el-GR" b="1" dirty="0" smtClean="0"/>
              <a:t>Υφιστάμενο οδικό δίκτυο : 2079 </a:t>
            </a:r>
            <a:r>
              <a:rPr lang="en-US" b="1" dirty="0" smtClean="0"/>
              <a:t>Km</a:t>
            </a:r>
            <a:endParaRPr lang="el-GR" b="1" dirty="0" smtClean="0"/>
          </a:p>
          <a:p>
            <a:r>
              <a:rPr lang="el-GR" b="1" dirty="0" smtClean="0"/>
              <a:t>Υφιστάμενη </a:t>
            </a:r>
            <a:r>
              <a:rPr lang="el-GR" b="1" dirty="0" err="1" smtClean="0"/>
              <a:t>οδοσήμανση</a:t>
            </a:r>
            <a:r>
              <a:rPr lang="el-GR" b="1" dirty="0" smtClean="0"/>
              <a:t> : 16,000 </a:t>
            </a:r>
            <a:r>
              <a:rPr lang="el-GR" b="1" dirty="0" err="1" smtClean="0"/>
              <a:t>πιν</a:t>
            </a:r>
            <a:r>
              <a:rPr lang="el-GR" b="1" dirty="0" smtClean="0"/>
              <a:t>.</a:t>
            </a:r>
            <a:endParaRPr lang="en-US"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a:blipFill>
            <a:blip r:embed="rId2" cstate="print"/>
            <a:tile tx="0" ty="0" sx="100000" sy="100000" flip="none" algn="tl"/>
          </a:blipFill>
        </p:spPr>
        <p:txBody>
          <a:bodyPr/>
          <a:lstStyle/>
          <a:p>
            <a:r>
              <a:rPr lang="el-GR" dirty="0" smtClean="0"/>
              <a:t>Διάρθρωση Υπηρεσίας</a:t>
            </a:r>
            <a:endParaRPr lang="el-GR" dirty="0"/>
          </a:p>
        </p:txBody>
      </p:sp>
      <p:sp>
        <p:nvSpPr>
          <p:cNvPr id="3" name="2 - Θέση περιεχομένου"/>
          <p:cNvSpPr>
            <a:spLocks noGrp="1"/>
          </p:cNvSpPr>
          <p:nvPr>
            <p:ph idx="1"/>
          </p:nvPr>
        </p:nvSpPr>
        <p:spPr/>
        <p:txBody>
          <a:bodyPr>
            <a:normAutofit/>
          </a:bodyPr>
          <a:lstStyle/>
          <a:p>
            <a:endParaRPr lang="el-GR" dirty="0" smtClean="0"/>
          </a:p>
          <a:p>
            <a:endParaRPr lang="el-GR" dirty="0" smtClean="0"/>
          </a:p>
          <a:p>
            <a:endParaRPr lang="el-GR" dirty="0" smtClean="0"/>
          </a:p>
          <a:p>
            <a:endParaRPr lang="el-GR" dirty="0" smtClean="0"/>
          </a:p>
          <a:p>
            <a:endParaRPr lang="el-GR" dirty="0" smtClean="0"/>
          </a:p>
          <a:p>
            <a:endParaRPr lang="el-GR" dirty="0" smtClean="0"/>
          </a:p>
        </p:txBody>
      </p:sp>
      <p:graphicFrame>
        <p:nvGraphicFramePr>
          <p:cNvPr id="4" name="3 - Διάγραμμα"/>
          <p:cNvGraphicFramePr>
            <a:graphicFrameLocks noChangeAspect="1"/>
          </p:cNvGraphicFramePr>
          <p:nvPr/>
        </p:nvGraphicFramePr>
        <p:xfrm>
          <a:off x="251520" y="1397000"/>
          <a:ext cx="8640960"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rmAutofit/>
          </a:bodyPr>
          <a:lstStyle/>
          <a:p>
            <a:r>
              <a:rPr lang="el-GR" dirty="0" smtClean="0"/>
              <a:t>Προσωπικό Υπηρεσίας : 45 Υπάλληλοι</a:t>
            </a:r>
            <a:endParaRPr lang="el-GR" dirty="0"/>
          </a:p>
        </p:txBody>
      </p:sp>
      <p:graphicFrame>
        <p:nvGraphicFramePr>
          <p:cNvPr id="6" name="1 - Γράφημα"/>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rmAutofit/>
          </a:bodyPr>
          <a:lstStyle/>
          <a:p>
            <a:r>
              <a:rPr lang="el-GR" dirty="0" smtClean="0"/>
              <a:t>Τεχνικοί Υπάλληλοι Υπηρεσίας : 37</a:t>
            </a:r>
            <a:endParaRPr lang="el-GR" dirty="0"/>
          </a:p>
        </p:txBody>
      </p:sp>
      <p:graphicFrame>
        <p:nvGraphicFramePr>
          <p:cNvPr id="5" name="1 - Γράφημα"/>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rmAutofit/>
          </a:bodyPr>
          <a:lstStyle/>
          <a:p>
            <a:r>
              <a:rPr lang="el-GR" dirty="0" smtClean="0"/>
              <a:t>Κατανομή Ειδικοτήτων</a:t>
            </a:r>
            <a:endParaRPr lang="el-GR" dirty="0"/>
          </a:p>
        </p:txBody>
      </p:sp>
      <p:graphicFrame>
        <p:nvGraphicFramePr>
          <p:cNvPr id="6" name="4 - Γράφημα"/>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3" cstate="print"/>
            <a:tile tx="0" ty="0" sx="100000" sy="100000" flip="none" algn="tl"/>
          </a:blipFill>
        </p:spPr>
        <p:txBody>
          <a:bodyPr/>
          <a:lstStyle/>
          <a:p>
            <a:r>
              <a:rPr lang="el-GR" dirty="0" smtClean="0"/>
              <a:t>Το Έργο της Υπηρεσίας</a:t>
            </a:r>
            <a:endParaRPr lang="el-GR" dirty="0"/>
          </a:p>
        </p:txBody>
      </p:sp>
      <p:sp>
        <p:nvSpPr>
          <p:cNvPr id="3" name="2 - Θέση περιεχομένου"/>
          <p:cNvSpPr>
            <a:spLocks noGrp="1"/>
          </p:cNvSpPr>
          <p:nvPr>
            <p:ph idx="1"/>
          </p:nvPr>
        </p:nvSpPr>
        <p:spPr>
          <a:xfrm>
            <a:off x="457200" y="1214422"/>
            <a:ext cx="8472518" cy="5286412"/>
          </a:xfrm>
        </p:spPr>
        <p:txBody>
          <a:bodyPr>
            <a:normAutofit/>
          </a:bodyPr>
          <a:lstStyle/>
          <a:p>
            <a:r>
              <a:rPr lang="el-GR" b="1" dirty="0" smtClean="0">
                <a:solidFill>
                  <a:srgbClr val="FF0000"/>
                </a:solidFill>
              </a:rPr>
              <a:t>Εξυπηρέτηση του κοινού / υπηρεσιών Δήμου.</a:t>
            </a:r>
          </a:p>
          <a:p>
            <a:r>
              <a:rPr lang="el-GR" dirty="0" smtClean="0"/>
              <a:t>Εξέταση εγγράφων αιτημάτων.</a:t>
            </a:r>
            <a:endParaRPr lang="en-US" dirty="0" smtClean="0"/>
          </a:p>
          <a:p>
            <a:r>
              <a:rPr lang="el-GR" dirty="0" smtClean="0"/>
              <a:t>Ενέργειες για τη λειτουργία της Διευθύνσεως.</a:t>
            </a:r>
          </a:p>
          <a:p>
            <a:r>
              <a:rPr lang="el-GR" dirty="0" smtClean="0"/>
              <a:t>Υλοποίηση απαλλοτριώσεων.</a:t>
            </a:r>
          </a:p>
          <a:p>
            <a:r>
              <a:rPr lang="el-GR" dirty="0" smtClean="0"/>
              <a:t>Υποστήριξη λοιπών Υπηρεσιών του Δήμου (άσκηση παραλλήλων καθηκόντων)</a:t>
            </a:r>
            <a:r>
              <a:rPr lang="en-US" dirty="0" smtClean="0"/>
              <a:t>.</a:t>
            </a:r>
            <a:endParaRPr lang="el-GR" dirty="0" smtClean="0"/>
          </a:p>
          <a:p>
            <a:r>
              <a:rPr lang="el-GR" dirty="0" smtClean="0"/>
              <a:t>Εκπόνηση / επίβλεψη μελετών.</a:t>
            </a:r>
          </a:p>
          <a:p>
            <a:r>
              <a:rPr lang="el-GR" dirty="0" smtClean="0"/>
              <a:t>Παράσταση σε δικαστήρια.</a:t>
            </a:r>
          </a:p>
          <a:p>
            <a:r>
              <a:rPr lang="el-GR" b="1" dirty="0" smtClean="0">
                <a:solidFill>
                  <a:srgbClr val="00B050"/>
                </a:solidFill>
              </a:rPr>
              <a:t>Παροχή στοιχείων και πληροφοριών</a:t>
            </a:r>
            <a:r>
              <a:rPr lang="el-GR" dirty="0" smtClean="0"/>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a:blipFill>
            <a:blip r:embed="rId2" cstate="print"/>
            <a:tile tx="0" ty="0" sx="100000" sy="100000" flip="none" algn="tl"/>
          </a:blipFill>
        </p:spPr>
        <p:txBody>
          <a:bodyPr>
            <a:noAutofit/>
          </a:bodyPr>
          <a:lstStyle/>
          <a:p>
            <a:r>
              <a:rPr lang="el-GR" dirty="0" smtClean="0"/>
              <a:t>Εξυπηρέτηση Κοινού </a:t>
            </a:r>
            <a:br>
              <a:rPr lang="el-GR" dirty="0" smtClean="0"/>
            </a:br>
            <a:r>
              <a:rPr lang="el-GR" dirty="0" smtClean="0"/>
              <a:t>και Υπηρεσιών Δήμου</a:t>
            </a:r>
          </a:p>
        </p:txBody>
      </p:sp>
      <p:sp>
        <p:nvSpPr>
          <p:cNvPr id="3" name="2 - Θέση περιεχομένου"/>
          <p:cNvSpPr>
            <a:spLocks noGrp="1"/>
          </p:cNvSpPr>
          <p:nvPr>
            <p:ph idx="1"/>
          </p:nvPr>
        </p:nvSpPr>
        <p:spPr>
          <a:xfrm>
            <a:off x="457200" y="1600200"/>
            <a:ext cx="8229600" cy="4900634"/>
          </a:xfrm>
        </p:spPr>
        <p:txBody>
          <a:bodyPr>
            <a:normAutofit/>
          </a:bodyPr>
          <a:lstStyle/>
          <a:p>
            <a:r>
              <a:rPr lang="el-GR" dirty="0" smtClean="0"/>
              <a:t>Είναι αφανής εργασία.</a:t>
            </a:r>
          </a:p>
          <a:p>
            <a:r>
              <a:rPr lang="el-GR" dirty="0" smtClean="0"/>
              <a:t>Έχει απρόβλεπτο χρόνο απασχόλησης.</a:t>
            </a:r>
          </a:p>
          <a:p>
            <a:r>
              <a:rPr lang="el-GR" dirty="0" smtClean="0"/>
              <a:t>Παρεμβάλλεται στη ροή εργασίας.</a:t>
            </a:r>
          </a:p>
          <a:p>
            <a:r>
              <a:rPr lang="el-GR" dirty="0" smtClean="0"/>
              <a:t>Αποπροσανατολίζει και αποσπά την προσοχή.</a:t>
            </a:r>
          </a:p>
          <a:p>
            <a:r>
              <a:rPr lang="el-GR" dirty="0" smtClean="0"/>
              <a:t>Επιφέρει ψυχολογική φόρτιση.</a:t>
            </a:r>
          </a:p>
          <a:p>
            <a:r>
              <a:rPr lang="el-GR" dirty="0" smtClean="0"/>
              <a:t>Επιβραδύνει την παραγωγικότητα.</a:t>
            </a:r>
          </a:p>
          <a:p>
            <a:r>
              <a:rPr lang="el-GR" dirty="0" smtClean="0"/>
              <a:t>Εκτιμάται ότι πάνω από το 50% του χρόνου καταναλώνεται στην προφορική επικοινωνία.</a:t>
            </a:r>
          </a:p>
          <a:p>
            <a:endParaRPr lang="el-GR"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a:blipFill>
            <a:blip r:embed="rId2" cstate="print"/>
            <a:tile tx="0" ty="0" sx="100000" sy="100000" flip="none" algn="tl"/>
          </a:blipFill>
        </p:spPr>
        <p:txBody>
          <a:bodyPr>
            <a:normAutofit/>
          </a:bodyPr>
          <a:lstStyle/>
          <a:p>
            <a:r>
              <a:rPr lang="el-GR" dirty="0" smtClean="0"/>
              <a:t>Έγκριση των πράξεων</a:t>
            </a:r>
          </a:p>
        </p:txBody>
      </p:sp>
      <p:sp>
        <p:nvSpPr>
          <p:cNvPr id="3" name="2 - Θέση περιεχομένου"/>
          <p:cNvSpPr>
            <a:spLocks noGrp="1"/>
          </p:cNvSpPr>
          <p:nvPr>
            <p:ph idx="1"/>
          </p:nvPr>
        </p:nvSpPr>
        <p:spPr>
          <a:xfrm>
            <a:off x="285720" y="1428736"/>
            <a:ext cx="8858280" cy="5429264"/>
          </a:xfrm>
        </p:spPr>
        <p:txBody>
          <a:bodyPr>
            <a:normAutofit fontScale="92500"/>
          </a:bodyPr>
          <a:lstStyle/>
          <a:p>
            <a:r>
              <a:rPr lang="el-GR" dirty="0" smtClean="0"/>
              <a:t>Εγκριτικές αρμοδιότητες Υπηρεσίας</a:t>
            </a:r>
          </a:p>
          <a:p>
            <a:pPr lvl="1"/>
            <a:r>
              <a:rPr lang="el-GR" dirty="0" smtClean="0"/>
              <a:t>Έγκριση Δόμησης, Άδεια Δόμησης.</a:t>
            </a:r>
          </a:p>
          <a:p>
            <a:pPr lvl="1"/>
            <a:r>
              <a:rPr lang="el-GR" dirty="0" smtClean="0"/>
              <a:t>Καθορισμός αφετηρίας μέτρησης υψομέτρων.</a:t>
            </a:r>
          </a:p>
          <a:p>
            <a:pPr lvl="1"/>
            <a:r>
              <a:rPr lang="el-GR" dirty="0" smtClean="0"/>
              <a:t>Τεχνικές Εκθέσεις εφαρμογής ρυμοτομίας.</a:t>
            </a:r>
          </a:p>
          <a:p>
            <a:pPr lvl="1"/>
            <a:r>
              <a:rPr lang="el-GR" dirty="0" smtClean="0"/>
              <a:t>Εντοπισμένες τροποποιήσεις υψομέτρων. </a:t>
            </a:r>
          </a:p>
          <a:p>
            <a:pPr lvl="1"/>
            <a:r>
              <a:rPr lang="el-GR" dirty="0" smtClean="0"/>
              <a:t>Είσοδος Έξοδος γκαράζ.</a:t>
            </a:r>
          </a:p>
          <a:p>
            <a:r>
              <a:rPr lang="el-GR" dirty="0" smtClean="0"/>
              <a:t>Οι λοιπές πράξεις της Υπηρεσίας χρήζουν εγκρίσεως.</a:t>
            </a:r>
          </a:p>
          <a:p>
            <a:pPr lvl="1"/>
            <a:r>
              <a:rPr lang="el-GR" dirty="0" smtClean="0"/>
              <a:t>Τροποποιήσεις Σχεδίου Πόλεως</a:t>
            </a:r>
          </a:p>
          <a:p>
            <a:pPr lvl="1"/>
            <a:r>
              <a:rPr lang="el-GR" dirty="0" smtClean="0"/>
              <a:t>Πράξεις Αναλογισμού &amp; Εφαρμογής</a:t>
            </a:r>
          </a:p>
          <a:p>
            <a:pPr lvl="1"/>
            <a:r>
              <a:rPr lang="el-GR" dirty="0" smtClean="0"/>
              <a:t>Κυκλοφοριακές Ρυθμίσεις </a:t>
            </a:r>
          </a:p>
          <a:p>
            <a:pPr lvl="1"/>
            <a:r>
              <a:rPr lang="el-GR" dirty="0" err="1" smtClean="0"/>
              <a:t>κ.λ.π</a:t>
            </a:r>
            <a:r>
              <a:rPr lang="el-GR" dirty="0" smtClean="0"/>
              <a:t>.</a:t>
            </a:r>
          </a:p>
          <a:p>
            <a:endParaRPr lang="el-GR" dirty="0" smtClean="0"/>
          </a:p>
          <a:p>
            <a:endParaRPr lang="el-GR"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7864"/>
          </a:xfrm>
          <a:blipFill>
            <a:blip r:embed="rId2" cstate="print"/>
            <a:tile tx="0" ty="0" sx="100000" sy="100000" flip="none" algn="tl"/>
          </a:blipFill>
        </p:spPr>
        <p:txBody>
          <a:bodyPr>
            <a:noAutofit/>
          </a:bodyPr>
          <a:lstStyle/>
          <a:p>
            <a:r>
              <a:rPr lang="el-GR" dirty="0" smtClean="0"/>
              <a:t>Λειτουργία της Διευθύνσεως</a:t>
            </a:r>
          </a:p>
        </p:txBody>
      </p:sp>
      <p:sp>
        <p:nvSpPr>
          <p:cNvPr id="3" name="2 - Θέση περιεχομένου"/>
          <p:cNvSpPr>
            <a:spLocks noGrp="1"/>
          </p:cNvSpPr>
          <p:nvPr>
            <p:ph idx="1"/>
          </p:nvPr>
        </p:nvSpPr>
        <p:spPr>
          <a:xfrm>
            <a:off x="457200" y="1928802"/>
            <a:ext cx="8229600" cy="4197361"/>
          </a:xfrm>
        </p:spPr>
        <p:txBody>
          <a:bodyPr>
            <a:normAutofit/>
          </a:bodyPr>
          <a:lstStyle/>
          <a:p>
            <a:r>
              <a:rPr lang="el-GR" dirty="0" smtClean="0"/>
              <a:t>Επιτροπές Προμηθειών.</a:t>
            </a:r>
          </a:p>
          <a:p>
            <a:r>
              <a:rPr lang="el-GR" dirty="0" smtClean="0"/>
              <a:t>Τεχνικό Πρόγραμμα.</a:t>
            </a:r>
          </a:p>
          <a:p>
            <a:r>
              <a:rPr lang="el-GR" dirty="0" smtClean="0"/>
              <a:t>Προϋπολογισμός.</a:t>
            </a:r>
          </a:p>
          <a:p>
            <a:r>
              <a:rPr lang="el-GR" dirty="0" smtClean="0"/>
              <a:t>Οικονομική διαχείριση.</a:t>
            </a:r>
          </a:p>
          <a:p>
            <a:r>
              <a:rPr lang="el-GR" dirty="0" smtClean="0"/>
              <a:t>Μελέτες προμηθειών.</a:t>
            </a:r>
          </a:p>
          <a:p>
            <a:r>
              <a:rPr lang="el-GR" dirty="0" smtClean="0"/>
              <a:t>Οργάνωση Αρχείου.</a:t>
            </a:r>
          </a:p>
          <a:p>
            <a:endParaRPr lang="el-GR" dirty="0" smtClean="0"/>
          </a:p>
          <a:p>
            <a:pPr>
              <a:buNone/>
            </a:pPr>
            <a:endParaRPr lang="el-G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lstStyle/>
          <a:p>
            <a:r>
              <a:rPr lang="el-GR" dirty="0" smtClean="0"/>
              <a:t>Παράσταση σε δικαστήρια</a:t>
            </a:r>
          </a:p>
        </p:txBody>
      </p:sp>
      <p:sp>
        <p:nvSpPr>
          <p:cNvPr id="3" name="2 - Θέση περιεχομένου"/>
          <p:cNvSpPr>
            <a:spLocks noGrp="1"/>
          </p:cNvSpPr>
          <p:nvPr>
            <p:ph idx="1"/>
          </p:nvPr>
        </p:nvSpPr>
        <p:spPr>
          <a:xfrm>
            <a:off x="457200" y="1357298"/>
            <a:ext cx="8472518" cy="5143536"/>
          </a:xfrm>
        </p:spPr>
        <p:txBody>
          <a:bodyPr>
            <a:normAutofit/>
          </a:bodyPr>
          <a:lstStyle/>
          <a:p>
            <a:r>
              <a:rPr lang="el-GR" dirty="0" smtClean="0"/>
              <a:t>Απαλλοτριώσεις (καθορισμός Τιμής Μονάδος).</a:t>
            </a:r>
          </a:p>
          <a:p>
            <a:r>
              <a:rPr lang="el-GR" dirty="0" smtClean="0"/>
              <a:t>Καταπατήσεις κοινοχρήστων χώρων.</a:t>
            </a:r>
          </a:p>
          <a:p>
            <a:r>
              <a:rPr lang="el-GR" dirty="0" smtClean="0"/>
              <a:t>Κτηματολόγιο (Ιδιώτες, Δημοτική Περιουσία).</a:t>
            </a:r>
          </a:p>
          <a:p>
            <a:r>
              <a:rPr lang="el-GR" dirty="0" smtClean="0"/>
              <a:t>Αυθαίρετες κατασκευές, ετοιμόρροπα.</a:t>
            </a:r>
          </a:p>
          <a:p>
            <a:r>
              <a:rPr lang="el-GR" dirty="0" smtClean="0"/>
              <a:t>Μηνύσεις.</a:t>
            </a:r>
          </a:p>
          <a:p>
            <a:r>
              <a:rPr lang="el-GR" dirty="0" err="1" smtClean="0"/>
              <a:t>κ.λ.π</a:t>
            </a:r>
            <a:r>
              <a:rPr lang="el-GR" dirty="0" smtClean="0"/>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a:blipFill>
            <a:blip r:embed="rId2" cstate="print"/>
            <a:tile tx="0" ty="0" sx="100000" sy="100000" flip="none" algn="tl"/>
          </a:blipFill>
        </p:spPr>
        <p:txBody>
          <a:bodyPr>
            <a:normAutofit/>
          </a:bodyPr>
          <a:lstStyle/>
          <a:p>
            <a:r>
              <a:rPr lang="el-GR" dirty="0" smtClean="0"/>
              <a:t>Παρουσίαση της Υπηρεσίας</a:t>
            </a:r>
            <a:endParaRPr lang="en-US" dirty="0"/>
          </a:p>
        </p:txBody>
      </p:sp>
      <p:sp>
        <p:nvSpPr>
          <p:cNvPr id="3" name="2 - Θέση περιεχομένου"/>
          <p:cNvSpPr>
            <a:spLocks noGrp="1"/>
          </p:cNvSpPr>
          <p:nvPr>
            <p:ph idx="1"/>
          </p:nvPr>
        </p:nvSpPr>
        <p:spPr>
          <a:xfrm>
            <a:off x="457200" y="1928802"/>
            <a:ext cx="8229600" cy="4380518"/>
          </a:xfrm>
        </p:spPr>
        <p:txBody>
          <a:bodyPr>
            <a:normAutofit/>
          </a:bodyPr>
          <a:lstStyle/>
          <a:p>
            <a:r>
              <a:rPr lang="el-GR" dirty="0" smtClean="0"/>
              <a:t>Αρμοδιότητες.</a:t>
            </a:r>
          </a:p>
          <a:p>
            <a:r>
              <a:rPr lang="el-GR" dirty="0" smtClean="0"/>
              <a:t>Χώρος ευθύνης.</a:t>
            </a:r>
          </a:p>
          <a:p>
            <a:r>
              <a:rPr lang="el-GR" dirty="0" smtClean="0"/>
              <a:t>Διάρθρωση.</a:t>
            </a:r>
          </a:p>
          <a:p>
            <a:r>
              <a:rPr lang="el-GR" dirty="0" smtClean="0"/>
              <a:t>Προσωπικό.</a:t>
            </a:r>
          </a:p>
          <a:p>
            <a:r>
              <a:rPr lang="el-GR" dirty="0" smtClean="0"/>
              <a:t>Έργο.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lstStyle/>
          <a:p>
            <a:r>
              <a:rPr lang="el-GR" dirty="0" smtClean="0"/>
              <a:t>Παράλληλα Καθήκοντα</a:t>
            </a:r>
          </a:p>
        </p:txBody>
      </p:sp>
      <p:sp>
        <p:nvSpPr>
          <p:cNvPr id="3" name="2 - Θέση περιεχομένου"/>
          <p:cNvSpPr>
            <a:spLocks noGrp="1"/>
          </p:cNvSpPr>
          <p:nvPr>
            <p:ph idx="1"/>
          </p:nvPr>
        </p:nvSpPr>
        <p:spPr/>
        <p:txBody>
          <a:bodyPr>
            <a:normAutofit/>
          </a:bodyPr>
          <a:lstStyle/>
          <a:p>
            <a:r>
              <a:rPr lang="el-GR" dirty="0" smtClean="0"/>
              <a:t>Δημοτική Περιουσία.</a:t>
            </a:r>
          </a:p>
          <a:p>
            <a:r>
              <a:rPr lang="el-GR" dirty="0" smtClean="0"/>
              <a:t>Τοπογραφήσεις.</a:t>
            </a:r>
          </a:p>
          <a:p>
            <a:r>
              <a:rPr lang="el-GR" dirty="0" smtClean="0"/>
              <a:t>Σχεδιάσεις.</a:t>
            </a:r>
          </a:p>
          <a:p>
            <a:r>
              <a:rPr lang="el-GR" dirty="0" smtClean="0"/>
              <a:t>ΜΗΜΕΔ.</a:t>
            </a:r>
          </a:p>
          <a:p>
            <a:endParaRPr lang="el-GR"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lstStyle/>
          <a:p>
            <a:r>
              <a:rPr lang="el-GR" dirty="0" smtClean="0"/>
              <a:t>Έγγραφα που διακινήθηκαν το 2017</a:t>
            </a:r>
            <a:endParaRPr lang="en-US" dirty="0"/>
          </a:p>
        </p:txBody>
      </p:sp>
      <p:graphicFrame>
        <p:nvGraphicFramePr>
          <p:cNvPr id="4" name="2 - Γράφημα"/>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4 - TextBox"/>
          <p:cNvSpPr txBox="1"/>
          <p:nvPr/>
        </p:nvSpPr>
        <p:spPr>
          <a:xfrm>
            <a:off x="142844" y="6286520"/>
            <a:ext cx="8786874" cy="446276"/>
          </a:xfrm>
          <a:prstGeom prst="rect">
            <a:avLst/>
          </a:prstGeom>
          <a:noFill/>
        </p:spPr>
        <p:txBody>
          <a:bodyPr wrap="square" rtlCol="0">
            <a:spAutoFit/>
          </a:bodyPr>
          <a:lstStyle/>
          <a:p>
            <a:r>
              <a:rPr lang="el-GR" sz="2300" dirty="0" smtClean="0"/>
              <a:t>Σύνολο εγγράφων : </a:t>
            </a:r>
            <a:r>
              <a:rPr lang="el-GR" sz="2300" b="1" dirty="0" smtClean="0"/>
              <a:t>15,155</a:t>
            </a:r>
            <a:r>
              <a:rPr lang="el-GR" sz="2300" dirty="0" smtClean="0"/>
              <a:t>, δηλαδή </a:t>
            </a:r>
            <a:r>
              <a:rPr lang="el-GR" sz="2300" b="1" dirty="0" smtClean="0"/>
              <a:t>1,6</a:t>
            </a:r>
            <a:r>
              <a:rPr lang="el-GR" sz="2300" dirty="0" smtClean="0"/>
              <a:t> έγγραφα/υπάλληλο την ημέρα </a:t>
            </a:r>
            <a:endParaRPr lang="el-GR" sz="23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a:blipFill>
            <a:blip r:embed="rId2" cstate="print"/>
            <a:tile tx="0" ty="0" sx="100000" sy="100000" flip="none" algn="tl"/>
          </a:blipFill>
        </p:spPr>
        <p:txBody>
          <a:bodyPr/>
          <a:lstStyle/>
          <a:p>
            <a:r>
              <a:rPr lang="el-GR" dirty="0" smtClean="0"/>
              <a:t>Γραφείο Διεύθυνσης</a:t>
            </a:r>
            <a:endParaRPr lang="en-US" dirty="0"/>
          </a:p>
        </p:txBody>
      </p:sp>
      <p:sp>
        <p:nvSpPr>
          <p:cNvPr id="3" name="2 - Θέση περιεχομένου"/>
          <p:cNvSpPr>
            <a:spLocks noGrp="1"/>
          </p:cNvSpPr>
          <p:nvPr>
            <p:ph idx="1"/>
          </p:nvPr>
        </p:nvSpPr>
        <p:spPr/>
        <p:txBody>
          <a:bodyPr>
            <a:normAutofit lnSpcReduction="10000"/>
          </a:bodyPr>
          <a:lstStyle/>
          <a:p>
            <a:r>
              <a:rPr lang="el-GR" sz="2700" dirty="0" smtClean="0"/>
              <a:t>Γραμματειακές υπηρεσίες. </a:t>
            </a:r>
          </a:p>
          <a:p>
            <a:r>
              <a:rPr lang="el-GR" sz="2700" dirty="0" smtClean="0">
                <a:solidFill>
                  <a:schemeClr val="bg1">
                    <a:lumMod val="65000"/>
                  </a:schemeClr>
                </a:solidFill>
              </a:rPr>
              <a:t>Προϋπολογισμός, τεχνικό πρόγραμμα</a:t>
            </a:r>
            <a:r>
              <a:rPr lang="el-GR" sz="2700" dirty="0" smtClean="0"/>
              <a:t>. </a:t>
            </a:r>
          </a:p>
          <a:p>
            <a:r>
              <a:rPr lang="el-GR" sz="2700" dirty="0" smtClean="0"/>
              <a:t>Επιχειρησιακό πρόγραμμα και ετήσιο πρόγραμμα δράσης.</a:t>
            </a:r>
          </a:p>
          <a:p>
            <a:r>
              <a:rPr lang="el-GR" sz="2700" dirty="0" smtClean="0"/>
              <a:t>Εντολές ανάληψης δαπάνης.  </a:t>
            </a:r>
          </a:p>
          <a:p>
            <a:r>
              <a:rPr lang="el-GR" sz="2700" dirty="0" smtClean="0">
                <a:solidFill>
                  <a:schemeClr val="bg1">
                    <a:lumMod val="65000"/>
                  </a:schemeClr>
                </a:solidFill>
              </a:rPr>
              <a:t>Γενικό Αρχείο της Διεύθυνσης</a:t>
            </a:r>
            <a:r>
              <a:rPr lang="el-GR" sz="2700" dirty="0" smtClean="0"/>
              <a:t>.</a:t>
            </a:r>
            <a:r>
              <a:rPr lang="el-GR" sz="2700" baseline="30000" dirty="0" smtClean="0"/>
              <a:t>(*)</a:t>
            </a:r>
            <a:r>
              <a:rPr lang="el-GR" sz="2700" dirty="0" smtClean="0"/>
              <a:t>  </a:t>
            </a:r>
          </a:p>
          <a:p>
            <a:r>
              <a:rPr lang="el-GR" sz="2700" dirty="0" smtClean="0"/>
              <a:t>Βιβλίο προσωπικού. </a:t>
            </a:r>
          </a:p>
          <a:p>
            <a:r>
              <a:rPr lang="el-GR" sz="2700" dirty="0" smtClean="0"/>
              <a:t>Υποστήριξη Διεύθυνσης με κλητήρες.</a:t>
            </a:r>
          </a:p>
          <a:p>
            <a:pPr>
              <a:buNone/>
            </a:pPr>
            <a:endParaRPr lang="el-GR" sz="2700" dirty="0" smtClean="0"/>
          </a:p>
          <a:p>
            <a:pPr>
              <a:buNone/>
            </a:pPr>
            <a:r>
              <a:rPr lang="el-GR" sz="2700" baseline="30000" dirty="0" smtClean="0"/>
              <a:t>(*) </a:t>
            </a:r>
            <a:r>
              <a:rPr lang="el-GR" sz="1700" dirty="0" smtClean="0"/>
              <a:t>Πλην του Τμήματος Αδειών &amp; Ελέγχου Δόμησης.</a:t>
            </a:r>
            <a:endParaRPr lang="en-US" sz="17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Autofit/>
          </a:bodyPr>
          <a:lstStyle/>
          <a:p>
            <a:r>
              <a:rPr lang="el-GR" dirty="0" smtClean="0"/>
              <a:t>Τμ. Πολεοδομικού Σχεδιασμού</a:t>
            </a:r>
            <a:r>
              <a:rPr lang="en-US" dirty="0" smtClean="0"/>
              <a:t> </a:t>
            </a:r>
            <a:r>
              <a:rPr lang="el-GR" dirty="0" smtClean="0"/>
              <a:t/>
            </a:r>
            <a:br>
              <a:rPr lang="el-GR" dirty="0" smtClean="0"/>
            </a:br>
            <a:r>
              <a:rPr lang="el-GR" dirty="0" smtClean="0"/>
              <a:t>Αιτήματα - Αλληλογραφία </a:t>
            </a:r>
            <a:r>
              <a:rPr lang="en-US" dirty="0" smtClean="0"/>
              <a:t>2017</a:t>
            </a:r>
            <a:endParaRPr lang="en-US" dirty="0"/>
          </a:p>
        </p:txBody>
      </p:sp>
      <p:graphicFrame>
        <p:nvGraphicFramePr>
          <p:cNvPr id="4" name="3 - Θέση περιεχομένου"/>
          <p:cNvGraphicFramePr>
            <a:graphicFrameLocks noGrp="1"/>
          </p:cNvGraphicFramePr>
          <p:nvPr>
            <p:ph idx="1"/>
          </p:nvPr>
        </p:nvGraphicFramePr>
        <p:xfrm>
          <a:off x="457200" y="1600200"/>
          <a:ext cx="8229600" cy="3926329"/>
        </p:xfrm>
        <a:graphic>
          <a:graphicData uri="http://schemas.openxmlformats.org/drawingml/2006/table">
            <a:tbl>
              <a:tblPr firstRow="1" bandRow="1">
                <a:tableStyleId>{5C22544A-7EE6-4342-B048-85BDC9FD1C3A}</a:tableStyleId>
              </a:tblPr>
              <a:tblGrid>
                <a:gridCol w="6707088"/>
                <a:gridCol w="1522512"/>
              </a:tblGrid>
              <a:tr h="356939">
                <a:tc>
                  <a:txBody>
                    <a:bodyPr/>
                    <a:lstStyle/>
                    <a:p>
                      <a:pPr algn="l" fontAlgn="b"/>
                      <a:r>
                        <a:rPr lang="el-GR" sz="2200" b="0" i="0" u="none" strike="noStrike" dirty="0" smtClean="0">
                          <a:solidFill>
                            <a:schemeClr val="bg1"/>
                          </a:solidFill>
                          <a:latin typeface="Calibri"/>
                        </a:rPr>
                        <a:t>Κατηγορία αιτήματος</a:t>
                      </a:r>
                      <a:endParaRPr lang="el-GR" sz="2200" b="0" i="0" u="none" strike="noStrike" dirty="0">
                        <a:solidFill>
                          <a:schemeClr val="bg1"/>
                        </a:solidFill>
                        <a:latin typeface="Calibri"/>
                      </a:endParaRPr>
                    </a:p>
                  </a:txBody>
                  <a:tcPr marL="182880" marR="0" marT="9525" marB="0" anchor="ctr">
                    <a:solidFill>
                      <a:schemeClr val="bg2">
                        <a:lumMod val="50000"/>
                      </a:schemeClr>
                    </a:solidFill>
                  </a:tcPr>
                </a:tc>
                <a:tc>
                  <a:txBody>
                    <a:bodyPr/>
                    <a:lstStyle/>
                    <a:p>
                      <a:pPr algn="r" fontAlgn="b"/>
                      <a:r>
                        <a:rPr lang="el-GR" sz="2200" b="0" i="0" u="none" strike="noStrike" dirty="0" smtClean="0">
                          <a:solidFill>
                            <a:schemeClr val="bg1"/>
                          </a:solidFill>
                          <a:latin typeface="Calibri"/>
                        </a:rPr>
                        <a:t>Πλήθος</a:t>
                      </a:r>
                      <a:endParaRPr lang="el-GR" sz="2200" b="0" i="0" u="none" strike="noStrike" dirty="0">
                        <a:solidFill>
                          <a:schemeClr val="bg1"/>
                        </a:solidFill>
                        <a:latin typeface="Calibri"/>
                      </a:endParaRPr>
                    </a:p>
                  </a:txBody>
                  <a:tcPr marL="9525" marR="182880" marT="9525" marB="0" anchor="ctr">
                    <a:solidFill>
                      <a:schemeClr val="bg2">
                        <a:lumMod val="50000"/>
                      </a:schemeClr>
                    </a:solidFill>
                  </a:tcPr>
                </a:tc>
              </a:tr>
              <a:tr h="356939">
                <a:tc>
                  <a:txBody>
                    <a:bodyPr/>
                    <a:lstStyle/>
                    <a:p>
                      <a:pPr algn="l" fontAlgn="b"/>
                      <a:r>
                        <a:rPr lang="el-GR" sz="2200" b="0" i="0" u="none" strike="noStrike" dirty="0" smtClean="0">
                          <a:solidFill>
                            <a:srgbClr val="000000"/>
                          </a:solidFill>
                          <a:latin typeface="Calibri"/>
                        </a:rPr>
                        <a:t>Βεβαιώσεις χρήσεων </a:t>
                      </a:r>
                      <a:r>
                        <a:rPr lang="el-GR" sz="2200" b="0" i="0" u="none" strike="noStrike" dirty="0" err="1" smtClean="0">
                          <a:solidFill>
                            <a:srgbClr val="000000"/>
                          </a:solidFill>
                          <a:latin typeface="Calibri"/>
                        </a:rPr>
                        <a:t>γής</a:t>
                      </a:r>
                      <a:endParaRPr lang="el-GR" sz="2200" b="0" i="0" u="none" strike="noStrike" dirty="0">
                        <a:solidFill>
                          <a:srgbClr val="000000"/>
                        </a:solidFill>
                        <a:latin typeface="Calibri"/>
                      </a:endParaRPr>
                    </a:p>
                  </a:txBody>
                  <a:tcPr marL="182880" marR="0" marT="9525" marB="0" anchor="ctr">
                    <a:solidFill>
                      <a:schemeClr val="accent1">
                        <a:tint val="40000"/>
                      </a:schemeClr>
                    </a:solidFill>
                  </a:tcPr>
                </a:tc>
                <a:tc>
                  <a:txBody>
                    <a:bodyPr/>
                    <a:lstStyle/>
                    <a:p>
                      <a:pPr algn="r" fontAlgn="b"/>
                      <a:r>
                        <a:rPr lang="en-US" sz="2200" b="0" i="0" u="none" strike="noStrike" dirty="0" smtClean="0">
                          <a:solidFill>
                            <a:srgbClr val="000000"/>
                          </a:solidFill>
                          <a:latin typeface="Calibri"/>
                        </a:rPr>
                        <a:t>1,172</a:t>
                      </a:r>
                      <a:endParaRPr lang="en-US" sz="2200" b="0" i="0" u="none" strike="noStrike" dirty="0">
                        <a:solidFill>
                          <a:srgbClr val="000000"/>
                        </a:solidFill>
                        <a:latin typeface="Calibri"/>
                      </a:endParaRPr>
                    </a:p>
                  </a:txBody>
                  <a:tcPr marL="9525" marR="548640" marT="9525" marB="0" anchor="ctr">
                    <a:solidFill>
                      <a:schemeClr val="accent1">
                        <a:tint val="40000"/>
                      </a:schemeClr>
                    </a:solidFill>
                  </a:tcPr>
                </a:tc>
              </a:tr>
              <a:tr h="356939">
                <a:tc>
                  <a:txBody>
                    <a:bodyPr/>
                    <a:lstStyle/>
                    <a:p>
                      <a:pPr algn="l" fontAlgn="b"/>
                      <a:r>
                        <a:rPr lang="el-GR" sz="2200" b="0" i="0" u="none" strike="noStrike" dirty="0" smtClean="0">
                          <a:solidFill>
                            <a:srgbClr val="000000"/>
                          </a:solidFill>
                          <a:latin typeface="Calibri"/>
                        </a:rPr>
                        <a:t>Τροποποιήσεις</a:t>
                      </a:r>
                      <a:r>
                        <a:rPr lang="el-GR" sz="2200" b="0" i="0" u="none" strike="noStrike" baseline="0" dirty="0" smtClean="0">
                          <a:solidFill>
                            <a:srgbClr val="000000"/>
                          </a:solidFill>
                          <a:latin typeface="Calibri"/>
                        </a:rPr>
                        <a:t> ΣΧΠ, ΓΠΣ</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178</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Ενημερώσεις</a:t>
                      </a:r>
                      <a:r>
                        <a:rPr lang="el-GR" sz="2200" b="0" i="0" u="none" strike="noStrike" baseline="0" dirty="0" smtClean="0">
                          <a:solidFill>
                            <a:srgbClr val="000000"/>
                          </a:solidFill>
                          <a:latin typeface="Calibri"/>
                        </a:rPr>
                        <a:t> επί Αποφάσεων Διοικητικών Δικαστηρίων</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40</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Θέματα Οικισμών</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112</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mn-lt"/>
                        </a:rPr>
                        <a:t>Ενημερώσεις</a:t>
                      </a:r>
                      <a:r>
                        <a:rPr lang="el-GR" sz="2200" b="0" i="0" u="none" strike="noStrike" baseline="0" dirty="0" smtClean="0">
                          <a:solidFill>
                            <a:srgbClr val="000000"/>
                          </a:solidFill>
                          <a:latin typeface="+mn-lt"/>
                        </a:rPr>
                        <a:t> επί προσφυγών</a:t>
                      </a:r>
                      <a:endParaRPr lang="el-GR" sz="2200" b="0" i="0" u="none" strike="noStrike" baseline="0"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66</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Λοιπά έγγραφα</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460</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endParaRPr lang="el-GR" sz="2200" b="0" i="0" u="none" strike="noStrike" dirty="0">
                        <a:solidFill>
                          <a:srgbClr val="000000"/>
                        </a:solidFill>
                        <a:latin typeface="+mn-lt"/>
                      </a:endParaRPr>
                    </a:p>
                  </a:txBody>
                  <a:tcPr marL="182880" marR="0" marT="9525" marB="0" anchor="ctr"/>
                </a:tc>
                <a:tc>
                  <a:txBody>
                    <a:bodyPr/>
                    <a:lstStyle/>
                    <a:p>
                      <a:pPr algn="r" fontAlgn="b"/>
                      <a:endParaRPr lang="en-US" sz="2200" b="0" i="0" u="none" strike="noStrike" dirty="0">
                        <a:solidFill>
                          <a:srgbClr val="000000"/>
                        </a:solidFill>
                        <a:latin typeface="Calibri"/>
                      </a:endParaRPr>
                    </a:p>
                  </a:txBody>
                  <a:tcPr marL="9525" marR="548640" marT="9525" marB="0" anchor="ctr"/>
                </a:tc>
              </a:tr>
              <a:tr h="356939">
                <a:tc>
                  <a:txBody>
                    <a:bodyPr/>
                    <a:lstStyle/>
                    <a:p>
                      <a:pPr algn="l" fontAlgn="b"/>
                      <a:endParaRPr lang="el-GR" sz="2200" b="0" i="0" u="none" strike="noStrike" dirty="0">
                        <a:solidFill>
                          <a:srgbClr val="000000"/>
                        </a:solidFill>
                        <a:latin typeface="Calibri"/>
                      </a:endParaRPr>
                    </a:p>
                  </a:txBody>
                  <a:tcPr marL="182880" marR="0" marT="9525" marB="0" anchor="ctr"/>
                </a:tc>
                <a:tc>
                  <a:txBody>
                    <a:bodyPr/>
                    <a:lstStyle/>
                    <a:p>
                      <a:pPr algn="r" fontAlgn="b"/>
                      <a:endParaRPr lang="en-US" sz="2200" b="0" i="0" u="none" strike="noStrike" dirty="0">
                        <a:solidFill>
                          <a:srgbClr val="000000"/>
                        </a:solidFill>
                        <a:latin typeface="Calibri"/>
                      </a:endParaRPr>
                    </a:p>
                  </a:txBody>
                  <a:tcPr marL="9525" marR="548640" marT="9525" marB="0" anchor="ctr"/>
                </a:tc>
              </a:tr>
              <a:tr h="356939">
                <a:tc>
                  <a:txBody>
                    <a:bodyPr/>
                    <a:lstStyle/>
                    <a:p>
                      <a:pPr algn="l" fontAlgn="b"/>
                      <a:endParaRPr lang="el-GR" sz="2200" b="0" i="0" u="none" strike="noStrike" dirty="0">
                        <a:solidFill>
                          <a:srgbClr val="000000"/>
                        </a:solidFill>
                        <a:latin typeface="Calibri"/>
                      </a:endParaRPr>
                    </a:p>
                  </a:txBody>
                  <a:tcPr marL="182880" marR="0" marT="9525" marB="0" anchor="ctr"/>
                </a:tc>
                <a:tc>
                  <a:txBody>
                    <a:bodyPr/>
                    <a:lstStyle/>
                    <a:p>
                      <a:pPr algn="r" fontAlgn="b"/>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chemeClr val="bg1"/>
                          </a:solidFill>
                          <a:latin typeface="Calibri"/>
                        </a:rPr>
                        <a:t>Σύνολο</a:t>
                      </a:r>
                      <a:endParaRPr lang="el-GR" sz="2200" b="0" i="0" u="none" strike="noStrike" dirty="0">
                        <a:solidFill>
                          <a:schemeClr val="bg1"/>
                        </a:solidFill>
                        <a:latin typeface="Calibri"/>
                      </a:endParaRPr>
                    </a:p>
                  </a:txBody>
                  <a:tcPr marL="182880" marR="0" marT="9525" marB="0" anchor="ctr">
                    <a:solidFill>
                      <a:schemeClr val="bg2">
                        <a:lumMod val="50000"/>
                      </a:scheme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l-GR" sz="2200" b="0" i="0" u="none" strike="noStrike" dirty="0" smtClean="0">
                          <a:solidFill>
                            <a:schemeClr val="bg1"/>
                          </a:solidFill>
                          <a:latin typeface="+mn-lt"/>
                        </a:rPr>
                        <a:t>2,028</a:t>
                      </a:r>
                      <a:endParaRPr lang="el-GR" sz="2200" b="0" i="0" u="none" strike="noStrike" dirty="0">
                        <a:solidFill>
                          <a:schemeClr val="bg1"/>
                        </a:solidFill>
                        <a:latin typeface="Calibri"/>
                      </a:endParaRPr>
                    </a:p>
                  </a:txBody>
                  <a:tcPr marL="9525" marR="548640" marT="9525" marB="0" anchor="ctr">
                    <a:solidFill>
                      <a:schemeClr val="bg2">
                        <a:lumMod val="50000"/>
                      </a:schemeClr>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Autofit/>
          </a:bodyPr>
          <a:lstStyle/>
          <a:p>
            <a:r>
              <a:rPr lang="el-GR" dirty="0" smtClean="0"/>
              <a:t>Τμ. Πολεοδομικού Σχεδιασμού</a:t>
            </a:r>
            <a:r>
              <a:rPr lang="en-US" dirty="0" smtClean="0"/>
              <a:t> </a:t>
            </a:r>
            <a:r>
              <a:rPr lang="el-GR" dirty="0" smtClean="0"/>
              <a:t/>
            </a:r>
            <a:br>
              <a:rPr lang="el-GR" dirty="0" smtClean="0"/>
            </a:br>
            <a:r>
              <a:rPr lang="el-GR" dirty="0" smtClean="0"/>
              <a:t>Μελέτες </a:t>
            </a:r>
            <a:r>
              <a:rPr lang="en-US" dirty="0" smtClean="0"/>
              <a:t>201</a:t>
            </a:r>
            <a:r>
              <a:rPr lang="el-GR" dirty="0" smtClean="0"/>
              <a:t>8</a:t>
            </a:r>
            <a:endParaRPr lang="en-US" dirty="0"/>
          </a:p>
        </p:txBody>
      </p:sp>
      <p:sp>
        <p:nvSpPr>
          <p:cNvPr id="5" name="4 - TextBox"/>
          <p:cNvSpPr txBox="1"/>
          <p:nvPr/>
        </p:nvSpPr>
        <p:spPr>
          <a:xfrm>
            <a:off x="467544" y="6093296"/>
            <a:ext cx="5533216" cy="369332"/>
          </a:xfrm>
          <a:prstGeom prst="rect">
            <a:avLst/>
          </a:prstGeom>
          <a:noFill/>
        </p:spPr>
        <p:txBody>
          <a:bodyPr wrap="square" rtlCol="0">
            <a:spAutoFit/>
          </a:bodyPr>
          <a:lstStyle/>
          <a:p>
            <a:r>
              <a:rPr lang="el-GR" baseline="30000" dirty="0" smtClean="0"/>
              <a:t>(*)</a:t>
            </a:r>
            <a:r>
              <a:rPr lang="el-GR" dirty="0" smtClean="0"/>
              <a:t> ενεργοποιήθηκαν πάλι προσφάτως</a:t>
            </a:r>
            <a:endParaRPr lang="en-US" dirty="0"/>
          </a:p>
        </p:txBody>
      </p:sp>
      <p:sp>
        <p:nvSpPr>
          <p:cNvPr id="6" name="5 - Θέση περιεχομένου"/>
          <p:cNvSpPr>
            <a:spLocks noGrp="1"/>
          </p:cNvSpPr>
          <p:nvPr>
            <p:ph idx="1"/>
          </p:nvPr>
        </p:nvSpPr>
        <p:spPr/>
        <p:txBody>
          <a:bodyPr/>
          <a:lstStyle/>
          <a:p>
            <a:r>
              <a:rPr lang="el-GR" dirty="0" smtClean="0"/>
              <a:t>ΓΠΣ </a:t>
            </a:r>
            <a:r>
              <a:rPr lang="el-GR" dirty="0" err="1" smtClean="0"/>
              <a:t>Βραχναιίκων</a:t>
            </a:r>
            <a:r>
              <a:rPr lang="el-GR" baseline="30000" dirty="0" smtClean="0"/>
              <a:t>(*)</a:t>
            </a:r>
          </a:p>
          <a:p>
            <a:r>
              <a:rPr lang="el-GR" dirty="0" smtClean="0"/>
              <a:t>ΓΠΣ </a:t>
            </a:r>
            <a:r>
              <a:rPr lang="el-GR" dirty="0" err="1" smtClean="0"/>
              <a:t>Μεσσάτιδος</a:t>
            </a:r>
            <a:r>
              <a:rPr lang="el-GR" baseline="30000" dirty="0" smtClean="0"/>
              <a:t> (*)</a:t>
            </a:r>
            <a:endParaRPr lang="el-GR" dirty="0" smtClean="0"/>
          </a:p>
          <a:p>
            <a:r>
              <a:rPr lang="el-GR" dirty="0" smtClean="0"/>
              <a:t>Πολεοδομικές Μελέτες Ρίου, Ακταίου, Αγίου Βασιλείου, Μεταμόρφωσης Σωτήρος.</a:t>
            </a:r>
          </a:p>
          <a:p>
            <a:r>
              <a:rPr lang="el-GR" dirty="0" smtClean="0"/>
              <a:t>Μελέτη προσαρμογής χρήσεων γης των πολεοδομικών μελετών στο ΓΠΣ (οίκοθεν)</a:t>
            </a:r>
          </a:p>
          <a:p>
            <a:endParaRPr lang="el-G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Autofit/>
          </a:bodyPr>
          <a:lstStyle/>
          <a:p>
            <a:r>
              <a:rPr lang="el-GR" dirty="0" smtClean="0"/>
              <a:t>Τμ. Πολεοδομικών Εφαρμογών</a:t>
            </a:r>
            <a:r>
              <a:rPr lang="en-US" dirty="0" smtClean="0"/>
              <a:t> </a:t>
            </a:r>
            <a:r>
              <a:rPr lang="el-GR" dirty="0" smtClean="0"/>
              <a:t>Αιτήματα - Αλληλογραφία </a:t>
            </a:r>
            <a:r>
              <a:rPr lang="en-US" dirty="0" smtClean="0"/>
              <a:t>2017</a:t>
            </a:r>
            <a:endParaRPr lang="en-US" dirty="0"/>
          </a:p>
        </p:txBody>
      </p:sp>
      <p:graphicFrame>
        <p:nvGraphicFramePr>
          <p:cNvPr id="4" name="3 - Θέση περιεχομένου"/>
          <p:cNvGraphicFramePr>
            <a:graphicFrameLocks noGrp="1"/>
          </p:cNvGraphicFramePr>
          <p:nvPr>
            <p:ph idx="1"/>
          </p:nvPr>
        </p:nvGraphicFramePr>
        <p:xfrm>
          <a:off x="457200" y="1600200"/>
          <a:ext cx="8229600" cy="4283268"/>
        </p:xfrm>
        <a:graphic>
          <a:graphicData uri="http://schemas.openxmlformats.org/drawingml/2006/table">
            <a:tbl>
              <a:tblPr firstRow="1" bandRow="1">
                <a:tableStyleId>{5C22544A-7EE6-4342-B048-85BDC9FD1C3A}</a:tableStyleId>
              </a:tblPr>
              <a:tblGrid>
                <a:gridCol w="6707088"/>
                <a:gridCol w="1522512"/>
              </a:tblGrid>
              <a:tr h="356939">
                <a:tc>
                  <a:txBody>
                    <a:bodyPr/>
                    <a:lstStyle/>
                    <a:p>
                      <a:pPr algn="l" fontAlgn="b"/>
                      <a:r>
                        <a:rPr lang="el-GR" sz="2200" b="0" i="0" u="none" strike="noStrike" dirty="0" smtClean="0">
                          <a:solidFill>
                            <a:schemeClr val="bg1"/>
                          </a:solidFill>
                          <a:latin typeface="+mn-lt"/>
                        </a:rPr>
                        <a:t>Κατηγορία αιτήματος</a:t>
                      </a:r>
                      <a:endParaRPr lang="el-GR" sz="2200" b="0" i="0" u="none" strike="noStrike" dirty="0">
                        <a:solidFill>
                          <a:schemeClr val="bg1"/>
                        </a:solidFill>
                        <a:latin typeface="+mn-lt"/>
                      </a:endParaRPr>
                    </a:p>
                  </a:txBody>
                  <a:tcPr marL="182880" marR="0" marT="9525" marB="0" anchor="ctr">
                    <a:solidFill>
                      <a:schemeClr val="bg2">
                        <a:lumMod val="50000"/>
                      </a:schemeClr>
                    </a:solidFill>
                  </a:tcPr>
                </a:tc>
                <a:tc>
                  <a:txBody>
                    <a:bodyPr/>
                    <a:lstStyle/>
                    <a:p>
                      <a:pPr algn="r" fontAlgn="b"/>
                      <a:r>
                        <a:rPr lang="el-GR" sz="2200" b="0" i="0" u="none" strike="noStrike" dirty="0" smtClean="0">
                          <a:solidFill>
                            <a:schemeClr val="bg1"/>
                          </a:solidFill>
                          <a:latin typeface="Calibri"/>
                        </a:rPr>
                        <a:t>Πλήθος</a:t>
                      </a:r>
                      <a:endParaRPr lang="el-GR" sz="2200" b="0" i="0" u="none" strike="noStrike" dirty="0">
                        <a:solidFill>
                          <a:schemeClr val="bg1"/>
                        </a:solidFill>
                        <a:latin typeface="Calibri"/>
                      </a:endParaRPr>
                    </a:p>
                  </a:txBody>
                  <a:tcPr marL="9525" marR="182880" marT="9525" marB="0" anchor="ctr">
                    <a:solidFill>
                      <a:schemeClr val="bg2">
                        <a:lumMod val="50000"/>
                      </a:schemeClr>
                    </a:solidFill>
                  </a:tcPr>
                </a:tc>
              </a:tr>
              <a:tr h="356939">
                <a:tc>
                  <a:txBody>
                    <a:bodyPr/>
                    <a:lstStyle/>
                    <a:p>
                      <a:pPr algn="l" fontAlgn="b"/>
                      <a:r>
                        <a:rPr lang="el-GR" sz="2200" b="0" i="0" u="none" strike="noStrike" dirty="0" smtClean="0">
                          <a:solidFill>
                            <a:srgbClr val="000000"/>
                          </a:solidFill>
                          <a:latin typeface="Calibri"/>
                        </a:rPr>
                        <a:t>Αγορές</a:t>
                      </a:r>
                      <a:r>
                        <a:rPr lang="el-GR" sz="2200" b="0" i="0" u="none" strike="noStrike" baseline="0" dirty="0" smtClean="0">
                          <a:solidFill>
                            <a:srgbClr val="000000"/>
                          </a:solidFill>
                          <a:latin typeface="Calibri"/>
                        </a:rPr>
                        <a:t> – Προσκυρώσεις</a:t>
                      </a:r>
                      <a:endParaRPr lang="el-GR" sz="2200" b="0" i="0" u="none" strike="noStrike" dirty="0">
                        <a:solidFill>
                          <a:srgbClr val="000000"/>
                        </a:solidFill>
                        <a:latin typeface="Calibri"/>
                      </a:endParaRPr>
                    </a:p>
                  </a:txBody>
                  <a:tcPr marL="182880" marR="0" marT="9525" marB="0" anchor="ctr">
                    <a:solidFill>
                      <a:schemeClr val="accent1">
                        <a:tint val="40000"/>
                      </a:schemeClr>
                    </a:solidFill>
                  </a:tcPr>
                </a:tc>
                <a:tc>
                  <a:txBody>
                    <a:bodyPr/>
                    <a:lstStyle/>
                    <a:p>
                      <a:pPr algn="r" fontAlgn="b"/>
                      <a:r>
                        <a:rPr lang="el-GR" sz="2200" b="0" i="0" u="none" strike="noStrike" dirty="0" smtClean="0">
                          <a:solidFill>
                            <a:srgbClr val="000000"/>
                          </a:solidFill>
                          <a:latin typeface="Calibri"/>
                        </a:rPr>
                        <a:t>13</a:t>
                      </a:r>
                      <a:endParaRPr lang="en-US" sz="2200" b="0" i="0" u="none" strike="noStrike" dirty="0">
                        <a:solidFill>
                          <a:srgbClr val="000000"/>
                        </a:solidFill>
                        <a:latin typeface="Calibri"/>
                      </a:endParaRPr>
                    </a:p>
                  </a:txBody>
                  <a:tcPr marL="9525" marR="548640" marT="9525" marB="0" anchor="ctr">
                    <a:solidFill>
                      <a:schemeClr val="accent1">
                        <a:tint val="40000"/>
                      </a:schemeClr>
                    </a:solidFill>
                  </a:tcPr>
                </a:tc>
              </a:tr>
              <a:tr h="356939">
                <a:tc>
                  <a:txBody>
                    <a:bodyPr/>
                    <a:lstStyle/>
                    <a:p>
                      <a:pPr algn="l" fontAlgn="b"/>
                      <a:r>
                        <a:rPr lang="el-GR" sz="2200" b="0" i="0" u="none" strike="noStrike" dirty="0" smtClean="0">
                          <a:solidFill>
                            <a:srgbClr val="000000"/>
                          </a:solidFill>
                          <a:latin typeface="Calibri"/>
                        </a:rPr>
                        <a:t>Αγορές σε επεκτάσεις</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16</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Πράξεις Αναλογισμού</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6</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Διορθωτικέ</a:t>
                      </a:r>
                      <a:r>
                        <a:rPr lang="el-GR" sz="2200" b="0" i="0" u="none" strike="noStrike" baseline="0" dirty="0" smtClean="0">
                          <a:solidFill>
                            <a:srgbClr val="000000"/>
                          </a:solidFill>
                          <a:latin typeface="Calibri"/>
                        </a:rPr>
                        <a:t>ς Πράξεις</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25</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Πράξεις Αναλογισμού υπό σύνταξη</a:t>
                      </a:r>
                      <a:r>
                        <a:rPr lang="el-GR" sz="2200" b="0" i="0" u="none" strike="noStrike" baseline="30000" dirty="0" smtClean="0">
                          <a:solidFill>
                            <a:srgbClr val="000000"/>
                          </a:solidFill>
                          <a:latin typeface="Calibri"/>
                        </a:rPr>
                        <a:t>(*)</a:t>
                      </a:r>
                      <a:endParaRPr lang="el-GR" sz="2200" b="0" i="0" u="none" strike="noStrike" baseline="30000"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16</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Αιτήματα</a:t>
                      </a:r>
                      <a:r>
                        <a:rPr lang="el-GR" sz="2200" b="0" i="0" u="none" strike="noStrike" baseline="0" dirty="0" smtClean="0">
                          <a:solidFill>
                            <a:srgbClr val="000000"/>
                          </a:solidFill>
                          <a:latin typeface="Calibri"/>
                        </a:rPr>
                        <a:t> διανοίξεων</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116</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mn-lt"/>
                        </a:rPr>
                        <a:t>Γενικές αιτήσεις</a:t>
                      </a:r>
                      <a:endParaRPr lang="el-GR" sz="2200" b="0" i="0" u="none" strike="noStrike" dirty="0">
                        <a:solidFill>
                          <a:srgbClr val="000000"/>
                        </a:solidFill>
                        <a:latin typeface="+mn-lt"/>
                      </a:endParaRPr>
                    </a:p>
                  </a:txBody>
                  <a:tcPr marL="182880" marR="0" marT="9525" marB="0" anchor="ctr"/>
                </a:tc>
                <a:tc>
                  <a:txBody>
                    <a:bodyPr/>
                    <a:lstStyle/>
                    <a:p>
                      <a:pPr algn="r" fontAlgn="b"/>
                      <a:r>
                        <a:rPr lang="el-GR" sz="2200" b="0" i="0" u="none" strike="noStrike" dirty="0" smtClean="0">
                          <a:solidFill>
                            <a:srgbClr val="000000"/>
                          </a:solidFill>
                          <a:latin typeface="Calibri"/>
                        </a:rPr>
                        <a:t>295</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Πιστοποιητικά ιδιοκτησίας</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160</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Βεβαιώσεις αρτιότητας</a:t>
                      </a:r>
                      <a:r>
                        <a:rPr lang="el-GR" sz="2200" b="0" i="0" u="none" strike="noStrike" baseline="0" dirty="0" smtClean="0">
                          <a:solidFill>
                            <a:srgbClr val="000000"/>
                          </a:solidFill>
                          <a:latin typeface="Calibri"/>
                        </a:rPr>
                        <a:t> – </a:t>
                      </a:r>
                      <a:r>
                        <a:rPr lang="el-GR" sz="2200" b="0" i="0" u="none" strike="noStrike" baseline="0" dirty="0" err="1" smtClean="0">
                          <a:solidFill>
                            <a:srgbClr val="000000"/>
                          </a:solidFill>
                          <a:latin typeface="Calibri"/>
                        </a:rPr>
                        <a:t>οικοδομησιμότητας</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83</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Λοιπά έγγραφα</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612</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chemeClr val="bg1"/>
                          </a:solidFill>
                          <a:latin typeface="Calibri"/>
                        </a:rPr>
                        <a:t>Σύνολο</a:t>
                      </a:r>
                      <a:endParaRPr lang="el-GR" sz="2200" b="0" i="0" u="none" strike="noStrike" dirty="0">
                        <a:solidFill>
                          <a:schemeClr val="bg1"/>
                        </a:solidFill>
                        <a:latin typeface="Calibri"/>
                      </a:endParaRPr>
                    </a:p>
                  </a:txBody>
                  <a:tcPr marL="182880" marR="0" marT="9525" marB="0" anchor="ctr">
                    <a:solidFill>
                      <a:schemeClr val="bg2">
                        <a:lumMod val="50000"/>
                      </a:scheme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l-GR" sz="2200" b="0" i="0" u="none" strike="noStrike" dirty="0" smtClean="0">
                          <a:solidFill>
                            <a:schemeClr val="bg1"/>
                          </a:solidFill>
                          <a:latin typeface="+mn-lt"/>
                        </a:rPr>
                        <a:t>1342</a:t>
                      </a:r>
                      <a:endParaRPr lang="el-GR" sz="2200" b="0" i="0" u="none" strike="noStrike" dirty="0">
                        <a:solidFill>
                          <a:schemeClr val="bg1"/>
                        </a:solidFill>
                        <a:latin typeface="Calibri"/>
                      </a:endParaRPr>
                    </a:p>
                  </a:txBody>
                  <a:tcPr marL="9525" marR="548640" marT="9525" marB="0" anchor="ctr">
                    <a:solidFill>
                      <a:schemeClr val="bg2">
                        <a:lumMod val="50000"/>
                      </a:schemeClr>
                    </a:solidFill>
                  </a:tcPr>
                </a:tc>
              </a:tr>
            </a:tbl>
          </a:graphicData>
        </a:graphic>
      </p:graphicFrame>
      <p:sp>
        <p:nvSpPr>
          <p:cNvPr id="5" name="4 - TextBox"/>
          <p:cNvSpPr txBox="1"/>
          <p:nvPr/>
        </p:nvSpPr>
        <p:spPr>
          <a:xfrm>
            <a:off x="467544" y="6093296"/>
            <a:ext cx="3168352" cy="369332"/>
          </a:xfrm>
          <a:prstGeom prst="rect">
            <a:avLst/>
          </a:prstGeom>
          <a:noFill/>
        </p:spPr>
        <p:txBody>
          <a:bodyPr wrap="square" rtlCol="0">
            <a:spAutoFit/>
          </a:bodyPr>
          <a:lstStyle/>
          <a:p>
            <a:r>
              <a:rPr lang="el-GR" baseline="30000" dirty="0" smtClean="0"/>
              <a:t>(*)</a:t>
            </a:r>
            <a:r>
              <a:rPr lang="el-GR" dirty="0" smtClean="0"/>
              <a:t> έως 1/11/2018</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a:blipFill>
            <a:blip r:embed="rId2" cstate="print"/>
            <a:tile tx="0" ty="0" sx="100000" sy="100000" flip="none" algn="tl"/>
          </a:blipFill>
        </p:spPr>
        <p:txBody>
          <a:bodyPr>
            <a:noAutofit/>
          </a:bodyPr>
          <a:lstStyle/>
          <a:p>
            <a:r>
              <a:rPr lang="el-GR" dirty="0" smtClean="0"/>
              <a:t>Τμ. Πολεοδομικών Εφαρμογών</a:t>
            </a:r>
            <a:r>
              <a:rPr lang="en-US" dirty="0" smtClean="0"/>
              <a:t> </a:t>
            </a:r>
            <a:r>
              <a:rPr lang="el-GR" dirty="0" smtClean="0"/>
              <a:t>2018,  Αγορές : 31</a:t>
            </a:r>
            <a:endParaRPr lang="el-GR" dirty="0"/>
          </a:p>
        </p:txBody>
      </p:sp>
      <p:graphicFrame>
        <p:nvGraphicFramePr>
          <p:cNvPr id="4" name="3 - Θέση περιεχομένου"/>
          <p:cNvGraphicFramePr>
            <a:graphicFrameLocks noGrp="1"/>
          </p:cNvGraphicFramePr>
          <p:nvPr>
            <p:ph idx="1"/>
          </p:nvPr>
        </p:nvGraphicFramePr>
        <p:xfrm>
          <a:off x="457200" y="1357313"/>
          <a:ext cx="8229600" cy="47688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7864"/>
          </a:xfrm>
          <a:blipFill>
            <a:blip r:embed="rId2" cstate="print"/>
            <a:tile tx="0" ty="0" sx="100000" sy="100000" flip="none" algn="tl"/>
          </a:blipFill>
        </p:spPr>
        <p:txBody>
          <a:bodyPr>
            <a:noAutofit/>
          </a:bodyPr>
          <a:lstStyle/>
          <a:p>
            <a:r>
              <a:rPr lang="el-GR" dirty="0" smtClean="0"/>
              <a:t>Τμ. Πολεοδομικών Εφαρμογών</a:t>
            </a:r>
            <a:br>
              <a:rPr lang="el-GR" dirty="0" smtClean="0"/>
            </a:br>
            <a:r>
              <a:rPr lang="el-GR" dirty="0" smtClean="0"/>
              <a:t>Αγορές</a:t>
            </a:r>
            <a:r>
              <a:rPr lang="el-GR" baseline="30000" dirty="0" smtClean="0"/>
              <a:t>(*)</a:t>
            </a:r>
            <a:r>
              <a:rPr lang="el-GR" dirty="0" smtClean="0"/>
              <a:t> : 2,097,234 €</a:t>
            </a:r>
            <a:endParaRPr lang="en-US" dirty="0"/>
          </a:p>
        </p:txBody>
      </p:sp>
      <p:graphicFrame>
        <p:nvGraphicFramePr>
          <p:cNvPr id="6" name="3 - Γράφημα"/>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7" name="6 - TextBox"/>
          <p:cNvSpPr txBox="1"/>
          <p:nvPr/>
        </p:nvSpPr>
        <p:spPr>
          <a:xfrm>
            <a:off x="611560" y="6237312"/>
            <a:ext cx="3600400" cy="369332"/>
          </a:xfrm>
          <a:prstGeom prst="rect">
            <a:avLst/>
          </a:prstGeom>
          <a:noFill/>
        </p:spPr>
        <p:txBody>
          <a:bodyPr wrap="square" rtlCol="0">
            <a:spAutoFit/>
          </a:bodyPr>
          <a:lstStyle/>
          <a:p>
            <a:r>
              <a:rPr lang="el-GR" baseline="30000" dirty="0" smtClean="0"/>
              <a:t>(*)</a:t>
            </a:r>
            <a:r>
              <a:rPr lang="el-GR" dirty="0" smtClean="0"/>
              <a:t> Εξόφληση ποσού σε δόσεις</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Autofit/>
          </a:bodyPr>
          <a:lstStyle/>
          <a:p>
            <a:r>
              <a:rPr lang="el-GR" dirty="0" smtClean="0"/>
              <a:t>Τμ. Πολεοδομικού Εφαρμογών</a:t>
            </a:r>
            <a:br>
              <a:rPr lang="el-GR" dirty="0" smtClean="0"/>
            </a:br>
            <a:r>
              <a:rPr lang="el-GR" dirty="0" smtClean="0"/>
              <a:t>Μελέτες </a:t>
            </a:r>
            <a:r>
              <a:rPr lang="en-US" dirty="0" smtClean="0"/>
              <a:t>201</a:t>
            </a:r>
            <a:r>
              <a:rPr lang="el-GR" dirty="0" smtClean="0"/>
              <a:t>8</a:t>
            </a:r>
            <a:endParaRPr lang="en-US" dirty="0"/>
          </a:p>
        </p:txBody>
      </p:sp>
      <p:sp>
        <p:nvSpPr>
          <p:cNvPr id="6" name="5 - Θέση περιεχομένου"/>
          <p:cNvSpPr>
            <a:spLocks noGrp="1"/>
          </p:cNvSpPr>
          <p:nvPr>
            <p:ph idx="1"/>
          </p:nvPr>
        </p:nvSpPr>
        <p:spPr>
          <a:xfrm>
            <a:off x="457200" y="1600200"/>
            <a:ext cx="8401080" cy="4525963"/>
          </a:xfrm>
        </p:spPr>
        <p:txBody>
          <a:bodyPr/>
          <a:lstStyle/>
          <a:p>
            <a:r>
              <a:rPr lang="el-GR" dirty="0" smtClean="0"/>
              <a:t>Τεύχη διακήρυξης μελέτης Πράξης εφαρμογής σχεδίου πόλεως Παραλίας.</a:t>
            </a:r>
            <a:endParaRPr lang="el-GR" baseline="30000" dirty="0" smtClean="0"/>
          </a:p>
          <a:p>
            <a:endParaRPr lang="el-G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rmAutofit/>
          </a:bodyPr>
          <a:lstStyle/>
          <a:p>
            <a:r>
              <a:rPr lang="el-GR" dirty="0" smtClean="0"/>
              <a:t>Τμ. Αδειών &amp; Ελ. Δόμησης</a:t>
            </a:r>
            <a:r>
              <a:rPr lang="en-US" dirty="0" smtClean="0"/>
              <a:t> 2017</a:t>
            </a:r>
            <a:endParaRPr lang="en-US" dirty="0"/>
          </a:p>
        </p:txBody>
      </p:sp>
      <p:graphicFrame>
        <p:nvGraphicFramePr>
          <p:cNvPr id="4" name="3 - Θέση περιεχομένου"/>
          <p:cNvGraphicFramePr>
            <a:graphicFrameLocks noGrp="1"/>
          </p:cNvGraphicFramePr>
          <p:nvPr>
            <p:ph idx="1"/>
          </p:nvPr>
        </p:nvGraphicFramePr>
        <p:xfrm>
          <a:off x="457200" y="1142989"/>
          <a:ext cx="8229600" cy="5214975"/>
        </p:xfrm>
        <a:graphic>
          <a:graphicData uri="http://schemas.openxmlformats.org/drawingml/2006/table">
            <a:tbl>
              <a:tblPr firstRow="1" bandRow="1">
                <a:tableStyleId>{5C22544A-7EE6-4342-B048-85BDC9FD1C3A}</a:tableStyleId>
              </a:tblPr>
              <a:tblGrid>
                <a:gridCol w="6707088"/>
                <a:gridCol w="1522512"/>
              </a:tblGrid>
              <a:tr h="347665">
                <a:tc>
                  <a:txBody>
                    <a:bodyPr/>
                    <a:lstStyle/>
                    <a:p>
                      <a:pPr algn="l" fontAlgn="b"/>
                      <a:r>
                        <a:rPr lang="el-GR" sz="2000" b="0" i="0" u="none" strike="noStrike" dirty="0" smtClean="0">
                          <a:solidFill>
                            <a:schemeClr val="bg1"/>
                          </a:solidFill>
                          <a:latin typeface="+mn-lt"/>
                        </a:rPr>
                        <a:t>Κατηγορία αιτήματος</a:t>
                      </a:r>
                      <a:endParaRPr lang="el-GR" sz="2000" b="0" i="0" u="none" strike="noStrike" dirty="0">
                        <a:solidFill>
                          <a:schemeClr val="bg1"/>
                        </a:solidFill>
                        <a:latin typeface="+mn-lt"/>
                      </a:endParaRPr>
                    </a:p>
                  </a:txBody>
                  <a:tcPr marL="182880" marR="0" marT="9525" marB="0" anchor="ctr">
                    <a:solidFill>
                      <a:schemeClr val="bg2">
                        <a:lumMod val="50000"/>
                      </a:schemeClr>
                    </a:solidFill>
                  </a:tcPr>
                </a:tc>
                <a:tc>
                  <a:txBody>
                    <a:bodyPr/>
                    <a:lstStyle/>
                    <a:p>
                      <a:pPr algn="r" fontAlgn="b"/>
                      <a:r>
                        <a:rPr lang="el-GR" sz="2000" b="0" i="0" u="none" strike="noStrike" dirty="0" smtClean="0">
                          <a:solidFill>
                            <a:schemeClr val="bg1"/>
                          </a:solidFill>
                          <a:latin typeface="Calibri"/>
                        </a:rPr>
                        <a:t>Πλήθος</a:t>
                      </a:r>
                      <a:endParaRPr lang="el-GR" sz="2000" b="0" i="0" u="none" strike="noStrike" dirty="0">
                        <a:solidFill>
                          <a:schemeClr val="bg1"/>
                        </a:solidFill>
                        <a:latin typeface="Calibri"/>
                      </a:endParaRPr>
                    </a:p>
                  </a:txBody>
                  <a:tcPr marL="9525" marR="182880" marT="9525" marB="0" anchor="ctr">
                    <a:solidFill>
                      <a:schemeClr val="bg2">
                        <a:lumMod val="50000"/>
                      </a:schemeClr>
                    </a:solidFill>
                  </a:tcPr>
                </a:tc>
              </a:tr>
              <a:tr h="347665">
                <a:tc>
                  <a:txBody>
                    <a:bodyPr/>
                    <a:lstStyle/>
                    <a:p>
                      <a:pPr algn="l" fontAlgn="b"/>
                      <a:r>
                        <a:rPr lang="el-GR" sz="2000" b="0" i="0" u="none" strike="noStrike" dirty="0">
                          <a:solidFill>
                            <a:srgbClr val="000000"/>
                          </a:solidFill>
                          <a:latin typeface="Calibri"/>
                        </a:rPr>
                        <a:t>Εργασίες Μικρής Κλίμακας</a:t>
                      </a:r>
                    </a:p>
                  </a:txBody>
                  <a:tcPr marL="182880" marR="0" marT="9525" marB="0" anchor="ctr"/>
                </a:tc>
                <a:tc>
                  <a:txBody>
                    <a:bodyPr/>
                    <a:lstStyle/>
                    <a:p>
                      <a:pPr algn="r" fontAlgn="b"/>
                      <a:r>
                        <a:rPr lang="en-US" sz="2000" b="0" i="0" u="none" strike="noStrike" dirty="0">
                          <a:solidFill>
                            <a:srgbClr val="000000"/>
                          </a:solidFill>
                          <a:latin typeface="Calibri"/>
                        </a:rPr>
                        <a:t>506</a:t>
                      </a:r>
                    </a:p>
                  </a:txBody>
                  <a:tcPr marL="9525" marR="548640" marT="9525" marB="0" anchor="ctr"/>
                </a:tc>
              </a:tr>
              <a:tr h="347665">
                <a:tc>
                  <a:txBody>
                    <a:bodyPr/>
                    <a:lstStyle/>
                    <a:p>
                      <a:pPr algn="l" fontAlgn="b"/>
                      <a:r>
                        <a:rPr lang="el-GR" sz="2000" b="0" i="0" u="none" strike="noStrike" dirty="0" smtClean="0">
                          <a:solidFill>
                            <a:srgbClr val="000000"/>
                          </a:solidFill>
                          <a:latin typeface="Calibri"/>
                        </a:rPr>
                        <a:t>Εγκρίσεις Δόμησης</a:t>
                      </a:r>
                      <a:endParaRPr lang="el-GR" sz="2000" b="0" i="0" u="none" strike="noStrike" dirty="0">
                        <a:solidFill>
                          <a:srgbClr val="000000"/>
                        </a:solidFill>
                        <a:latin typeface="Calibri"/>
                      </a:endParaRPr>
                    </a:p>
                  </a:txBody>
                  <a:tcPr marL="182880" marR="0" marT="9525" marB="0" anchor="ctr"/>
                </a:tc>
                <a:tc>
                  <a:txBody>
                    <a:bodyPr/>
                    <a:lstStyle/>
                    <a:p>
                      <a:pPr algn="r" fontAlgn="b"/>
                      <a:r>
                        <a:rPr lang="en-US" sz="2000" b="0" i="0" u="none" strike="noStrike" dirty="0">
                          <a:solidFill>
                            <a:srgbClr val="000000"/>
                          </a:solidFill>
                          <a:latin typeface="Calibri"/>
                        </a:rPr>
                        <a:t>342</a:t>
                      </a:r>
                    </a:p>
                  </a:txBody>
                  <a:tcPr marL="9525" marR="548640" marT="9525" marB="0" anchor="ctr"/>
                </a:tc>
              </a:tr>
              <a:tr h="347665">
                <a:tc>
                  <a:txBody>
                    <a:bodyPr/>
                    <a:lstStyle/>
                    <a:p>
                      <a:pPr algn="l" fontAlgn="b"/>
                      <a:r>
                        <a:rPr lang="el-GR" sz="2000" b="0" i="0" u="none" strike="noStrike" dirty="0">
                          <a:solidFill>
                            <a:srgbClr val="000000"/>
                          </a:solidFill>
                          <a:latin typeface="Calibri"/>
                        </a:rPr>
                        <a:t>Άδειες Δόμησης</a:t>
                      </a:r>
                    </a:p>
                  </a:txBody>
                  <a:tcPr marL="182880" marR="0" marT="9525" marB="0" anchor="ctr"/>
                </a:tc>
                <a:tc>
                  <a:txBody>
                    <a:bodyPr/>
                    <a:lstStyle/>
                    <a:p>
                      <a:pPr algn="r" fontAlgn="b"/>
                      <a:r>
                        <a:rPr lang="en-US" sz="2000" b="0" i="0" u="none" strike="noStrike" dirty="0">
                          <a:solidFill>
                            <a:srgbClr val="000000"/>
                          </a:solidFill>
                          <a:latin typeface="Calibri"/>
                        </a:rPr>
                        <a:t>285</a:t>
                      </a:r>
                    </a:p>
                  </a:txBody>
                  <a:tcPr marL="9525" marR="548640" marT="9525" marB="0" anchor="ctr"/>
                </a:tc>
              </a:tr>
              <a:tr h="347665">
                <a:tc>
                  <a:txBody>
                    <a:bodyPr/>
                    <a:lstStyle/>
                    <a:p>
                      <a:pPr algn="l" fontAlgn="b"/>
                      <a:r>
                        <a:rPr lang="el-GR" sz="2000" b="0" i="0" u="none" strike="noStrike" dirty="0">
                          <a:solidFill>
                            <a:srgbClr val="000000"/>
                          </a:solidFill>
                          <a:latin typeface="Calibri"/>
                        </a:rPr>
                        <a:t>Αναθεωρήσεις-ενημερώσεις Αδειών</a:t>
                      </a:r>
                    </a:p>
                  </a:txBody>
                  <a:tcPr marL="182880" marR="0" marT="9525" marB="0" anchor="ctr"/>
                </a:tc>
                <a:tc>
                  <a:txBody>
                    <a:bodyPr/>
                    <a:lstStyle/>
                    <a:p>
                      <a:pPr algn="r" fontAlgn="b"/>
                      <a:r>
                        <a:rPr lang="en-US" sz="2000" b="0" i="0" u="none" strike="noStrike" dirty="0">
                          <a:solidFill>
                            <a:srgbClr val="000000"/>
                          </a:solidFill>
                          <a:latin typeface="Calibri"/>
                        </a:rPr>
                        <a:t>309</a:t>
                      </a:r>
                    </a:p>
                  </a:txBody>
                  <a:tcPr marL="9525" marR="548640" marT="9525" marB="0" anchor="ctr"/>
                </a:tc>
              </a:tr>
              <a:tr h="347665">
                <a:tc>
                  <a:txBody>
                    <a:bodyPr/>
                    <a:lstStyle/>
                    <a:p>
                      <a:pPr algn="l" fontAlgn="b"/>
                      <a:r>
                        <a:rPr lang="el-GR" sz="2000" b="0" i="0" u="none" strike="noStrike" dirty="0" smtClean="0">
                          <a:solidFill>
                            <a:srgbClr val="000000"/>
                          </a:solidFill>
                          <a:latin typeface="Calibri"/>
                        </a:rPr>
                        <a:t>Επικινδύνως ετοιμόρροπα</a:t>
                      </a:r>
                      <a:endParaRPr lang="el-GR" sz="2000" b="0" i="0" u="none" strike="noStrike" dirty="0">
                        <a:solidFill>
                          <a:srgbClr val="000000"/>
                        </a:solidFill>
                        <a:latin typeface="Calibri"/>
                      </a:endParaRPr>
                    </a:p>
                  </a:txBody>
                  <a:tcPr marL="182880" marR="0" marT="9525" marB="0" anchor="ctr"/>
                </a:tc>
                <a:tc>
                  <a:txBody>
                    <a:bodyPr/>
                    <a:lstStyle/>
                    <a:p>
                      <a:pPr algn="r" fontAlgn="b"/>
                      <a:r>
                        <a:rPr lang="en-US" sz="2000" b="0" i="0" u="none" strike="noStrike" dirty="0">
                          <a:solidFill>
                            <a:srgbClr val="000000"/>
                          </a:solidFill>
                          <a:latin typeface="Calibri"/>
                        </a:rPr>
                        <a:t>181</a:t>
                      </a:r>
                    </a:p>
                  </a:txBody>
                  <a:tcPr marL="9525" marR="548640" marT="9525" marB="0" anchor="ctr"/>
                </a:tc>
              </a:tr>
              <a:tr h="347665">
                <a:tc>
                  <a:txBody>
                    <a:bodyPr/>
                    <a:lstStyle/>
                    <a:p>
                      <a:pPr algn="l" fontAlgn="b"/>
                      <a:r>
                        <a:rPr lang="el-GR" sz="2000" b="0" i="0" u="none" strike="noStrike" dirty="0" smtClean="0">
                          <a:solidFill>
                            <a:srgbClr val="000000"/>
                          </a:solidFill>
                          <a:latin typeface="Calibri"/>
                        </a:rPr>
                        <a:t>Π.Ε.Κ.</a:t>
                      </a:r>
                      <a:endParaRPr lang="el-GR" sz="2000" b="0" i="0" u="none" strike="noStrike" dirty="0">
                        <a:solidFill>
                          <a:srgbClr val="000000"/>
                        </a:solidFill>
                        <a:latin typeface="Calibri"/>
                      </a:endParaRPr>
                    </a:p>
                  </a:txBody>
                  <a:tcPr marL="182880" marR="0" marT="9525" marB="0" anchor="ctr"/>
                </a:tc>
                <a:tc>
                  <a:txBody>
                    <a:bodyPr/>
                    <a:lstStyle/>
                    <a:p>
                      <a:pPr algn="r" fontAlgn="b"/>
                      <a:r>
                        <a:rPr lang="en-US" sz="2000" b="0" i="0" u="none" strike="noStrike" dirty="0">
                          <a:solidFill>
                            <a:srgbClr val="000000"/>
                          </a:solidFill>
                          <a:latin typeface="Calibri"/>
                        </a:rPr>
                        <a:t>85</a:t>
                      </a:r>
                    </a:p>
                  </a:txBody>
                  <a:tcPr marL="9525" marR="548640" marT="9525" marB="0" anchor="ctr"/>
                </a:tc>
              </a:tr>
              <a:tr h="347665">
                <a:tc>
                  <a:txBody>
                    <a:bodyPr/>
                    <a:lstStyle/>
                    <a:p>
                      <a:pPr algn="l" fontAlgn="b"/>
                      <a:r>
                        <a:rPr lang="el-GR" sz="2000" b="0" i="0" u="none" strike="noStrike" dirty="0">
                          <a:solidFill>
                            <a:srgbClr val="000000"/>
                          </a:solidFill>
                          <a:latin typeface="Calibri"/>
                        </a:rPr>
                        <a:t>Θεώρηση Αδειών για σύνδεση με </a:t>
                      </a:r>
                      <a:r>
                        <a:rPr lang="el-GR" sz="2000" b="0" i="0" u="none" strike="noStrike" dirty="0" smtClean="0">
                          <a:solidFill>
                            <a:srgbClr val="000000"/>
                          </a:solidFill>
                          <a:latin typeface="Calibri"/>
                        </a:rPr>
                        <a:t>δίκτυα </a:t>
                      </a:r>
                      <a:r>
                        <a:rPr lang="el-GR" sz="2000" b="0" i="0" u="none" strike="noStrike" dirty="0" err="1" smtClean="0">
                          <a:solidFill>
                            <a:srgbClr val="000000"/>
                          </a:solidFill>
                          <a:latin typeface="Calibri"/>
                        </a:rPr>
                        <a:t>κοιν</a:t>
                      </a:r>
                      <a:r>
                        <a:rPr lang="el-GR" sz="2000" b="0" i="0" u="none" strike="noStrike" dirty="0" smtClean="0">
                          <a:solidFill>
                            <a:srgbClr val="000000"/>
                          </a:solidFill>
                          <a:latin typeface="Calibri"/>
                        </a:rPr>
                        <a:t>. ωφελείας</a:t>
                      </a:r>
                      <a:endParaRPr lang="el-GR" sz="2000" b="0" i="0" u="none" strike="noStrike" dirty="0">
                        <a:solidFill>
                          <a:srgbClr val="000000"/>
                        </a:solidFill>
                        <a:latin typeface="Calibri"/>
                      </a:endParaRPr>
                    </a:p>
                  </a:txBody>
                  <a:tcPr marL="182880" marR="0" marT="9525" marB="0" anchor="ctr"/>
                </a:tc>
                <a:tc>
                  <a:txBody>
                    <a:bodyPr/>
                    <a:lstStyle/>
                    <a:p>
                      <a:pPr algn="r" fontAlgn="b"/>
                      <a:r>
                        <a:rPr lang="en-US" sz="2000" b="0" i="0" u="none" strike="noStrike" dirty="0">
                          <a:solidFill>
                            <a:srgbClr val="000000"/>
                          </a:solidFill>
                          <a:latin typeface="Calibri"/>
                        </a:rPr>
                        <a:t>465</a:t>
                      </a:r>
                    </a:p>
                  </a:txBody>
                  <a:tcPr marL="9525" marR="548640" marT="9525" marB="0" anchor="ctr"/>
                </a:tc>
              </a:tr>
              <a:tr h="347665">
                <a:tc>
                  <a:txBody>
                    <a:bodyPr/>
                    <a:lstStyle/>
                    <a:p>
                      <a:pPr algn="l" fontAlgn="b"/>
                      <a:r>
                        <a:rPr lang="el-GR" sz="2000" b="0" i="0" u="none" strike="noStrike" dirty="0">
                          <a:solidFill>
                            <a:srgbClr val="000000"/>
                          </a:solidFill>
                          <a:latin typeface="Calibri"/>
                        </a:rPr>
                        <a:t>Έγγραφα Δημοσίων Υπηρεσιών</a:t>
                      </a:r>
                    </a:p>
                  </a:txBody>
                  <a:tcPr marL="182880" marR="0" marT="9525" marB="0" anchor="ctr"/>
                </a:tc>
                <a:tc>
                  <a:txBody>
                    <a:bodyPr/>
                    <a:lstStyle/>
                    <a:p>
                      <a:pPr algn="r" fontAlgn="b"/>
                      <a:r>
                        <a:rPr lang="en-US" sz="2000" b="0" i="0" u="none" strike="noStrike" dirty="0">
                          <a:solidFill>
                            <a:srgbClr val="000000"/>
                          </a:solidFill>
                          <a:latin typeface="Calibri"/>
                        </a:rPr>
                        <a:t>857</a:t>
                      </a:r>
                    </a:p>
                  </a:txBody>
                  <a:tcPr marL="9525" marR="548640" marT="9525" marB="0" anchor="ctr"/>
                </a:tc>
              </a:tr>
              <a:tr h="347665">
                <a:tc>
                  <a:txBody>
                    <a:bodyPr/>
                    <a:lstStyle/>
                    <a:p>
                      <a:pPr algn="l" fontAlgn="b"/>
                      <a:r>
                        <a:rPr lang="el-GR" sz="2000" b="0" i="0" u="none" strike="noStrike" dirty="0" smtClean="0">
                          <a:solidFill>
                            <a:srgbClr val="000000"/>
                          </a:solidFill>
                          <a:latin typeface="Calibri"/>
                        </a:rPr>
                        <a:t>Καταγγελίες </a:t>
                      </a:r>
                      <a:endParaRPr lang="el-GR" sz="2000" b="0" i="0" u="none" strike="noStrike" dirty="0">
                        <a:solidFill>
                          <a:srgbClr val="000000"/>
                        </a:solidFill>
                        <a:latin typeface="Calibri"/>
                      </a:endParaRPr>
                    </a:p>
                  </a:txBody>
                  <a:tcPr marL="182880" marR="0" marT="9525" marB="0" anchor="ctr"/>
                </a:tc>
                <a:tc>
                  <a:txBody>
                    <a:bodyPr/>
                    <a:lstStyle/>
                    <a:p>
                      <a:pPr algn="r" fontAlgn="b"/>
                      <a:r>
                        <a:rPr lang="en-US" sz="2000" b="0" i="0" u="none" strike="noStrike" dirty="0">
                          <a:solidFill>
                            <a:srgbClr val="000000"/>
                          </a:solidFill>
                          <a:latin typeface="Calibri"/>
                        </a:rPr>
                        <a:t>313</a:t>
                      </a:r>
                    </a:p>
                  </a:txBody>
                  <a:tcPr marL="9525" marR="548640" marT="9525" marB="0" anchor="ctr"/>
                </a:tc>
              </a:tr>
              <a:tr h="347665">
                <a:tc>
                  <a:txBody>
                    <a:bodyPr/>
                    <a:lstStyle/>
                    <a:p>
                      <a:pPr algn="l" fontAlgn="b"/>
                      <a:r>
                        <a:rPr lang="el-GR" sz="2000" b="0" i="0" u="none" strike="noStrike" dirty="0">
                          <a:solidFill>
                            <a:srgbClr val="000000"/>
                          </a:solidFill>
                          <a:latin typeface="Calibri"/>
                        </a:rPr>
                        <a:t>Γενικές Αιτήσεις</a:t>
                      </a:r>
                    </a:p>
                  </a:txBody>
                  <a:tcPr marL="182880" marR="0" marT="9525" marB="0" anchor="ctr"/>
                </a:tc>
                <a:tc>
                  <a:txBody>
                    <a:bodyPr/>
                    <a:lstStyle/>
                    <a:p>
                      <a:pPr algn="r" fontAlgn="b"/>
                      <a:r>
                        <a:rPr lang="en-US" sz="2000" b="0" i="0" u="none" strike="noStrike" dirty="0">
                          <a:solidFill>
                            <a:srgbClr val="000000"/>
                          </a:solidFill>
                          <a:latin typeface="Calibri"/>
                        </a:rPr>
                        <a:t>446</a:t>
                      </a:r>
                    </a:p>
                  </a:txBody>
                  <a:tcPr marL="9525" marR="548640" marT="9525" marB="0" anchor="ctr"/>
                </a:tc>
              </a:tr>
              <a:tr h="347665">
                <a:tc>
                  <a:txBody>
                    <a:bodyPr/>
                    <a:lstStyle/>
                    <a:p>
                      <a:pPr algn="l" fontAlgn="b"/>
                      <a:r>
                        <a:rPr lang="el-GR" sz="2000" b="0" i="0" u="none" strike="noStrike" dirty="0">
                          <a:solidFill>
                            <a:srgbClr val="000000"/>
                          </a:solidFill>
                          <a:latin typeface="Calibri"/>
                        </a:rPr>
                        <a:t>Κεραίες</a:t>
                      </a:r>
                    </a:p>
                  </a:txBody>
                  <a:tcPr marL="182880" marR="0" marT="9525" marB="0" anchor="ctr"/>
                </a:tc>
                <a:tc>
                  <a:txBody>
                    <a:bodyPr/>
                    <a:lstStyle/>
                    <a:p>
                      <a:pPr algn="r" fontAlgn="b"/>
                      <a:r>
                        <a:rPr lang="en-US" sz="2000" b="0" i="0" u="none" strike="noStrike" dirty="0">
                          <a:solidFill>
                            <a:srgbClr val="000000"/>
                          </a:solidFill>
                          <a:latin typeface="Calibri"/>
                        </a:rPr>
                        <a:t>30</a:t>
                      </a:r>
                    </a:p>
                  </a:txBody>
                  <a:tcPr marL="9525" marR="548640" marT="9525" marB="0" anchor="ctr"/>
                </a:tc>
              </a:tr>
              <a:tr h="347665">
                <a:tc>
                  <a:txBody>
                    <a:bodyPr/>
                    <a:lstStyle/>
                    <a:p>
                      <a:pPr algn="l" fontAlgn="b"/>
                      <a:r>
                        <a:rPr lang="el-GR" sz="2000" b="0" i="0" u="none" strike="noStrike" dirty="0" smtClean="0">
                          <a:solidFill>
                            <a:srgbClr val="000000"/>
                          </a:solidFill>
                          <a:latin typeface="Calibri"/>
                        </a:rPr>
                        <a:t>Αιτήσεις Ελεγκτών Δόμησης</a:t>
                      </a:r>
                      <a:endParaRPr lang="en-US" sz="2000" b="0" i="0" u="none" strike="noStrike" dirty="0">
                        <a:solidFill>
                          <a:srgbClr val="000000"/>
                        </a:solidFill>
                        <a:latin typeface="Calibri"/>
                      </a:endParaRPr>
                    </a:p>
                  </a:txBody>
                  <a:tcPr marL="182880" marR="0" marT="9525" marB="0" anchor="ctr"/>
                </a:tc>
                <a:tc>
                  <a:txBody>
                    <a:bodyPr/>
                    <a:lstStyle/>
                    <a:p>
                      <a:pPr algn="r" fontAlgn="b"/>
                      <a:r>
                        <a:rPr lang="el-GR" sz="2000" b="0" i="0" u="none" strike="noStrike" dirty="0" smtClean="0">
                          <a:solidFill>
                            <a:srgbClr val="000000"/>
                          </a:solidFill>
                          <a:latin typeface="Calibri"/>
                        </a:rPr>
                        <a:t>220</a:t>
                      </a:r>
                      <a:endParaRPr lang="en-US" sz="2000" b="0" i="0" u="none" strike="noStrike" dirty="0">
                        <a:solidFill>
                          <a:srgbClr val="000000"/>
                        </a:solidFill>
                        <a:latin typeface="Calibri"/>
                      </a:endParaRPr>
                    </a:p>
                  </a:txBody>
                  <a:tcPr marL="9525" marR="548640" marT="9525" marB="0" anchor="ctr"/>
                </a:tc>
              </a:tr>
              <a:tr h="347665">
                <a:tc>
                  <a:txBody>
                    <a:bodyPr/>
                    <a:lstStyle/>
                    <a:p>
                      <a:pPr algn="l" fontAlgn="b"/>
                      <a:r>
                        <a:rPr lang="el-GR" sz="2000" b="0" i="0" u="none" strike="noStrike" dirty="0" smtClean="0">
                          <a:solidFill>
                            <a:srgbClr val="000000"/>
                          </a:solidFill>
                          <a:latin typeface="Calibri"/>
                        </a:rPr>
                        <a:t>Αιτήσεις</a:t>
                      </a:r>
                      <a:r>
                        <a:rPr lang="el-GR" sz="2000" b="0" i="0" u="none" strike="noStrike" baseline="0" dirty="0" smtClean="0">
                          <a:solidFill>
                            <a:srgbClr val="000000"/>
                          </a:solidFill>
                          <a:latin typeface="Calibri"/>
                        </a:rPr>
                        <a:t> χορήγησης στοιχείων από το Αρχείο</a:t>
                      </a:r>
                      <a:endParaRPr lang="en-US" sz="2000" b="0" i="0" u="none" strike="noStrike" dirty="0">
                        <a:solidFill>
                          <a:srgbClr val="000000"/>
                        </a:solidFill>
                        <a:latin typeface="Calibri"/>
                      </a:endParaRPr>
                    </a:p>
                  </a:txBody>
                  <a:tcPr marL="182880" marR="0" marT="9525" marB="0" anchor="ctr"/>
                </a:tc>
                <a:tc>
                  <a:txBody>
                    <a:bodyPr/>
                    <a:lstStyle/>
                    <a:p>
                      <a:pPr algn="r" fontAlgn="b"/>
                      <a:r>
                        <a:rPr lang="en-US" sz="2000" b="0" i="0" u="none" strike="noStrike" dirty="0" smtClean="0">
                          <a:solidFill>
                            <a:srgbClr val="000000"/>
                          </a:solidFill>
                          <a:latin typeface="Calibri"/>
                        </a:rPr>
                        <a:t>4,000</a:t>
                      </a:r>
                      <a:endParaRPr lang="en-US" sz="2000" b="0" i="0" u="none" strike="noStrike" dirty="0">
                        <a:solidFill>
                          <a:srgbClr val="000000"/>
                        </a:solidFill>
                        <a:latin typeface="Calibri"/>
                      </a:endParaRPr>
                    </a:p>
                  </a:txBody>
                  <a:tcPr marL="9525" marR="548640" marT="9525" marB="0" anchor="ctr"/>
                </a:tc>
              </a:tr>
              <a:tr h="347665">
                <a:tc>
                  <a:txBody>
                    <a:bodyPr/>
                    <a:lstStyle/>
                    <a:p>
                      <a:pPr algn="l" fontAlgn="b"/>
                      <a:r>
                        <a:rPr lang="el-GR" sz="2000" b="0" i="0" u="none" strike="noStrike" dirty="0" smtClean="0">
                          <a:solidFill>
                            <a:schemeClr val="bg1"/>
                          </a:solidFill>
                          <a:latin typeface="Calibri"/>
                        </a:rPr>
                        <a:t>Σύνολο</a:t>
                      </a:r>
                      <a:endParaRPr lang="el-GR" sz="2000" b="0" i="0" u="none" strike="noStrike" dirty="0">
                        <a:solidFill>
                          <a:schemeClr val="bg1"/>
                        </a:solidFill>
                        <a:latin typeface="Calibri"/>
                      </a:endParaRPr>
                    </a:p>
                  </a:txBody>
                  <a:tcPr marL="182880" marR="0" marT="9525" marB="0" anchor="ctr">
                    <a:solidFill>
                      <a:schemeClr val="bg2">
                        <a:lumMod val="50000"/>
                      </a:scheme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chemeClr val="bg1"/>
                          </a:solidFill>
                          <a:latin typeface="+mn-lt"/>
                        </a:rPr>
                        <a:t>8,039</a:t>
                      </a:r>
                      <a:endParaRPr lang="el-GR" sz="2000" b="0" i="0" u="none" strike="noStrike" dirty="0">
                        <a:solidFill>
                          <a:schemeClr val="bg1"/>
                        </a:solidFill>
                        <a:latin typeface="Calibri"/>
                      </a:endParaRPr>
                    </a:p>
                  </a:txBody>
                  <a:tcPr marL="9525" marR="548640" marT="9525" marB="0" anchor="ctr">
                    <a:solidFill>
                      <a:schemeClr val="bg2">
                        <a:lumMod val="50000"/>
                      </a:schemeClr>
                    </a:solidFill>
                  </a:tcPr>
                </a:tc>
              </a:tr>
            </a:tbl>
          </a:graphicData>
        </a:graphic>
      </p:graphicFrame>
      <p:sp>
        <p:nvSpPr>
          <p:cNvPr id="5" name="4 - TextBox"/>
          <p:cNvSpPr txBox="1"/>
          <p:nvPr/>
        </p:nvSpPr>
        <p:spPr>
          <a:xfrm>
            <a:off x="428596" y="6488668"/>
            <a:ext cx="5786478" cy="369332"/>
          </a:xfrm>
          <a:prstGeom prst="rect">
            <a:avLst/>
          </a:prstGeom>
          <a:noFill/>
        </p:spPr>
        <p:txBody>
          <a:bodyPr wrap="square" rtlCol="0">
            <a:spAutoFit/>
          </a:bodyPr>
          <a:lstStyle/>
          <a:p>
            <a:r>
              <a:rPr lang="el-GR" b="1" dirty="0" smtClean="0"/>
              <a:t>Το Τμήμα διαχειρίζεται την εφαρμογή </a:t>
            </a:r>
            <a:r>
              <a:rPr lang="en-US" b="1" dirty="0" smtClean="0"/>
              <a:t>e-</a:t>
            </a:r>
            <a:r>
              <a:rPr lang="en-US" b="1" dirty="0" err="1" smtClean="0"/>
              <a:t>poleodomia</a:t>
            </a:r>
            <a:endParaRPr lang="el-GR"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a:blipFill>
            <a:blip r:embed="rId2" cstate="print"/>
            <a:tile tx="0" ty="0" sx="100000" sy="100000" flip="none" algn="tl"/>
          </a:blipFill>
        </p:spPr>
        <p:txBody>
          <a:bodyPr/>
          <a:lstStyle/>
          <a:p>
            <a:r>
              <a:rPr lang="el-GR" dirty="0" smtClean="0"/>
              <a:t>Αποστολή της Υπηρεσίας</a:t>
            </a:r>
            <a:r>
              <a:rPr lang="el-GR" baseline="30000" dirty="0" smtClean="0"/>
              <a:t>(*)</a:t>
            </a:r>
            <a:endParaRPr lang="en-US" baseline="30000" dirty="0"/>
          </a:p>
        </p:txBody>
      </p:sp>
      <p:sp>
        <p:nvSpPr>
          <p:cNvPr id="3" name="2 - Θέση περιεχομένου"/>
          <p:cNvSpPr>
            <a:spLocks noGrp="1"/>
          </p:cNvSpPr>
          <p:nvPr>
            <p:ph idx="1"/>
          </p:nvPr>
        </p:nvSpPr>
        <p:spPr>
          <a:xfrm>
            <a:off x="457200" y="1484784"/>
            <a:ext cx="8229600" cy="4824536"/>
          </a:xfrm>
        </p:spPr>
        <p:txBody>
          <a:bodyPr>
            <a:normAutofit fontScale="92500" lnSpcReduction="10000"/>
          </a:bodyPr>
          <a:lstStyle/>
          <a:p>
            <a:r>
              <a:rPr lang="el-GR" dirty="0" smtClean="0"/>
              <a:t>Εφαρμογή του πολεοδομικού σχεδιασμού. </a:t>
            </a:r>
          </a:p>
          <a:p>
            <a:r>
              <a:rPr lang="el-GR" dirty="0" smtClean="0"/>
              <a:t>Υλοποίηση του σχεδίου πόλεως. </a:t>
            </a:r>
          </a:p>
          <a:p>
            <a:r>
              <a:rPr lang="el-GR" dirty="0" smtClean="0"/>
              <a:t>Έκδοση των οικοδομικών αδειών. </a:t>
            </a:r>
          </a:p>
          <a:p>
            <a:r>
              <a:rPr lang="el-GR" dirty="0" smtClean="0"/>
              <a:t>Έλεγχος των αυθαιρέτων κατασκευών. </a:t>
            </a:r>
          </a:p>
          <a:p>
            <a:r>
              <a:rPr lang="el-GR" dirty="0" smtClean="0"/>
              <a:t>Κυκλοφοριακές ρυθμίσεις που αποσκοπούν στην βέλτιστη λειτουργία της πόλης.  </a:t>
            </a:r>
          </a:p>
          <a:p>
            <a:endParaRPr lang="el-GR" dirty="0" smtClean="0"/>
          </a:p>
          <a:p>
            <a:pPr algn="just">
              <a:buNone/>
            </a:pPr>
            <a:r>
              <a:rPr lang="el-GR" dirty="0" smtClean="0"/>
              <a:t>	Οι αρμοδιότητες της Διευθύνσεως </a:t>
            </a:r>
            <a:r>
              <a:rPr lang="el-GR" dirty="0" err="1" smtClean="0"/>
              <a:t>εξειδικεύο</a:t>
            </a:r>
            <a:r>
              <a:rPr lang="el-GR" dirty="0" smtClean="0"/>
              <a:t>-</a:t>
            </a:r>
            <a:r>
              <a:rPr lang="el-GR" dirty="0" err="1" smtClean="0"/>
              <a:t>νται</a:t>
            </a:r>
            <a:r>
              <a:rPr lang="el-GR" dirty="0" smtClean="0"/>
              <a:t> από τις εκάστοτε ισχύουσες διατάξεις και τον </a:t>
            </a:r>
            <a:r>
              <a:rPr lang="el-GR" dirty="0" smtClean="0">
                <a:hlinkClick r:id="rId3"/>
              </a:rPr>
              <a:t>Ο.Ε.Υ.</a:t>
            </a:r>
            <a:r>
              <a:rPr lang="el-GR" dirty="0" smtClean="0"/>
              <a:t> του Δήμου. </a:t>
            </a:r>
            <a:endParaRPr lang="en-US" dirty="0"/>
          </a:p>
        </p:txBody>
      </p:sp>
      <p:sp>
        <p:nvSpPr>
          <p:cNvPr id="4" name="3 - TextBox"/>
          <p:cNvSpPr txBox="1"/>
          <p:nvPr/>
        </p:nvSpPr>
        <p:spPr>
          <a:xfrm>
            <a:off x="500034" y="6357958"/>
            <a:ext cx="5500726" cy="369332"/>
          </a:xfrm>
          <a:prstGeom prst="rect">
            <a:avLst/>
          </a:prstGeom>
          <a:noFill/>
        </p:spPr>
        <p:txBody>
          <a:bodyPr wrap="square" rtlCol="0">
            <a:spAutoFit/>
          </a:bodyPr>
          <a:lstStyle/>
          <a:p>
            <a:r>
              <a:rPr lang="el-GR" baseline="30000" dirty="0" smtClean="0"/>
              <a:t>(*)</a:t>
            </a:r>
            <a:r>
              <a:rPr lang="el-GR" dirty="0" smtClean="0"/>
              <a:t> από τον Οργανισμό Εσωτερικής Υπηρεσίας</a:t>
            </a: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82726"/>
          </a:xfrm>
          <a:blipFill>
            <a:blip r:embed="rId2" cstate="print"/>
            <a:tile tx="0" ty="0" sx="100000" sy="100000" flip="none" algn="tl"/>
          </a:blipFill>
        </p:spPr>
        <p:txBody>
          <a:bodyPr>
            <a:normAutofit/>
          </a:bodyPr>
          <a:lstStyle/>
          <a:p>
            <a:r>
              <a:rPr lang="el-GR" dirty="0" smtClean="0"/>
              <a:t>Μεταφορά &amp; Οργάνωση </a:t>
            </a:r>
            <a:br>
              <a:rPr lang="el-GR" dirty="0" smtClean="0"/>
            </a:br>
            <a:r>
              <a:rPr lang="el-GR" dirty="0" smtClean="0"/>
              <a:t>Αρχείου «Πολεοδομίας»</a:t>
            </a:r>
            <a:endParaRPr lang="el-GR" dirty="0"/>
          </a:p>
        </p:txBody>
      </p:sp>
      <p:sp>
        <p:nvSpPr>
          <p:cNvPr id="5" name="4 - Θέση περιεχομένου"/>
          <p:cNvSpPr>
            <a:spLocks noGrp="1"/>
          </p:cNvSpPr>
          <p:nvPr>
            <p:ph idx="1"/>
          </p:nvPr>
        </p:nvSpPr>
        <p:spPr>
          <a:xfrm>
            <a:off x="457200" y="1600200"/>
            <a:ext cx="8363272" cy="5114948"/>
          </a:xfrm>
        </p:spPr>
        <p:txBody>
          <a:bodyPr>
            <a:normAutofit fontScale="92500"/>
          </a:bodyPr>
          <a:lstStyle/>
          <a:p>
            <a:r>
              <a:rPr lang="el-GR" dirty="0" smtClean="0"/>
              <a:t>Μεταφορά φακέλων διασπασμένου Αρχείου.</a:t>
            </a:r>
          </a:p>
          <a:p>
            <a:pPr lvl="1"/>
            <a:r>
              <a:rPr lang="el-GR" dirty="0" smtClean="0"/>
              <a:t>Οικοδομικές άδειες, περίπου 70,000 φάκελοι. </a:t>
            </a:r>
          </a:p>
          <a:p>
            <a:pPr lvl="1"/>
            <a:r>
              <a:rPr lang="el-GR" dirty="0" smtClean="0"/>
              <a:t>Αλληλογραφία, περίπου 30,000 φάκελοι. </a:t>
            </a:r>
          </a:p>
          <a:p>
            <a:pPr lvl="1"/>
            <a:r>
              <a:rPr lang="el-GR" dirty="0" smtClean="0"/>
              <a:t>Πολεοδομικές μελέτες και πράξεις εφαρμογής.(Νομός)</a:t>
            </a:r>
          </a:p>
          <a:p>
            <a:pPr lvl="1"/>
            <a:r>
              <a:rPr lang="el-GR" dirty="0" smtClean="0"/>
              <a:t>Φάκελοι αρχείου σεισμοπλήκτων.</a:t>
            </a:r>
          </a:p>
          <a:p>
            <a:r>
              <a:rPr lang="el-GR" dirty="0" smtClean="0"/>
              <a:t>Οργάνωση και ταξινόμηση.</a:t>
            </a:r>
          </a:p>
          <a:p>
            <a:pPr lvl="1"/>
            <a:r>
              <a:rPr lang="el-GR" dirty="0" smtClean="0"/>
              <a:t>Ανεύρεση 370 χαμένων αδειών.</a:t>
            </a:r>
          </a:p>
          <a:p>
            <a:pPr lvl="1"/>
            <a:r>
              <a:rPr lang="el-GR" dirty="0" smtClean="0"/>
              <a:t>Ανεύρεση 156 αναθεωρήσεων.</a:t>
            </a:r>
          </a:p>
          <a:p>
            <a:pPr lvl="1"/>
            <a:r>
              <a:rPr lang="el-GR" dirty="0" smtClean="0"/>
              <a:t>Συμπλήρωση 473 φακέλων αδειών με χαμένα σχέδια.</a:t>
            </a:r>
          </a:p>
          <a:p>
            <a:pPr lvl="1"/>
            <a:r>
              <a:rPr lang="el-GR" dirty="0" smtClean="0"/>
              <a:t>Ταυτοποίηση και αρχειοθέτηση πληθώρας εγγράφων.</a:t>
            </a:r>
          </a:p>
          <a:p>
            <a:endParaRPr lang="el-GR" dirty="0" smtClean="0"/>
          </a:p>
          <a:p>
            <a:pPr lvl="1"/>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82726"/>
          </a:xfrm>
          <a:blipFill>
            <a:blip r:embed="rId2" cstate="print"/>
            <a:tile tx="0" ty="0" sx="100000" sy="100000" flip="none" algn="tl"/>
          </a:blipFill>
        </p:spPr>
        <p:txBody>
          <a:bodyPr>
            <a:normAutofit/>
          </a:bodyPr>
          <a:lstStyle/>
          <a:p>
            <a:r>
              <a:rPr lang="el-GR" dirty="0" smtClean="0"/>
              <a:t>Ψηφιοποίηση</a:t>
            </a:r>
            <a:r>
              <a:rPr lang="el-GR" baseline="30000" dirty="0" smtClean="0"/>
              <a:t>(*)</a:t>
            </a:r>
            <a:r>
              <a:rPr lang="el-GR" dirty="0" smtClean="0"/>
              <a:t/>
            </a:r>
            <a:br>
              <a:rPr lang="el-GR" dirty="0" smtClean="0"/>
            </a:br>
            <a:r>
              <a:rPr lang="el-GR" dirty="0" smtClean="0"/>
              <a:t>Αρχείου «Πολεοδομίας»</a:t>
            </a:r>
            <a:endParaRPr lang="el-GR" dirty="0"/>
          </a:p>
        </p:txBody>
      </p:sp>
      <p:sp>
        <p:nvSpPr>
          <p:cNvPr id="5" name="4 - Θέση περιεχομένου"/>
          <p:cNvSpPr>
            <a:spLocks noGrp="1"/>
          </p:cNvSpPr>
          <p:nvPr>
            <p:ph idx="1"/>
          </p:nvPr>
        </p:nvSpPr>
        <p:spPr>
          <a:xfrm>
            <a:off x="285720" y="1772816"/>
            <a:ext cx="8858280" cy="4421088"/>
          </a:xfrm>
        </p:spPr>
        <p:txBody>
          <a:bodyPr>
            <a:normAutofit/>
          </a:bodyPr>
          <a:lstStyle/>
          <a:p>
            <a:r>
              <a:rPr lang="el-GR" dirty="0" smtClean="0"/>
              <a:t>Ευρετήρια Οικοδομικών Αδειών από 1950 έως το 2006 .</a:t>
            </a:r>
          </a:p>
          <a:p>
            <a:r>
              <a:rPr lang="el-GR" dirty="0" smtClean="0"/>
              <a:t>Σάρωση στελεχών Οικοδομικών Αδειών από 1949 έως το 1975 και βιβλιοδέτηση των εντύπων.</a:t>
            </a:r>
          </a:p>
          <a:p>
            <a:r>
              <a:rPr lang="el-GR" dirty="0" smtClean="0"/>
              <a:t>Ευρετήρια σεισμοπλήκτων Πολεοδομίας και ΤΑΣ.</a:t>
            </a:r>
          </a:p>
          <a:p>
            <a:r>
              <a:rPr lang="el-GR" dirty="0" smtClean="0"/>
              <a:t>Ψηφιοποίηση αδειών των βιομηχανικών κτιρίων.</a:t>
            </a:r>
          </a:p>
          <a:p>
            <a:r>
              <a:rPr lang="el-GR" dirty="0" smtClean="0"/>
              <a:t>Ευρετήριο υπαγωγών του ν. 1337/83.</a:t>
            </a:r>
          </a:p>
          <a:p>
            <a:endParaRPr lang="el-GR" dirty="0" smtClean="0"/>
          </a:p>
          <a:p>
            <a:pPr lvl="1"/>
            <a:endParaRPr lang="en-US" dirty="0"/>
          </a:p>
        </p:txBody>
      </p:sp>
      <p:sp>
        <p:nvSpPr>
          <p:cNvPr id="4" name="3 - TextBox"/>
          <p:cNvSpPr txBox="1"/>
          <p:nvPr/>
        </p:nvSpPr>
        <p:spPr>
          <a:xfrm>
            <a:off x="467544" y="6309320"/>
            <a:ext cx="3240360" cy="369332"/>
          </a:xfrm>
          <a:prstGeom prst="rect">
            <a:avLst/>
          </a:prstGeom>
          <a:noFill/>
        </p:spPr>
        <p:txBody>
          <a:bodyPr wrap="square" rtlCol="0">
            <a:spAutoFit/>
          </a:bodyPr>
          <a:lstStyle/>
          <a:p>
            <a:r>
              <a:rPr lang="el-GR" baseline="30000" dirty="0" smtClean="0"/>
              <a:t>(*)</a:t>
            </a:r>
            <a:r>
              <a:rPr lang="el-GR" dirty="0" smtClean="0"/>
              <a:t> Η ψηφιοποίηση συνεχίζεται</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rmAutofit/>
          </a:bodyPr>
          <a:lstStyle/>
          <a:p>
            <a:r>
              <a:rPr lang="el-GR" dirty="0" smtClean="0"/>
              <a:t>Τμ. Τοπογραφικών Εφαρμογών </a:t>
            </a:r>
            <a:r>
              <a:rPr lang="en-US" dirty="0" smtClean="0"/>
              <a:t>2017</a:t>
            </a:r>
            <a:endParaRPr lang="en-US" dirty="0"/>
          </a:p>
        </p:txBody>
      </p:sp>
      <p:graphicFrame>
        <p:nvGraphicFramePr>
          <p:cNvPr id="4" name="3 - Θέση περιεχομένου"/>
          <p:cNvGraphicFramePr>
            <a:graphicFrameLocks noGrp="1"/>
          </p:cNvGraphicFramePr>
          <p:nvPr>
            <p:ph idx="1"/>
          </p:nvPr>
        </p:nvGraphicFramePr>
        <p:xfrm>
          <a:off x="428596" y="1571612"/>
          <a:ext cx="8229600" cy="1784695"/>
        </p:xfrm>
        <a:graphic>
          <a:graphicData uri="http://schemas.openxmlformats.org/drawingml/2006/table">
            <a:tbl>
              <a:tblPr firstRow="1" bandRow="1">
                <a:tableStyleId>{5C22544A-7EE6-4342-B048-85BDC9FD1C3A}</a:tableStyleId>
              </a:tblPr>
              <a:tblGrid>
                <a:gridCol w="6707088"/>
                <a:gridCol w="1522512"/>
              </a:tblGrid>
              <a:tr h="356939">
                <a:tc>
                  <a:txBody>
                    <a:bodyPr/>
                    <a:lstStyle/>
                    <a:p>
                      <a:pPr algn="l" fontAlgn="b"/>
                      <a:r>
                        <a:rPr lang="el-GR" sz="2200" b="0" i="0" u="none" strike="noStrike" dirty="0" smtClean="0">
                          <a:solidFill>
                            <a:schemeClr val="bg1"/>
                          </a:solidFill>
                          <a:latin typeface="+mn-lt"/>
                        </a:rPr>
                        <a:t>Κατηγορία αιτήματος</a:t>
                      </a:r>
                      <a:endParaRPr lang="el-GR" sz="2200" b="0" i="0" u="none" strike="noStrike" dirty="0">
                        <a:solidFill>
                          <a:schemeClr val="bg1"/>
                        </a:solidFill>
                        <a:latin typeface="+mn-lt"/>
                      </a:endParaRPr>
                    </a:p>
                  </a:txBody>
                  <a:tcPr marL="182880" marR="0" marT="9525" marB="0" anchor="ctr">
                    <a:solidFill>
                      <a:schemeClr val="bg2">
                        <a:lumMod val="50000"/>
                      </a:schemeClr>
                    </a:solidFill>
                  </a:tcPr>
                </a:tc>
                <a:tc>
                  <a:txBody>
                    <a:bodyPr/>
                    <a:lstStyle/>
                    <a:p>
                      <a:pPr algn="r" fontAlgn="b"/>
                      <a:r>
                        <a:rPr lang="el-GR" sz="2200" b="0" i="0" u="none" strike="noStrike" dirty="0" smtClean="0">
                          <a:solidFill>
                            <a:schemeClr val="bg1"/>
                          </a:solidFill>
                          <a:latin typeface="Calibri"/>
                        </a:rPr>
                        <a:t>Πλήθος</a:t>
                      </a:r>
                      <a:endParaRPr lang="el-GR" sz="2200" b="0" i="0" u="none" strike="noStrike" dirty="0">
                        <a:solidFill>
                          <a:schemeClr val="bg1"/>
                        </a:solidFill>
                        <a:latin typeface="Calibri"/>
                      </a:endParaRPr>
                    </a:p>
                  </a:txBody>
                  <a:tcPr marL="9525" marR="182880" marT="9525" marB="0" anchor="ctr">
                    <a:solidFill>
                      <a:schemeClr val="bg2">
                        <a:lumMod val="50000"/>
                      </a:schemeClr>
                    </a:solidFill>
                  </a:tcPr>
                </a:tc>
              </a:tr>
              <a:tr h="356939">
                <a:tc>
                  <a:txBody>
                    <a:bodyPr/>
                    <a:lstStyle/>
                    <a:p>
                      <a:pPr algn="l" fontAlgn="b"/>
                      <a:r>
                        <a:rPr lang="el-GR" sz="2200" b="0" i="0" u="none" strike="noStrike" dirty="0" smtClean="0">
                          <a:solidFill>
                            <a:srgbClr val="000000"/>
                          </a:solidFill>
                          <a:latin typeface="Calibri"/>
                        </a:rPr>
                        <a:t>Χορήγηση τεχνικών</a:t>
                      </a:r>
                      <a:r>
                        <a:rPr lang="el-GR" sz="2200" b="0" i="0" u="none" strike="noStrike" baseline="0" dirty="0" smtClean="0">
                          <a:solidFill>
                            <a:srgbClr val="000000"/>
                          </a:solidFill>
                          <a:latin typeface="Calibri"/>
                        </a:rPr>
                        <a:t> εκθέσεων</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300</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mn-lt"/>
                        </a:rPr>
                        <a:t>Σύνταξη</a:t>
                      </a:r>
                      <a:r>
                        <a:rPr lang="el-GR" sz="2200" b="0" i="0" u="none" strike="noStrike" baseline="0" dirty="0" smtClean="0">
                          <a:solidFill>
                            <a:srgbClr val="000000"/>
                          </a:solidFill>
                          <a:latin typeface="+mn-lt"/>
                        </a:rPr>
                        <a:t> δ</a:t>
                      </a:r>
                      <a:r>
                        <a:rPr lang="el-GR" sz="2200" b="0" i="0" u="none" strike="noStrike" dirty="0" smtClean="0">
                          <a:solidFill>
                            <a:srgbClr val="000000"/>
                          </a:solidFill>
                          <a:latin typeface="+mn-lt"/>
                        </a:rPr>
                        <a:t>ιαγραμμάτων εφαρμογής</a:t>
                      </a:r>
                      <a:endParaRPr lang="el-GR" sz="2200" b="0" i="0" u="none" strike="noStrike" dirty="0">
                        <a:solidFill>
                          <a:srgbClr val="000000"/>
                        </a:solidFill>
                        <a:latin typeface="+mn-lt"/>
                      </a:endParaRPr>
                    </a:p>
                  </a:txBody>
                  <a:tcPr marL="182880" marR="0" marT="9525" marB="0" anchor="ctr"/>
                </a:tc>
                <a:tc>
                  <a:txBody>
                    <a:bodyPr/>
                    <a:lstStyle/>
                    <a:p>
                      <a:pPr algn="r" fontAlgn="b"/>
                      <a:r>
                        <a:rPr lang="el-GR" sz="2200" b="0" i="0" u="none" strike="noStrike" dirty="0" smtClean="0">
                          <a:solidFill>
                            <a:srgbClr val="000000"/>
                          </a:solidFill>
                          <a:latin typeface="Calibri"/>
                        </a:rPr>
                        <a:t>70</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Λοιπά Αιτήματα</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195</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chemeClr val="bg1"/>
                          </a:solidFill>
                          <a:latin typeface="Calibri"/>
                        </a:rPr>
                        <a:t>Σύνολο</a:t>
                      </a:r>
                      <a:endParaRPr lang="el-GR" sz="2200" b="0" i="0" u="none" strike="noStrike" dirty="0">
                        <a:solidFill>
                          <a:schemeClr val="bg1"/>
                        </a:solidFill>
                        <a:latin typeface="Calibri"/>
                      </a:endParaRPr>
                    </a:p>
                  </a:txBody>
                  <a:tcPr marL="182880" marR="0" marT="9525" marB="0" anchor="ctr">
                    <a:solidFill>
                      <a:schemeClr val="bg2">
                        <a:lumMod val="50000"/>
                      </a:scheme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l-GR" sz="2200" b="0" i="0" u="none" strike="noStrike" dirty="0" smtClean="0">
                          <a:solidFill>
                            <a:schemeClr val="bg1"/>
                          </a:solidFill>
                          <a:latin typeface="+mn-lt"/>
                        </a:rPr>
                        <a:t>565</a:t>
                      </a:r>
                      <a:endParaRPr lang="el-GR" sz="2200" b="0" i="0" u="none" strike="noStrike" dirty="0">
                        <a:solidFill>
                          <a:schemeClr val="bg1"/>
                        </a:solidFill>
                        <a:latin typeface="Calibri"/>
                      </a:endParaRPr>
                    </a:p>
                  </a:txBody>
                  <a:tcPr marL="9525" marR="548640" marT="9525" marB="0" anchor="ctr">
                    <a:solidFill>
                      <a:schemeClr val="bg2">
                        <a:lumMod val="50000"/>
                      </a:schemeClr>
                    </a:solid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Autofit/>
          </a:bodyPr>
          <a:lstStyle/>
          <a:p>
            <a:r>
              <a:rPr lang="el-GR" dirty="0" smtClean="0"/>
              <a:t>Τμ. Τοπογραφικών Εφαρμογών Τοπογραφικά διαγράμματα </a:t>
            </a:r>
            <a:r>
              <a:rPr lang="en-US" dirty="0" smtClean="0"/>
              <a:t>I</a:t>
            </a:r>
            <a:endParaRPr lang="en-US" dirty="0"/>
          </a:p>
        </p:txBody>
      </p:sp>
      <p:sp>
        <p:nvSpPr>
          <p:cNvPr id="5" name="4 - Θέση περιεχομένου"/>
          <p:cNvSpPr>
            <a:spLocks noGrp="1"/>
          </p:cNvSpPr>
          <p:nvPr>
            <p:ph idx="1"/>
          </p:nvPr>
        </p:nvSpPr>
        <p:spPr/>
        <p:txBody>
          <a:bodyPr>
            <a:normAutofit/>
          </a:bodyPr>
          <a:lstStyle/>
          <a:p>
            <a:pPr lvl="0"/>
            <a:r>
              <a:rPr lang="el-GR" dirty="0" smtClean="0"/>
              <a:t>Αποτυπώσεις εφαρμογή ρυμοτομίας (και υψομετρικά). </a:t>
            </a:r>
            <a:endParaRPr lang="el-GR" sz="2800" dirty="0" smtClean="0"/>
          </a:p>
          <a:p>
            <a:pPr lvl="1"/>
            <a:r>
              <a:rPr lang="el-GR" dirty="0" smtClean="0"/>
              <a:t>για αναπλάσεις περιοχών της πόλεως. </a:t>
            </a:r>
            <a:endParaRPr lang="el-GR" sz="2400" dirty="0" smtClean="0"/>
          </a:p>
          <a:p>
            <a:pPr lvl="1"/>
            <a:r>
              <a:rPr lang="el-GR" dirty="0" smtClean="0"/>
              <a:t>για αναπλάσεις κτιρίων (Αρσάκειο).</a:t>
            </a:r>
            <a:endParaRPr lang="el-GR" sz="2400" dirty="0" smtClean="0"/>
          </a:p>
          <a:p>
            <a:pPr lvl="1"/>
            <a:r>
              <a:rPr lang="el-GR" dirty="0" smtClean="0"/>
              <a:t>ανάπλαση της Γούβας.</a:t>
            </a:r>
            <a:endParaRPr lang="el-GR" sz="2400" dirty="0" smtClean="0"/>
          </a:p>
          <a:p>
            <a:pPr lvl="1"/>
            <a:r>
              <a:rPr lang="el-GR" dirty="0" smtClean="0"/>
              <a:t>ανάπλαση τμήματος περιοχής </a:t>
            </a:r>
            <a:r>
              <a:rPr lang="el-GR" dirty="0" err="1" smtClean="0"/>
              <a:t>Ζαρουχλεϊκων</a:t>
            </a:r>
            <a:r>
              <a:rPr lang="el-GR" dirty="0" smtClean="0"/>
              <a:t>.</a:t>
            </a:r>
            <a:endParaRPr lang="el-GR" sz="2400" dirty="0" smtClean="0"/>
          </a:p>
          <a:p>
            <a:pPr lvl="1"/>
            <a:r>
              <a:rPr lang="el-GR" dirty="0" smtClean="0"/>
              <a:t>ενοποίηση αρχαιολογικών χώρων ιστορικού κέντρου.</a:t>
            </a:r>
            <a:endParaRPr lang="el-GR" sz="24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Autofit/>
          </a:bodyPr>
          <a:lstStyle/>
          <a:p>
            <a:r>
              <a:rPr lang="el-GR" dirty="0" smtClean="0"/>
              <a:t>Τμ. Τοπογραφικών Εφαρμογών Τοπογραφικά διαγράμματα </a:t>
            </a:r>
            <a:r>
              <a:rPr lang="en-US" dirty="0" smtClean="0"/>
              <a:t>II</a:t>
            </a:r>
            <a:endParaRPr lang="en-US" dirty="0"/>
          </a:p>
        </p:txBody>
      </p:sp>
      <p:sp>
        <p:nvSpPr>
          <p:cNvPr id="5" name="4 - Θέση περιεχομένου"/>
          <p:cNvSpPr>
            <a:spLocks noGrp="1"/>
          </p:cNvSpPr>
          <p:nvPr>
            <p:ph idx="1"/>
          </p:nvPr>
        </p:nvSpPr>
        <p:spPr/>
        <p:txBody>
          <a:bodyPr>
            <a:normAutofit fontScale="85000" lnSpcReduction="10000"/>
          </a:bodyPr>
          <a:lstStyle/>
          <a:p>
            <a:pPr lvl="0"/>
            <a:r>
              <a:rPr lang="el-GR" dirty="0" smtClean="0"/>
              <a:t>Αποτυπώσεις σύνταξη τοπογραφικών διαγραμμάτων εφαρμογή ρυμοτομίας για σύνταξη πράξεων αναλογισμού προς υλοποίηση του ρυμοτομικού σχεδίου διανοίξεις οδών κοινόχρηστων χώρων κλπ. </a:t>
            </a:r>
            <a:endParaRPr lang="el-GR" sz="2800" dirty="0" smtClean="0"/>
          </a:p>
          <a:p>
            <a:pPr lvl="1"/>
            <a:r>
              <a:rPr lang="el-GR" dirty="0" smtClean="0"/>
              <a:t>Οδός Μεγάλου Σπηλαίου στη Μεταμόρφωση Σωτήρος.</a:t>
            </a:r>
            <a:endParaRPr lang="el-GR" sz="2400" dirty="0" smtClean="0"/>
          </a:p>
          <a:p>
            <a:pPr lvl="1"/>
            <a:r>
              <a:rPr lang="el-GR" dirty="0" smtClean="0"/>
              <a:t>Οδός Ανθείας.</a:t>
            </a:r>
            <a:endParaRPr lang="el-GR" sz="2400" dirty="0" smtClean="0"/>
          </a:p>
          <a:p>
            <a:pPr lvl="1"/>
            <a:r>
              <a:rPr lang="el-GR" dirty="0" smtClean="0"/>
              <a:t>Οδός Μεγάλου Αλεξάνδρου</a:t>
            </a:r>
            <a:endParaRPr lang="el-GR" sz="2400" dirty="0" smtClean="0"/>
          </a:p>
          <a:p>
            <a:pPr lvl="1"/>
            <a:r>
              <a:rPr lang="el-GR" dirty="0" smtClean="0"/>
              <a:t>Περιοχή Παντοκράτορος </a:t>
            </a:r>
            <a:endParaRPr lang="el-GR" sz="2400" dirty="0" smtClean="0"/>
          </a:p>
          <a:p>
            <a:pPr lvl="1"/>
            <a:r>
              <a:rPr lang="el-GR" dirty="0" smtClean="0"/>
              <a:t>Οδός </a:t>
            </a:r>
            <a:r>
              <a:rPr lang="el-GR" dirty="0" err="1" smtClean="0"/>
              <a:t>Αρη</a:t>
            </a:r>
            <a:r>
              <a:rPr lang="el-GR" dirty="0" smtClean="0"/>
              <a:t> Βελουχιώτη </a:t>
            </a:r>
            <a:endParaRPr lang="el-GR" sz="2400" dirty="0" smtClean="0"/>
          </a:p>
          <a:p>
            <a:pPr lvl="1"/>
            <a:r>
              <a:rPr lang="el-GR" dirty="0" smtClean="0"/>
              <a:t>Οδός Δεσποτόπουλου και </a:t>
            </a:r>
            <a:r>
              <a:rPr lang="el-GR" dirty="0" err="1" smtClean="0"/>
              <a:t>Χρονίδου</a:t>
            </a:r>
            <a:r>
              <a:rPr lang="el-GR" dirty="0" smtClean="0"/>
              <a:t> στα </a:t>
            </a:r>
            <a:r>
              <a:rPr lang="el-GR" dirty="0" err="1" smtClean="0"/>
              <a:t>Βραχναίικα</a:t>
            </a:r>
            <a:endParaRPr lang="el-GR" sz="2400" dirty="0" smtClean="0"/>
          </a:p>
          <a:p>
            <a:pPr lvl="1"/>
            <a:r>
              <a:rPr lang="el-GR" dirty="0" smtClean="0"/>
              <a:t>Οδός Κωνσταντίνου Καραμανλή (υπό σύνταξη)</a:t>
            </a:r>
            <a:endParaRPr lang="el-GR" sz="2400" dirty="0" smtClean="0"/>
          </a:p>
          <a:p>
            <a:endParaRPr lang="el-G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Autofit/>
          </a:bodyPr>
          <a:lstStyle/>
          <a:p>
            <a:r>
              <a:rPr lang="el-GR" dirty="0" smtClean="0"/>
              <a:t>Τμ. Τοπογραφικών Εφαρμογών Τοπογραφικά διαγράμματα </a:t>
            </a:r>
            <a:r>
              <a:rPr lang="en-US" dirty="0" smtClean="0"/>
              <a:t>III</a:t>
            </a:r>
            <a:endParaRPr lang="en-US" dirty="0"/>
          </a:p>
        </p:txBody>
      </p:sp>
      <p:sp>
        <p:nvSpPr>
          <p:cNvPr id="5" name="4 - Θέση περιεχομένου"/>
          <p:cNvSpPr>
            <a:spLocks noGrp="1"/>
          </p:cNvSpPr>
          <p:nvPr>
            <p:ph idx="1"/>
          </p:nvPr>
        </p:nvSpPr>
        <p:spPr>
          <a:xfrm>
            <a:off x="457200" y="1600200"/>
            <a:ext cx="8229600" cy="5257800"/>
          </a:xfrm>
        </p:spPr>
        <p:txBody>
          <a:bodyPr>
            <a:normAutofit lnSpcReduction="10000"/>
          </a:bodyPr>
          <a:lstStyle/>
          <a:p>
            <a:pPr lvl="0"/>
            <a:r>
              <a:rPr lang="el-GR" dirty="0" smtClean="0"/>
              <a:t>Αποτυπώσεις για διαμόρφωση χώρων - κατασκευή γηπέδων</a:t>
            </a:r>
            <a:endParaRPr lang="el-GR" sz="2800" dirty="0" smtClean="0"/>
          </a:p>
          <a:p>
            <a:pPr lvl="1"/>
            <a:r>
              <a:rPr lang="el-GR" dirty="0" smtClean="0"/>
              <a:t>Νότιο Πάρκο, </a:t>
            </a:r>
            <a:endParaRPr lang="el-GR" sz="2400" dirty="0" smtClean="0"/>
          </a:p>
          <a:p>
            <a:pPr lvl="1"/>
            <a:r>
              <a:rPr lang="el-GR" dirty="0" smtClean="0"/>
              <a:t>γήπεδο </a:t>
            </a:r>
            <a:r>
              <a:rPr lang="el-GR" dirty="0" err="1" smtClean="0"/>
              <a:t>Ψαθοπύργου</a:t>
            </a:r>
            <a:r>
              <a:rPr lang="el-GR" dirty="0" smtClean="0"/>
              <a:t>,</a:t>
            </a:r>
            <a:endParaRPr lang="el-GR" sz="2400" dirty="0" smtClean="0"/>
          </a:p>
          <a:p>
            <a:pPr lvl="1"/>
            <a:r>
              <a:rPr lang="el-GR" dirty="0" smtClean="0"/>
              <a:t>γήπεδο Παραλίας, </a:t>
            </a:r>
            <a:endParaRPr lang="el-GR" sz="2400" dirty="0" smtClean="0"/>
          </a:p>
          <a:p>
            <a:pPr lvl="1"/>
            <a:r>
              <a:rPr lang="el-GR" dirty="0" smtClean="0"/>
              <a:t>κολυμβητήριο Αγυιάς (ιδιοκτησία Γενικής Γραμματείας Αθλητισμού),</a:t>
            </a:r>
            <a:endParaRPr lang="el-GR" sz="2400" dirty="0" smtClean="0"/>
          </a:p>
          <a:p>
            <a:pPr lvl="1"/>
            <a:r>
              <a:rPr lang="el-GR" dirty="0" smtClean="0"/>
              <a:t>παιδικές χαρές,</a:t>
            </a:r>
            <a:endParaRPr lang="el-GR" sz="2400" dirty="0" smtClean="0"/>
          </a:p>
          <a:p>
            <a:pPr lvl="1"/>
            <a:r>
              <a:rPr lang="el-GR" dirty="0" smtClean="0"/>
              <a:t>λαχανόκηπος,</a:t>
            </a:r>
            <a:endParaRPr lang="el-GR" sz="2400" dirty="0" smtClean="0"/>
          </a:p>
          <a:p>
            <a:pPr lvl="1"/>
            <a:r>
              <a:rPr lang="el-GR" dirty="0" err="1" smtClean="0"/>
              <a:t>πλατανόδασος</a:t>
            </a:r>
            <a:r>
              <a:rPr lang="el-GR" dirty="0" smtClean="0"/>
              <a:t> (από εργαζόμενους οχτάμηνης απασχόλησης) κλπ</a:t>
            </a:r>
          </a:p>
          <a:p>
            <a:pPr lvl="1">
              <a:buNone/>
            </a:pPr>
            <a:endParaRPr lang="el-GR" sz="5000" dirty="0" smtClean="0"/>
          </a:p>
          <a:p>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Autofit/>
          </a:bodyPr>
          <a:lstStyle/>
          <a:p>
            <a:r>
              <a:rPr lang="el-GR" dirty="0" smtClean="0"/>
              <a:t>Τμ. Τοπογραφικών Εφαρμογών Τοπογραφικά διαγράμματα </a:t>
            </a:r>
            <a:r>
              <a:rPr lang="en-US" dirty="0" smtClean="0"/>
              <a:t>IV</a:t>
            </a:r>
            <a:endParaRPr lang="en-US" dirty="0"/>
          </a:p>
        </p:txBody>
      </p:sp>
      <p:sp>
        <p:nvSpPr>
          <p:cNvPr id="5" name="4 - Θέση περιεχομένου"/>
          <p:cNvSpPr>
            <a:spLocks noGrp="1"/>
          </p:cNvSpPr>
          <p:nvPr>
            <p:ph idx="1"/>
          </p:nvPr>
        </p:nvSpPr>
        <p:spPr/>
        <p:txBody>
          <a:bodyPr>
            <a:normAutofit/>
          </a:bodyPr>
          <a:lstStyle/>
          <a:p>
            <a:pPr lvl="0"/>
            <a:r>
              <a:rPr lang="el-GR" dirty="0" smtClean="0"/>
              <a:t>Αποτύπωση Χώρου Υγειονομικής Ταφής Απορριμμάτων (Χ.Υ.Τ.Α.) </a:t>
            </a:r>
            <a:r>
              <a:rPr lang="el-GR" dirty="0" err="1" smtClean="0"/>
              <a:t>Ξερόλακκας</a:t>
            </a:r>
            <a:r>
              <a:rPr lang="el-GR" dirty="0" smtClean="0"/>
              <a:t>. </a:t>
            </a:r>
            <a:endParaRPr lang="el-GR" sz="2800" dirty="0" smtClean="0"/>
          </a:p>
          <a:p>
            <a:pPr lvl="1"/>
            <a:r>
              <a:rPr lang="el-GR" dirty="0" smtClean="0"/>
              <a:t>Υψομετρική ενημέρωση ανά χρονικά διαστήματα της υφιστάμενης κατάστασης η οποία διαφοροποιείται ανάλογα με τις εκτελούμενες χωματουργικές εργασίες.</a:t>
            </a:r>
            <a:endParaRPr lang="el-GR" sz="2400" dirty="0" smtClean="0"/>
          </a:p>
          <a:p>
            <a:pPr>
              <a:buNone/>
            </a:pPr>
            <a:endParaRPr lang="el-G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Autofit/>
          </a:bodyPr>
          <a:lstStyle/>
          <a:p>
            <a:r>
              <a:rPr lang="el-GR" dirty="0" smtClean="0"/>
              <a:t>Τμ. Τοπογραφικών Εφαρμογών Τοπογραφικά διαγράμματα </a:t>
            </a:r>
            <a:r>
              <a:rPr lang="en-US" dirty="0" smtClean="0"/>
              <a:t>V</a:t>
            </a:r>
            <a:endParaRPr lang="en-US" dirty="0"/>
          </a:p>
        </p:txBody>
      </p:sp>
      <p:sp>
        <p:nvSpPr>
          <p:cNvPr id="5" name="4 - Θέση περιεχομένου"/>
          <p:cNvSpPr>
            <a:spLocks noGrp="1"/>
          </p:cNvSpPr>
          <p:nvPr>
            <p:ph idx="1"/>
          </p:nvPr>
        </p:nvSpPr>
        <p:spPr/>
        <p:txBody>
          <a:bodyPr>
            <a:normAutofit fontScale="92500" lnSpcReduction="10000"/>
          </a:bodyPr>
          <a:lstStyle/>
          <a:p>
            <a:pPr lvl="0"/>
            <a:r>
              <a:rPr lang="el-GR" dirty="0" smtClean="0"/>
              <a:t>Αποτύπωση Δημοτικών Κοιμητηρίων για τις ανάγκες του τμήματος Δημοτικής Περιουσίας (Κτηματολόγιο) – εφαρμογή /  χάραξη επί αυτών.</a:t>
            </a:r>
            <a:endParaRPr lang="el-GR" sz="2800" dirty="0" smtClean="0"/>
          </a:p>
          <a:p>
            <a:pPr lvl="0"/>
            <a:r>
              <a:rPr lang="el-GR" dirty="0" smtClean="0"/>
              <a:t>Αποτυπώσεις για σύνταξη διαγραμμάτων δημοτικών ακινήτων για τις ανάγκες της Δημοτικής Περιουσίας (Κτηματολογίου) όπως</a:t>
            </a:r>
            <a:endParaRPr lang="el-GR" sz="2800" dirty="0" smtClean="0"/>
          </a:p>
          <a:p>
            <a:pPr lvl="1"/>
            <a:r>
              <a:rPr lang="el-GR" dirty="0" smtClean="0"/>
              <a:t>Δημοτικό ακίνητο ανατολικά της βίλας Λαδόπουλου.</a:t>
            </a:r>
            <a:endParaRPr lang="el-GR" sz="2400" dirty="0" smtClean="0"/>
          </a:p>
          <a:p>
            <a:pPr lvl="1"/>
            <a:r>
              <a:rPr lang="el-GR" dirty="0" smtClean="0"/>
              <a:t>Ιαματικά λουτρά (Αραχωβίτικα ιδιοκτησίας </a:t>
            </a:r>
            <a:r>
              <a:rPr lang="el-GR" dirty="0" err="1" smtClean="0"/>
              <a:t>εοτ</a:t>
            </a:r>
            <a:r>
              <a:rPr lang="el-GR" dirty="0" smtClean="0"/>
              <a:t>).</a:t>
            </a:r>
            <a:endParaRPr lang="el-GR" sz="2400" dirty="0" smtClean="0"/>
          </a:p>
          <a:p>
            <a:pPr lvl="1"/>
            <a:r>
              <a:rPr lang="el-GR" dirty="0" err="1" smtClean="0"/>
              <a:t>Σταθακοπούλειο</a:t>
            </a:r>
            <a:r>
              <a:rPr lang="el-GR" dirty="0" smtClean="0"/>
              <a:t> κληροδότημα.</a:t>
            </a:r>
            <a:endParaRPr lang="el-GR" sz="2400" dirty="0" smtClean="0"/>
          </a:p>
          <a:p>
            <a:pPr lvl="1"/>
            <a:r>
              <a:rPr lang="el-GR" dirty="0" smtClean="0"/>
              <a:t>Ακίνητα για το Κτηματολόγιο.</a:t>
            </a:r>
            <a:endParaRPr lang="el-GR" sz="2400" dirty="0" smtClean="0"/>
          </a:p>
          <a:p>
            <a:pPr>
              <a:buNone/>
            </a:pPr>
            <a:endParaRPr lang="el-G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Autofit/>
          </a:bodyPr>
          <a:lstStyle/>
          <a:p>
            <a:r>
              <a:rPr lang="el-GR" dirty="0" smtClean="0"/>
              <a:t>Τμ. Τοπογραφικών Εφαρμογών Τοπογραφικά διαγράμματα </a:t>
            </a:r>
            <a:r>
              <a:rPr lang="en-US" dirty="0" smtClean="0"/>
              <a:t>VI</a:t>
            </a:r>
            <a:endParaRPr lang="en-US" dirty="0"/>
          </a:p>
        </p:txBody>
      </p:sp>
      <p:sp>
        <p:nvSpPr>
          <p:cNvPr id="5" name="4 - Θέση περιεχομένου"/>
          <p:cNvSpPr>
            <a:spLocks noGrp="1"/>
          </p:cNvSpPr>
          <p:nvPr>
            <p:ph idx="1"/>
          </p:nvPr>
        </p:nvSpPr>
        <p:spPr/>
        <p:txBody>
          <a:bodyPr>
            <a:normAutofit/>
          </a:bodyPr>
          <a:lstStyle/>
          <a:p>
            <a:pPr lvl="0"/>
            <a:r>
              <a:rPr lang="el-GR" dirty="0" smtClean="0"/>
              <a:t>Αποτυπώσεις σύνταξη διαγραμμάτων για οριοθετήσεις ρεμάτων</a:t>
            </a:r>
            <a:endParaRPr lang="el-GR" sz="2800" dirty="0" smtClean="0"/>
          </a:p>
          <a:p>
            <a:pPr lvl="1"/>
            <a:r>
              <a:rPr lang="el-GR" dirty="0" smtClean="0"/>
              <a:t>(δυο χείμαρροι στην περιοχή της </a:t>
            </a:r>
            <a:r>
              <a:rPr lang="el-GR" dirty="0" err="1" smtClean="0"/>
              <a:t>Ροδινής</a:t>
            </a:r>
            <a:r>
              <a:rPr lang="el-GR" dirty="0" smtClean="0"/>
              <a:t>)</a:t>
            </a:r>
            <a:endParaRPr lang="el-GR" sz="2400" dirty="0" smtClean="0"/>
          </a:p>
          <a:p>
            <a:pPr lvl="0"/>
            <a:r>
              <a:rPr lang="el-GR" dirty="0" smtClean="0"/>
              <a:t>Αποτυπώσεις σύνταξη διαγραμμάτων για προτεινόμενες τροποποιήσεις του ρυμοτομικού σχεδίου σε συνεργασία με το τμήμα πολεοδομικού σχεδιασμού.  </a:t>
            </a:r>
            <a:endParaRPr lang="el-GR" sz="2800" dirty="0" smtClean="0"/>
          </a:p>
          <a:p>
            <a:pPr>
              <a:buNone/>
            </a:pPr>
            <a:endParaRPr lang="el-G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Autofit/>
          </a:bodyPr>
          <a:lstStyle/>
          <a:p>
            <a:r>
              <a:rPr lang="el-GR" dirty="0" smtClean="0"/>
              <a:t>Τμ. Τοπογραφικών Εφαρμογών Τοπογραφικά διαγράμματα </a:t>
            </a:r>
            <a:r>
              <a:rPr lang="en-US" dirty="0" smtClean="0"/>
              <a:t>VII</a:t>
            </a:r>
            <a:endParaRPr lang="en-US" dirty="0"/>
          </a:p>
        </p:txBody>
      </p:sp>
      <p:sp>
        <p:nvSpPr>
          <p:cNvPr id="5" name="4 - Θέση περιεχομένου"/>
          <p:cNvSpPr>
            <a:spLocks noGrp="1"/>
          </p:cNvSpPr>
          <p:nvPr>
            <p:ph idx="1"/>
          </p:nvPr>
        </p:nvSpPr>
        <p:spPr/>
        <p:txBody>
          <a:bodyPr>
            <a:normAutofit lnSpcReduction="10000"/>
          </a:bodyPr>
          <a:lstStyle/>
          <a:p>
            <a:pPr lvl="0"/>
            <a:r>
              <a:rPr lang="el-GR" dirty="0" smtClean="0"/>
              <a:t>Εφαρμογή ρυμοτομίας επί του εδάφους για την κατασκευή κοινόχρηστων χώρων (Λεύκα κλπ) </a:t>
            </a:r>
            <a:endParaRPr lang="el-GR" sz="2800" dirty="0" smtClean="0"/>
          </a:p>
          <a:p>
            <a:pPr lvl="0"/>
            <a:r>
              <a:rPr lang="el-GR" dirty="0" smtClean="0"/>
              <a:t>Σύνταξη διαγράμματος για την πρόταση τροποποίησης του ρυμοτομικού σχεδίου στην Πολεοδομική Μελέτη Επέκτασης «</a:t>
            </a:r>
            <a:r>
              <a:rPr lang="el-GR" dirty="0" err="1" smtClean="0"/>
              <a:t>Ιτεών</a:t>
            </a:r>
            <a:r>
              <a:rPr lang="el-GR" dirty="0" smtClean="0"/>
              <a:t>-Λεύκας» επί του οικοδομικού τετραγώνου Γ66, μεταξύ Γλαύκου, Σουνίου και Ευβοίας (ιδιοκτησία Σπανού).</a:t>
            </a:r>
            <a:endParaRPr lang="el-GR" sz="2800" dirty="0" smtClean="0"/>
          </a:p>
          <a:p>
            <a:pPr>
              <a:buNone/>
            </a:pPr>
            <a:endParaRPr 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2776"/>
          </a:xfrm>
          <a:blipFill>
            <a:blip r:embed="rId2" cstate="print"/>
            <a:tile tx="0" ty="0" sx="100000" sy="100000" flip="none" algn="tl"/>
          </a:blipFill>
        </p:spPr>
        <p:txBody>
          <a:bodyPr>
            <a:noAutofit/>
          </a:bodyPr>
          <a:lstStyle/>
          <a:p>
            <a:r>
              <a:rPr lang="el-GR" dirty="0" smtClean="0"/>
              <a:t>Χώρος άσκησης</a:t>
            </a:r>
            <a:br>
              <a:rPr lang="el-GR" dirty="0" smtClean="0"/>
            </a:br>
            <a:r>
              <a:rPr lang="el-GR" dirty="0" smtClean="0"/>
              <a:t>πολεοδομικών αρμοδιοτήτων</a:t>
            </a:r>
            <a:endParaRPr lang="en-US" dirty="0"/>
          </a:p>
        </p:txBody>
      </p:sp>
      <p:pic>
        <p:nvPicPr>
          <p:cNvPr id="10" name="9 - Θέση περιεχομένου" descr="ΕΡΓΟ ΔΙΕΥΘΥΝΣΗΣ ΠΕΠΡΑΓΜΕΝΑ.png"/>
          <p:cNvPicPr>
            <a:picLocks noGrp="1" noChangeAspect="1"/>
          </p:cNvPicPr>
          <p:nvPr>
            <p:ph idx="1"/>
          </p:nvPr>
        </p:nvPicPr>
        <p:blipFill>
          <a:blip r:embed="rId3" cstate="print"/>
          <a:stretch>
            <a:fillRect/>
          </a:stretch>
        </p:blipFill>
        <p:spPr>
          <a:xfrm>
            <a:off x="876780" y="1600200"/>
            <a:ext cx="7390439" cy="4525963"/>
          </a:xfrm>
        </p:spPr>
      </p:pic>
      <p:sp>
        <p:nvSpPr>
          <p:cNvPr id="4" name="3 - TextBox"/>
          <p:cNvSpPr txBox="1"/>
          <p:nvPr/>
        </p:nvSpPr>
        <p:spPr>
          <a:xfrm>
            <a:off x="1928794" y="6143644"/>
            <a:ext cx="3429024" cy="430887"/>
          </a:xfrm>
          <a:prstGeom prst="rect">
            <a:avLst/>
          </a:prstGeom>
          <a:noFill/>
        </p:spPr>
        <p:txBody>
          <a:bodyPr wrap="square" rtlCol="0">
            <a:spAutoFit/>
          </a:bodyPr>
          <a:lstStyle/>
          <a:p>
            <a:r>
              <a:rPr lang="el-GR" sz="2200" dirty="0" smtClean="0"/>
              <a:t>Έκταση περίπου 850 </a:t>
            </a:r>
            <a:r>
              <a:rPr lang="en-US" sz="2200" dirty="0" smtClean="0"/>
              <a:t>Km</a:t>
            </a:r>
            <a:r>
              <a:rPr lang="en-US" sz="2200" baseline="30000" dirty="0" smtClean="0"/>
              <a:t>2</a:t>
            </a:r>
            <a:endParaRPr lang="el-GR" sz="2200" baseline="30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Autofit/>
          </a:bodyPr>
          <a:lstStyle/>
          <a:p>
            <a:r>
              <a:rPr lang="el-GR" dirty="0" smtClean="0"/>
              <a:t>Τμ. Τοπογραφικών Εφαρμογών Τοπογραφικά διαγράμματα </a:t>
            </a:r>
            <a:r>
              <a:rPr lang="en-US" dirty="0" smtClean="0"/>
              <a:t>VIII</a:t>
            </a:r>
            <a:endParaRPr lang="en-US" dirty="0"/>
          </a:p>
        </p:txBody>
      </p:sp>
      <p:sp>
        <p:nvSpPr>
          <p:cNvPr id="5" name="4 - Θέση περιεχομένου"/>
          <p:cNvSpPr>
            <a:spLocks noGrp="1"/>
          </p:cNvSpPr>
          <p:nvPr>
            <p:ph idx="1"/>
          </p:nvPr>
        </p:nvSpPr>
        <p:spPr/>
        <p:txBody>
          <a:bodyPr>
            <a:normAutofit/>
          </a:bodyPr>
          <a:lstStyle/>
          <a:p>
            <a:pPr lvl="0"/>
            <a:r>
              <a:rPr lang="el-GR" dirty="0" smtClean="0"/>
              <a:t>Αποτύπωση περιοχής για τροποποίηση του ρυμοτομικού σχεδίου της Πολεοδομικής Μελέτης Αναθεώρησης «Αγυιάς» και τμήματος εκατέρωθεν προβλεπόμενης οδού Κωνσταντίνου Καραμανλή - εφαρμογή ρυμοτομικών γραμμών, οικοδομικών γραμμών, εξαρτημένα διαγράμματα εφαρμογής έκτασης πεντακοσίων στρεμμάτων.</a:t>
            </a:r>
            <a:endParaRPr lang="el-GR" sz="2800" dirty="0" smtClean="0"/>
          </a:p>
          <a:p>
            <a:pPr>
              <a:buNone/>
            </a:pPr>
            <a:endParaRPr lang="el-G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Autofit/>
          </a:bodyPr>
          <a:lstStyle/>
          <a:p>
            <a:r>
              <a:rPr lang="el-GR" dirty="0" smtClean="0"/>
              <a:t>Τμ. Τοπογραφικών Εφαρμογών Τοπογραφικά διαγράμματα </a:t>
            </a:r>
            <a:r>
              <a:rPr lang="en-US" dirty="0" smtClean="0"/>
              <a:t>IX</a:t>
            </a:r>
            <a:endParaRPr lang="en-US" dirty="0"/>
          </a:p>
        </p:txBody>
      </p:sp>
      <p:sp>
        <p:nvSpPr>
          <p:cNvPr id="5" name="4 - Θέση περιεχομένου"/>
          <p:cNvSpPr>
            <a:spLocks noGrp="1"/>
          </p:cNvSpPr>
          <p:nvPr>
            <p:ph idx="1"/>
          </p:nvPr>
        </p:nvSpPr>
        <p:spPr/>
        <p:txBody>
          <a:bodyPr>
            <a:normAutofit/>
          </a:bodyPr>
          <a:lstStyle/>
          <a:p>
            <a:pPr lvl="0"/>
            <a:r>
              <a:rPr lang="el-GR" dirty="0" smtClean="0"/>
              <a:t>Σύνταξη - έλεγχος διαγραμμάτων – εισηγήσεις στο Δημοτικό Συμβούλιο για εντοπισμένες τροποποιήσεις υψομετρικών μελετών – </a:t>
            </a:r>
            <a:r>
              <a:rPr lang="el-GR" dirty="0" err="1" smtClean="0"/>
              <a:t>μηκοτομών</a:t>
            </a:r>
            <a:endParaRPr lang="el-GR" sz="2800" dirty="0" smtClean="0"/>
          </a:p>
          <a:p>
            <a:pPr lvl="1"/>
            <a:r>
              <a:rPr lang="el-GR" dirty="0" smtClean="0"/>
              <a:t>τμήμα οδού Κανακάρη </a:t>
            </a:r>
            <a:endParaRPr lang="el-GR" sz="2400" dirty="0" smtClean="0"/>
          </a:p>
          <a:p>
            <a:pPr lvl="1"/>
            <a:r>
              <a:rPr lang="el-GR" dirty="0" smtClean="0"/>
              <a:t>τμήμα πεζόδρομου οδού Κανελλοπούλου</a:t>
            </a:r>
            <a:endParaRPr lang="el-GR" sz="2400" dirty="0" smtClean="0"/>
          </a:p>
          <a:p>
            <a:pPr lvl="1"/>
            <a:r>
              <a:rPr lang="el-GR" dirty="0" smtClean="0"/>
              <a:t>τμήμα οδού Θεοτόκη.     </a:t>
            </a:r>
            <a:endParaRPr lang="el-GR" sz="2400" dirty="0" smtClean="0"/>
          </a:p>
          <a:p>
            <a:pPr>
              <a:buNone/>
            </a:pPr>
            <a:endParaRPr lang="el-G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71612"/>
          </a:xfrm>
          <a:blipFill>
            <a:blip r:embed="rId2" cstate="print"/>
            <a:tile tx="0" ty="0" sx="100000" sy="100000" flip="none" algn="tl"/>
          </a:blipFill>
        </p:spPr>
        <p:txBody>
          <a:bodyPr>
            <a:normAutofit/>
          </a:bodyPr>
          <a:lstStyle/>
          <a:p>
            <a:r>
              <a:rPr lang="el-GR" dirty="0" smtClean="0"/>
              <a:t>Τμ. Συγκοινωνιακού και Κυκλοφοριακού Σχεδιασμού </a:t>
            </a:r>
            <a:r>
              <a:rPr lang="en-US" dirty="0" smtClean="0"/>
              <a:t>2017</a:t>
            </a:r>
            <a:endParaRPr lang="en-US" dirty="0"/>
          </a:p>
        </p:txBody>
      </p:sp>
      <p:graphicFrame>
        <p:nvGraphicFramePr>
          <p:cNvPr id="4" name="3 - Θέση περιεχομένου"/>
          <p:cNvGraphicFramePr>
            <a:graphicFrameLocks noGrp="1"/>
          </p:cNvGraphicFramePr>
          <p:nvPr>
            <p:ph idx="1"/>
          </p:nvPr>
        </p:nvGraphicFramePr>
        <p:xfrm>
          <a:off x="457200" y="1600200"/>
          <a:ext cx="8229600" cy="4283268"/>
        </p:xfrm>
        <a:graphic>
          <a:graphicData uri="http://schemas.openxmlformats.org/drawingml/2006/table">
            <a:tbl>
              <a:tblPr firstRow="1" bandRow="1">
                <a:tableStyleId>{5C22544A-7EE6-4342-B048-85BDC9FD1C3A}</a:tableStyleId>
              </a:tblPr>
              <a:tblGrid>
                <a:gridCol w="6707088"/>
                <a:gridCol w="1522512"/>
              </a:tblGrid>
              <a:tr h="356939">
                <a:tc>
                  <a:txBody>
                    <a:bodyPr/>
                    <a:lstStyle/>
                    <a:p>
                      <a:pPr algn="l" fontAlgn="b"/>
                      <a:r>
                        <a:rPr lang="el-GR" sz="2200" b="0" i="0" u="none" strike="noStrike" dirty="0" smtClean="0">
                          <a:solidFill>
                            <a:schemeClr val="bg1"/>
                          </a:solidFill>
                          <a:latin typeface="+mn-lt"/>
                        </a:rPr>
                        <a:t>Κατηγορία αιτήματος</a:t>
                      </a:r>
                      <a:endParaRPr lang="el-GR" sz="2200" b="0" i="0" u="none" strike="noStrike" dirty="0">
                        <a:solidFill>
                          <a:schemeClr val="bg1"/>
                        </a:solidFill>
                        <a:latin typeface="+mn-lt"/>
                      </a:endParaRPr>
                    </a:p>
                  </a:txBody>
                  <a:tcPr marL="182880" marR="0" marT="9525" marB="0" anchor="ctr">
                    <a:solidFill>
                      <a:schemeClr val="bg2">
                        <a:lumMod val="50000"/>
                      </a:schemeClr>
                    </a:solidFill>
                  </a:tcPr>
                </a:tc>
                <a:tc>
                  <a:txBody>
                    <a:bodyPr/>
                    <a:lstStyle/>
                    <a:p>
                      <a:pPr algn="r" fontAlgn="b"/>
                      <a:r>
                        <a:rPr lang="el-GR" sz="2200" b="0" i="0" u="none" strike="noStrike" dirty="0" smtClean="0">
                          <a:solidFill>
                            <a:schemeClr val="bg1"/>
                          </a:solidFill>
                          <a:latin typeface="Calibri"/>
                        </a:rPr>
                        <a:t>Πλήθος</a:t>
                      </a:r>
                      <a:endParaRPr lang="el-GR" sz="2200" b="0" i="0" u="none" strike="noStrike" dirty="0">
                        <a:solidFill>
                          <a:schemeClr val="bg1"/>
                        </a:solidFill>
                        <a:latin typeface="Calibri"/>
                      </a:endParaRPr>
                    </a:p>
                  </a:txBody>
                  <a:tcPr marL="9525" marR="182880" marT="9525" marB="0" anchor="ctr">
                    <a:solidFill>
                      <a:schemeClr val="bg2">
                        <a:lumMod val="50000"/>
                      </a:schemeClr>
                    </a:solidFill>
                  </a:tcPr>
                </a:tc>
              </a:tr>
              <a:tr h="356939">
                <a:tc>
                  <a:txBody>
                    <a:bodyPr/>
                    <a:lstStyle/>
                    <a:p>
                      <a:pPr algn="l" fontAlgn="b"/>
                      <a:r>
                        <a:rPr lang="el-GR" sz="2200" b="0" i="0" u="none" strike="noStrike" dirty="0" smtClean="0">
                          <a:solidFill>
                            <a:srgbClr val="000000"/>
                          </a:solidFill>
                          <a:latin typeface="Calibri"/>
                        </a:rPr>
                        <a:t>Αποφάσεις</a:t>
                      </a:r>
                      <a:r>
                        <a:rPr lang="el-GR" sz="2200" b="0" i="0" u="none" strike="noStrike" baseline="0" dirty="0" smtClean="0">
                          <a:solidFill>
                            <a:srgbClr val="000000"/>
                          </a:solidFill>
                          <a:latin typeface="Calibri"/>
                        </a:rPr>
                        <a:t> κυκλοφοριακών ρυθμίσεων</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186</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Άδεια Εισόδου</a:t>
                      </a:r>
                      <a:r>
                        <a:rPr lang="el-GR" sz="2200" b="0" i="0" u="none" strike="noStrike" baseline="0" dirty="0" smtClean="0">
                          <a:solidFill>
                            <a:srgbClr val="000000"/>
                          </a:solidFill>
                          <a:latin typeface="Calibri"/>
                        </a:rPr>
                        <a:t> – Εξόδου γκαράζ</a:t>
                      </a:r>
                      <a:endParaRPr lang="el-GR" sz="2200" b="0" i="0" u="none" strike="noStrike" dirty="0">
                        <a:solidFill>
                          <a:srgbClr val="000000"/>
                        </a:solidFill>
                        <a:latin typeface="Calibri"/>
                      </a:endParaRPr>
                    </a:p>
                  </a:txBody>
                  <a:tcPr marL="182880" marR="0" marT="9525" marB="0" anchor="ctr"/>
                </a:tc>
                <a:tc>
                  <a:txBody>
                    <a:bodyPr/>
                    <a:lstStyle/>
                    <a:p>
                      <a:pPr algn="r" fontAlgn="b"/>
                      <a:r>
                        <a:rPr lang="en-US" sz="2200" b="0" i="0" u="none" strike="noStrike" dirty="0" smtClean="0">
                          <a:solidFill>
                            <a:srgbClr val="000000"/>
                          </a:solidFill>
                          <a:latin typeface="Calibri"/>
                        </a:rPr>
                        <a:t>3</a:t>
                      </a:r>
                      <a:r>
                        <a:rPr lang="el-GR" sz="2200" b="0" i="0" u="none" strike="noStrike" dirty="0" smtClean="0">
                          <a:solidFill>
                            <a:srgbClr val="000000"/>
                          </a:solidFill>
                          <a:latin typeface="Calibri"/>
                        </a:rPr>
                        <a:t>4</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Τοποθέτηση</a:t>
                      </a:r>
                      <a:r>
                        <a:rPr lang="el-GR" sz="2200" b="0" i="0" u="none" strike="noStrike" baseline="0" dirty="0" smtClean="0">
                          <a:solidFill>
                            <a:srgbClr val="000000"/>
                          </a:solidFill>
                          <a:latin typeface="Calibri"/>
                        </a:rPr>
                        <a:t> σήμανσης</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209</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Οριζόντια διαγράμμιση</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34</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Αλληλογραφία μελετών</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15</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Απαγόρευση στάθμευσης</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40</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Καταγγελίες</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7</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Βεβαίωση ταχυδρομικής</a:t>
                      </a:r>
                      <a:r>
                        <a:rPr lang="el-GR" sz="2200" b="0" i="0" u="none" strike="noStrike" baseline="0" dirty="0" smtClean="0">
                          <a:solidFill>
                            <a:srgbClr val="000000"/>
                          </a:solidFill>
                          <a:latin typeface="Calibri"/>
                        </a:rPr>
                        <a:t> διεύθυνσης</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82</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Βεβαίωση ονομασίας</a:t>
                      </a:r>
                      <a:r>
                        <a:rPr lang="el-GR" sz="2200" b="0" i="0" u="none" strike="noStrike" baseline="0" dirty="0" smtClean="0">
                          <a:solidFill>
                            <a:srgbClr val="000000"/>
                          </a:solidFill>
                          <a:latin typeface="Calibri"/>
                        </a:rPr>
                        <a:t> / μετονομασίας οδού</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61</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rgbClr val="000000"/>
                          </a:solidFill>
                          <a:latin typeface="Calibri"/>
                        </a:rPr>
                        <a:t>Λοιπά</a:t>
                      </a:r>
                      <a:r>
                        <a:rPr lang="el-GR" sz="2200" b="0" i="0" u="none" strike="noStrike" baseline="0" dirty="0" smtClean="0">
                          <a:solidFill>
                            <a:srgbClr val="000000"/>
                          </a:solidFill>
                          <a:latin typeface="Calibri"/>
                        </a:rPr>
                        <a:t> έγγραφα</a:t>
                      </a:r>
                      <a:endParaRPr lang="el-GR" sz="2200" b="0" i="0" u="none" strike="noStrike" dirty="0">
                        <a:solidFill>
                          <a:srgbClr val="000000"/>
                        </a:solidFill>
                        <a:latin typeface="Calibri"/>
                      </a:endParaRPr>
                    </a:p>
                  </a:txBody>
                  <a:tcPr marL="182880" marR="0" marT="9525" marB="0" anchor="ctr"/>
                </a:tc>
                <a:tc>
                  <a:txBody>
                    <a:bodyPr/>
                    <a:lstStyle/>
                    <a:p>
                      <a:pPr algn="r" fontAlgn="b"/>
                      <a:r>
                        <a:rPr lang="el-GR" sz="2200" b="0" i="0" u="none" strike="noStrike" dirty="0" smtClean="0">
                          <a:solidFill>
                            <a:srgbClr val="000000"/>
                          </a:solidFill>
                          <a:latin typeface="Calibri"/>
                        </a:rPr>
                        <a:t>653</a:t>
                      </a:r>
                      <a:endParaRPr lang="en-US" sz="2200" b="0" i="0" u="none" strike="noStrike" dirty="0">
                        <a:solidFill>
                          <a:srgbClr val="000000"/>
                        </a:solidFill>
                        <a:latin typeface="Calibri"/>
                      </a:endParaRPr>
                    </a:p>
                  </a:txBody>
                  <a:tcPr marL="9525" marR="548640" marT="9525" marB="0" anchor="ctr"/>
                </a:tc>
              </a:tr>
              <a:tr h="356939">
                <a:tc>
                  <a:txBody>
                    <a:bodyPr/>
                    <a:lstStyle/>
                    <a:p>
                      <a:pPr algn="l" fontAlgn="b"/>
                      <a:r>
                        <a:rPr lang="el-GR" sz="2200" b="0" i="0" u="none" strike="noStrike" dirty="0" smtClean="0">
                          <a:solidFill>
                            <a:schemeClr val="bg1"/>
                          </a:solidFill>
                          <a:latin typeface="Calibri"/>
                        </a:rPr>
                        <a:t>Σύνολο</a:t>
                      </a:r>
                      <a:endParaRPr lang="el-GR" sz="2200" b="0" i="0" u="none" strike="noStrike" dirty="0">
                        <a:solidFill>
                          <a:schemeClr val="bg1"/>
                        </a:solidFill>
                        <a:latin typeface="Calibri"/>
                      </a:endParaRPr>
                    </a:p>
                  </a:txBody>
                  <a:tcPr marL="182880" marR="0" marT="9525" marB="0" anchor="ctr">
                    <a:solidFill>
                      <a:schemeClr val="bg2">
                        <a:lumMod val="50000"/>
                      </a:scheme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l-GR" sz="2200" b="0" i="0" u="none" strike="noStrike" dirty="0" smtClean="0">
                          <a:solidFill>
                            <a:schemeClr val="bg1"/>
                          </a:solidFill>
                          <a:latin typeface="+mn-lt"/>
                        </a:rPr>
                        <a:t>1,321</a:t>
                      </a:r>
                      <a:endParaRPr lang="el-GR" sz="2200" b="0" i="0" u="none" strike="noStrike" dirty="0">
                        <a:solidFill>
                          <a:schemeClr val="bg1"/>
                        </a:solidFill>
                        <a:latin typeface="Calibri"/>
                      </a:endParaRPr>
                    </a:p>
                  </a:txBody>
                  <a:tcPr marL="9525" marR="548640" marT="9525" marB="0" anchor="ctr">
                    <a:solidFill>
                      <a:schemeClr val="bg2">
                        <a:lumMod val="50000"/>
                      </a:schemeClr>
                    </a:solidFill>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rmAutofit/>
          </a:bodyPr>
          <a:lstStyle/>
          <a:p>
            <a:r>
              <a:rPr lang="el-GR" dirty="0" smtClean="0"/>
              <a:t>Κυκλοφοριακές Μελέτες Ι</a:t>
            </a:r>
          </a:p>
        </p:txBody>
      </p:sp>
      <p:sp>
        <p:nvSpPr>
          <p:cNvPr id="3" name="2 - Θέση περιεχομένου"/>
          <p:cNvSpPr>
            <a:spLocks noGrp="1"/>
          </p:cNvSpPr>
          <p:nvPr>
            <p:ph idx="1"/>
          </p:nvPr>
        </p:nvSpPr>
        <p:spPr>
          <a:xfrm>
            <a:off x="457200" y="1142984"/>
            <a:ext cx="8363272" cy="4878305"/>
          </a:xfrm>
        </p:spPr>
        <p:txBody>
          <a:bodyPr>
            <a:normAutofit/>
          </a:bodyPr>
          <a:lstStyle/>
          <a:p>
            <a:pPr lvl="0"/>
            <a:r>
              <a:rPr lang="el-GR" dirty="0" smtClean="0"/>
              <a:t>Σύστημα χρονικού περιορισμού της στάθμευσης.</a:t>
            </a:r>
            <a:endParaRPr lang="en-US" dirty="0" smtClean="0"/>
          </a:p>
          <a:p>
            <a:pPr lvl="1">
              <a:buNone/>
            </a:pPr>
            <a:r>
              <a:rPr lang="el-GR" dirty="0" smtClean="0"/>
              <a:t>	</a:t>
            </a:r>
            <a:r>
              <a:rPr lang="el-GR" dirty="0" smtClean="0">
                <a:solidFill>
                  <a:schemeClr val="bg1">
                    <a:lumMod val="50000"/>
                  </a:schemeClr>
                </a:solidFill>
              </a:rPr>
              <a:t>Κανονισμός, σχέδιο εφαρμογής, τοποθέτηση κατακόρυφης και οριζόντιας σήμανσης.</a:t>
            </a:r>
            <a:endParaRPr lang="en-US" dirty="0" smtClean="0">
              <a:solidFill>
                <a:schemeClr val="bg1">
                  <a:lumMod val="50000"/>
                </a:schemeClr>
              </a:solidFill>
            </a:endParaRPr>
          </a:p>
          <a:p>
            <a:pPr lvl="0">
              <a:spcBef>
                <a:spcPts val="1800"/>
              </a:spcBef>
            </a:pPr>
            <a:r>
              <a:rPr lang="el-GR" dirty="0" smtClean="0"/>
              <a:t>Κυκλοφοριακή μελέτη υπαίθριων χώρων στάθμευσης.</a:t>
            </a:r>
            <a:endParaRPr lang="en-US" dirty="0" smtClean="0"/>
          </a:p>
          <a:p>
            <a:pPr lvl="1">
              <a:buNone/>
            </a:pPr>
            <a:r>
              <a:rPr lang="el-GR" dirty="0" smtClean="0"/>
              <a:t>	</a:t>
            </a:r>
            <a:r>
              <a:rPr lang="el-GR" dirty="0" smtClean="0">
                <a:solidFill>
                  <a:schemeClr val="bg1">
                    <a:lumMod val="50000"/>
                  </a:schemeClr>
                </a:solidFill>
              </a:rPr>
              <a:t>Εναρμόνιση με το Γ.Π.Σ στο κέντρο της πόλης.</a:t>
            </a:r>
            <a:endParaRPr lang="en-US" dirty="0" smtClean="0">
              <a:solidFill>
                <a:schemeClr val="bg1">
                  <a:lumMod val="50000"/>
                </a:schemeClr>
              </a:solidFill>
            </a:endParaRPr>
          </a:p>
          <a:p>
            <a:pPr lvl="0"/>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rmAutofit/>
          </a:bodyPr>
          <a:lstStyle/>
          <a:p>
            <a:r>
              <a:rPr lang="el-GR" dirty="0" smtClean="0"/>
              <a:t>Κυκλοφοριακές Μελέτες ΙΙ</a:t>
            </a:r>
          </a:p>
        </p:txBody>
      </p:sp>
      <p:sp>
        <p:nvSpPr>
          <p:cNvPr id="3" name="2 - Θέση περιεχομένου"/>
          <p:cNvSpPr>
            <a:spLocks noGrp="1"/>
          </p:cNvSpPr>
          <p:nvPr>
            <p:ph idx="1"/>
          </p:nvPr>
        </p:nvSpPr>
        <p:spPr>
          <a:xfrm>
            <a:off x="457200" y="1142984"/>
            <a:ext cx="8229600" cy="5715016"/>
          </a:xfrm>
        </p:spPr>
        <p:txBody>
          <a:bodyPr>
            <a:normAutofit fontScale="92500"/>
          </a:bodyPr>
          <a:lstStyle/>
          <a:p>
            <a:pPr lvl="0"/>
            <a:r>
              <a:rPr lang="el-GR" dirty="0" smtClean="0"/>
              <a:t>Κανονισμός χρήσης πεζοδρόμων, πλατειών κλπ.</a:t>
            </a:r>
            <a:endParaRPr lang="en-US" dirty="0" smtClean="0"/>
          </a:p>
          <a:p>
            <a:pPr lvl="1">
              <a:buNone/>
            </a:pPr>
            <a:r>
              <a:rPr lang="el-GR" dirty="0" smtClean="0">
                <a:solidFill>
                  <a:schemeClr val="bg1">
                    <a:lumMod val="50000"/>
                  </a:schemeClr>
                </a:solidFill>
              </a:rPr>
              <a:t>	Στο ιστορικό κέντρο σε συνεργασία με άλλες Δ/</a:t>
            </a:r>
            <a:r>
              <a:rPr lang="el-GR" dirty="0" err="1" smtClean="0">
                <a:solidFill>
                  <a:schemeClr val="bg1">
                    <a:lumMod val="50000"/>
                  </a:schemeClr>
                </a:solidFill>
              </a:rPr>
              <a:t>νσεις</a:t>
            </a:r>
            <a:r>
              <a:rPr lang="el-GR" dirty="0" smtClean="0">
                <a:solidFill>
                  <a:schemeClr val="bg1">
                    <a:lumMod val="50000"/>
                  </a:schemeClr>
                </a:solidFill>
              </a:rPr>
              <a:t> του Δήμου. </a:t>
            </a:r>
            <a:endParaRPr lang="en-US" dirty="0" smtClean="0">
              <a:solidFill>
                <a:schemeClr val="bg1">
                  <a:lumMod val="50000"/>
                </a:schemeClr>
              </a:solidFill>
            </a:endParaRPr>
          </a:p>
          <a:p>
            <a:pPr lvl="0">
              <a:spcBef>
                <a:spcPts val="1800"/>
              </a:spcBef>
            </a:pPr>
            <a:r>
              <a:rPr lang="el-GR" dirty="0" smtClean="0"/>
              <a:t>Προσαρμογή φωτεινής σηματοδότησης σε κόμβους που επηρεάζονται λόγω δικτύου ποδηλατοδρόμων στο ιστορικό κέντρο του Δήμου Πατρέων στα πλαίσια της βιώσιμης αστικής ανάπτυξης.</a:t>
            </a:r>
            <a:endParaRPr lang="en-US" dirty="0" smtClean="0"/>
          </a:p>
          <a:p>
            <a:pPr lvl="1">
              <a:buNone/>
            </a:pPr>
            <a:r>
              <a:rPr lang="el-GR" dirty="0" smtClean="0">
                <a:solidFill>
                  <a:schemeClr val="bg1">
                    <a:lumMod val="50000"/>
                  </a:schemeClr>
                </a:solidFill>
              </a:rPr>
              <a:t>	Στοιχεία σηματοδοτών, σχέδια σήμανσης και σηματοδότησης κόμβων, κυκλοφοριακοί φόρτοι οχημάτων και ποδηλάτων, στοιχεία οδικών ατυχημάτων.</a:t>
            </a:r>
            <a:endParaRPr lang="en-US" dirty="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rmAutofit/>
          </a:bodyPr>
          <a:lstStyle/>
          <a:p>
            <a:r>
              <a:rPr lang="el-GR" dirty="0" smtClean="0"/>
              <a:t>Κυκλοφοριακές Μελέτες ΙΙΙ</a:t>
            </a:r>
          </a:p>
        </p:txBody>
      </p:sp>
      <p:sp>
        <p:nvSpPr>
          <p:cNvPr id="3" name="2 - Θέση περιεχομένου"/>
          <p:cNvSpPr>
            <a:spLocks noGrp="1"/>
          </p:cNvSpPr>
          <p:nvPr>
            <p:ph idx="1"/>
          </p:nvPr>
        </p:nvSpPr>
        <p:spPr>
          <a:xfrm>
            <a:off x="457200" y="1142984"/>
            <a:ext cx="8229600" cy="5715016"/>
          </a:xfrm>
        </p:spPr>
        <p:txBody>
          <a:bodyPr>
            <a:normAutofit fontScale="92500" lnSpcReduction="10000"/>
          </a:bodyPr>
          <a:lstStyle/>
          <a:p>
            <a:pPr lvl="0"/>
            <a:r>
              <a:rPr lang="el-GR" cap="all" dirty="0" smtClean="0"/>
              <a:t>Έ</a:t>
            </a:r>
            <a:r>
              <a:rPr lang="el-GR" dirty="0" smtClean="0"/>
              <a:t>γκριση κυκλοφοριακών μέτρων παραλιακού ποδηλατοδρόμου (από Κανελλοπούλου έως Παπαφλέσσα)</a:t>
            </a:r>
            <a:r>
              <a:rPr lang="el-GR" cap="all" dirty="0" smtClean="0"/>
              <a:t> </a:t>
            </a:r>
            <a:r>
              <a:rPr lang="el-GR" dirty="0" smtClean="0"/>
              <a:t>στα πλαίσια της βιώσιμης αστικής ανάπτυξης.</a:t>
            </a:r>
            <a:endParaRPr lang="en-US" dirty="0" smtClean="0"/>
          </a:p>
          <a:p>
            <a:pPr lvl="1">
              <a:buNone/>
            </a:pPr>
            <a:r>
              <a:rPr lang="el-GR" dirty="0" smtClean="0"/>
              <a:t>	</a:t>
            </a:r>
            <a:r>
              <a:rPr lang="el-GR" dirty="0" smtClean="0">
                <a:solidFill>
                  <a:schemeClr val="bg1">
                    <a:lumMod val="50000"/>
                  </a:schemeClr>
                </a:solidFill>
              </a:rPr>
              <a:t>Ποδηλατική διαδρομή, διατομή οδοστρώματος -φωτεινοί σηματοδότες, σταθμός ταξί, </a:t>
            </a:r>
            <a:r>
              <a:rPr lang="el-GR" dirty="0" err="1" smtClean="0">
                <a:solidFill>
                  <a:schemeClr val="bg1">
                    <a:lumMod val="50000"/>
                  </a:schemeClr>
                </a:solidFill>
              </a:rPr>
              <a:t>οδοσήμανση</a:t>
            </a:r>
            <a:r>
              <a:rPr lang="el-GR" dirty="0" smtClean="0"/>
              <a:t>.</a:t>
            </a:r>
            <a:endParaRPr lang="en-US" dirty="0" smtClean="0"/>
          </a:p>
          <a:p>
            <a:pPr lvl="0">
              <a:spcBef>
                <a:spcPts val="2400"/>
              </a:spcBef>
            </a:pPr>
            <a:r>
              <a:rPr lang="el-GR" dirty="0" smtClean="0"/>
              <a:t>Κυκλοφοριακή μελέτη για τον καθορισμό τμήματος της οδού Μαιζώνος ως οδού ήπιας κυκλοφορίας</a:t>
            </a:r>
            <a:r>
              <a:rPr lang="el-GR" cap="all" dirty="0" smtClean="0"/>
              <a:t> </a:t>
            </a:r>
            <a:r>
              <a:rPr lang="el-GR" dirty="0" smtClean="0"/>
              <a:t>στα πλαίσια της βιώσιμης αστικής ανάπτυξης.</a:t>
            </a:r>
            <a:endParaRPr lang="en-US" dirty="0" smtClean="0"/>
          </a:p>
          <a:p>
            <a:pPr lvl="1" algn="just">
              <a:buNone/>
            </a:pPr>
            <a:r>
              <a:rPr lang="el-GR" dirty="0" smtClean="0"/>
              <a:t>	</a:t>
            </a:r>
            <a:r>
              <a:rPr lang="el-GR" dirty="0" smtClean="0">
                <a:solidFill>
                  <a:schemeClr val="bg1">
                    <a:lumMod val="50000"/>
                  </a:schemeClr>
                </a:solidFill>
              </a:rPr>
              <a:t>Διαδικασία ανάθεσης, επίβλεψης και παραλαβής της μελέτης.</a:t>
            </a:r>
            <a:endParaRPr lang="en-US" dirty="0" smtClean="0">
              <a:solidFill>
                <a:schemeClr val="bg1">
                  <a:lumMod val="50000"/>
                </a:schemeClr>
              </a:solidFill>
            </a:endParaRPr>
          </a:p>
          <a:p>
            <a:pPr lvl="0" algn="just"/>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rmAutofit/>
          </a:bodyPr>
          <a:lstStyle/>
          <a:p>
            <a:r>
              <a:rPr lang="el-GR" dirty="0" smtClean="0"/>
              <a:t>Κυκλοφοριακές Μελέτες </a:t>
            </a:r>
            <a:r>
              <a:rPr lang="en-US" dirty="0" smtClean="0"/>
              <a:t>IV</a:t>
            </a:r>
            <a:endParaRPr lang="el-GR" dirty="0" smtClean="0"/>
          </a:p>
        </p:txBody>
      </p:sp>
      <p:sp>
        <p:nvSpPr>
          <p:cNvPr id="3" name="2 - Θέση περιεχομένου"/>
          <p:cNvSpPr>
            <a:spLocks noGrp="1"/>
          </p:cNvSpPr>
          <p:nvPr>
            <p:ph idx="1"/>
          </p:nvPr>
        </p:nvSpPr>
        <p:spPr>
          <a:xfrm>
            <a:off x="457200" y="1600200"/>
            <a:ext cx="8229600" cy="4925144"/>
          </a:xfrm>
        </p:spPr>
        <p:txBody>
          <a:bodyPr>
            <a:normAutofit lnSpcReduction="10000"/>
          </a:bodyPr>
          <a:lstStyle/>
          <a:p>
            <a:pPr lvl="0" algn="just"/>
            <a:r>
              <a:rPr lang="el-GR" dirty="0" smtClean="0"/>
              <a:t>Μελέτη κυκλοφοριακών ρυθμίσεων για την περιοχή της άνω πόλης στα πλαίσια της βιώσιμης αστικής ανάπτυξης.</a:t>
            </a:r>
            <a:endParaRPr lang="en-US" dirty="0" smtClean="0"/>
          </a:p>
          <a:p>
            <a:pPr lvl="1" algn="just">
              <a:buNone/>
            </a:pPr>
            <a:r>
              <a:rPr lang="el-GR" dirty="0" smtClean="0"/>
              <a:t>	</a:t>
            </a:r>
            <a:r>
              <a:rPr lang="el-GR" dirty="0" smtClean="0">
                <a:solidFill>
                  <a:schemeClr val="bg1">
                    <a:lumMod val="50000"/>
                  </a:schemeClr>
                </a:solidFill>
              </a:rPr>
              <a:t>Κυκλοφοριακή μελέτη, σήμανση, σχέδια κατακόρυφης και οριζόντιας σήμανσης.</a:t>
            </a:r>
            <a:endParaRPr lang="en-US" dirty="0" smtClean="0">
              <a:solidFill>
                <a:schemeClr val="bg1">
                  <a:lumMod val="50000"/>
                </a:schemeClr>
              </a:solidFill>
            </a:endParaRPr>
          </a:p>
          <a:p>
            <a:pPr lvl="0" algn="just">
              <a:spcBef>
                <a:spcPts val="2400"/>
              </a:spcBef>
            </a:pPr>
            <a:r>
              <a:rPr lang="el-GR" dirty="0" smtClean="0"/>
              <a:t>Μελέτη κυκλοφοριακών ρυθμίσεων για την περιοχή της κάτω πόλης στα πλαίσια της βιώσιμης αστικής ανάπτυξης (σε εξέλιξη).</a:t>
            </a:r>
            <a:endParaRPr lang="en-US" dirty="0" smtClean="0"/>
          </a:p>
          <a:p>
            <a:pPr lvl="1" algn="just">
              <a:buNone/>
            </a:pPr>
            <a:r>
              <a:rPr lang="el-GR" dirty="0" smtClean="0"/>
              <a:t>	</a:t>
            </a:r>
            <a:r>
              <a:rPr lang="el-GR" dirty="0" smtClean="0">
                <a:solidFill>
                  <a:schemeClr val="bg1">
                    <a:lumMod val="50000"/>
                  </a:schemeClr>
                </a:solidFill>
              </a:rPr>
              <a:t>Κυκλοφοριακή μελέτη, σήμανση, σχέδια κατακόρυφης και οριζόντιας σήμανσης.</a:t>
            </a:r>
            <a:endParaRPr lang="en-US" dirty="0" smtClean="0">
              <a:solidFill>
                <a:schemeClr val="bg1">
                  <a:lumMod val="50000"/>
                </a:schemeClr>
              </a:solidFill>
            </a:endParaRPr>
          </a:p>
          <a:p>
            <a:pPr lvl="0" algn="just"/>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rmAutofit/>
          </a:bodyPr>
          <a:lstStyle/>
          <a:p>
            <a:r>
              <a:rPr lang="el-GR" dirty="0" smtClean="0"/>
              <a:t>Κυκλοφοριακές Μελέτες </a:t>
            </a:r>
            <a:r>
              <a:rPr lang="en-US" dirty="0" smtClean="0"/>
              <a:t>V</a:t>
            </a:r>
            <a:endParaRPr lang="el-GR" dirty="0" smtClean="0"/>
          </a:p>
        </p:txBody>
      </p:sp>
      <p:sp>
        <p:nvSpPr>
          <p:cNvPr id="3" name="2 - Θέση περιεχομένου"/>
          <p:cNvSpPr>
            <a:spLocks noGrp="1"/>
          </p:cNvSpPr>
          <p:nvPr>
            <p:ph idx="1"/>
          </p:nvPr>
        </p:nvSpPr>
        <p:spPr>
          <a:xfrm>
            <a:off x="457200" y="1600200"/>
            <a:ext cx="8229600" cy="4972072"/>
          </a:xfrm>
        </p:spPr>
        <p:txBody>
          <a:bodyPr>
            <a:normAutofit lnSpcReduction="10000"/>
          </a:bodyPr>
          <a:lstStyle/>
          <a:p>
            <a:pPr lvl="0"/>
            <a:r>
              <a:rPr lang="el-GR" dirty="0" smtClean="0"/>
              <a:t>Μέτρα αναβάθμισης της συγκοινωνιακής εξυπηρέτησης, διαχείρισης της κυκλοφορίας και στάθμευσης (σε διαδικασία ανάθεσής )</a:t>
            </a:r>
            <a:endParaRPr lang="en-US" dirty="0" smtClean="0"/>
          </a:p>
          <a:p>
            <a:pPr lvl="1" algn="just">
              <a:buNone/>
            </a:pPr>
            <a:r>
              <a:rPr lang="el-GR" dirty="0" smtClean="0"/>
              <a:t>	</a:t>
            </a:r>
            <a:r>
              <a:rPr lang="el-GR" dirty="0" smtClean="0">
                <a:solidFill>
                  <a:schemeClr val="bg1">
                    <a:lumMod val="50000"/>
                  </a:schemeClr>
                </a:solidFill>
              </a:rPr>
              <a:t>Λειτουργία οδών Κορίνθου-Κανακάρη, Αγ. Σοφίας και Μικρής Περιμετρικής, και υποστήριξη της κυκλοφοριακής λειτουργίας της κεντρικής περιοχής, καθορισμός εναλλακτικής διαδρομής των συγκοινωνιακών γραμμών στην κατεύθυνση από νότο προς βορά (δηλ. Της εξόδου) της οδού Κανακάρη, στο τμήμα της μετά το κέντρο της πόλης, στις κατευθύνσεις της μελέτης «Δοξιάδη».  </a:t>
            </a:r>
            <a:endParaRPr lang="en-US" dirty="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normAutofit/>
          </a:bodyPr>
          <a:lstStyle/>
          <a:p>
            <a:r>
              <a:rPr lang="el-GR" dirty="0" smtClean="0"/>
              <a:t>Κυκλοφοριακές Μελέτες </a:t>
            </a:r>
            <a:r>
              <a:rPr lang="en-US" dirty="0" smtClean="0"/>
              <a:t>VI</a:t>
            </a:r>
            <a:endParaRPr lang="el-GR" dirty="0" smtClean="0"/>
          </a:p>
        </p:txBody>
      </p:sp>
      <p:sp>
        <p:nvSpPr>
          <p:cNvPr id="3" name="2 - Θέση περιεχομένου"/>
          <p:cNvSpPr>
            <a:spLocks noGrp="1"/>
          </p:cNvSpPr>
          <p:nvPr>
            <p:ph idx="1"/>
          </p:nvPr>
        </p:nvSpPr>
        <p:spPr/>
        <p:txBody>
          <a:bodyPr>
            <a:normAutofit lnSpcReduction="10000"/>
          </a:bodyPr>
          <a:lstStyle/>
          <a:p>
            <a:pPr lvl="0"/>
            <a:r>
              <a:rPr lang="el-GR" dirty="0" smtClean="0"/>
              <a:t>Μελέτη προμηθείας ανταλλακτικών για επισκευή &amp; συντήρηση κοινοχρήστων ποδηλάτων του δήμου πατρίων &amp; της υπηρεσίας συντήρησης &amp; διαχείρισης του συστήματος κοινοχρήστων ποδηλάτων.</a:t>
            </a:r>
            <a:endParaRPr lang="en-US" dirty="0" smtClean="0"/>
          </a:p>
          <a:p>
            <a:pPr lvl="1" algn="just">
              <a:buNone/>
            </a:pPr>
            <a:r>
              <a:rPr lang="el-GR" dirty="0" smtClean="0"/>
              <a:t>	</a:t>
            </a:r>
            <a:r>
              <a:rPr lang="el-GR" dirty="0" smtClean="0">
                <a:solidFill>
                  <a:schemeClr val="bg1">
                    <a:lumMod val="50000"/>
                  </a:schemeClr>
                </a:solidFill>
              </a:rPr>
              <a:t>Επαναλειτουργία του Συστήματος Κοινοχρήστων Ποδηλάτων του Δήμου, (δωρεάν υπηρεσία προς τους δημότες). Αποκατάσταση βλαβών και Σύμβαση Διαχείρισης-Συντήρησής του.</a:t>
            </a:r>
            <a:endParaRPr lang="en-US" dirty="0" smtClean="0">
              <a:solidFill>
                <a:schemeClr val="bg1">
                  <a:lumMod val="50000"/>
                </a:schemeClr>
              </a:solidFill>
            </a:endParaRPr>
          </a:p>
          <a:p>
            <a:pPr lvl="1" algn="just">
              <a:buNone/>
            </a:pPr>
            <a:r>
              <a:rPr lang="el-GR" dirty="0" smtClean="0">
                <a:solidFill>
                  <a:schemeClr val="bg1">
                    <a:lumMod val="50000"/>
                  </a:schemeClr>
                </a:solidFill>
              </a:rPr>
              <a:t>	(επίκειται η υπογραφή της σύμβασης).</a:t>
            </a:r>
            <a:endParaRPr lang="en-US" dirty="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3" cstate="print"/>
            <a:tile tx="0" ty="0" sx="100000" sy="100000" flip="none" algn="tl"/>
          </a:blipFill>
        </p:spPr>
        <p:txBody>
          <a:bodyPr>
            <a:normAutofit/>
          </a:bodyPr>
          <a:lstStyle/>
          <a:p>
            <a:r>
              <a:rPr lang="el-GR" dirty="0" smtClean="0"/>
              <a:t>Κυκλοφοριακές Μελέτες </a:t>
            </a:r>
            <a:r>
              <a:rPr lang="en-US" dirty="0" smtClean="0"/>
              <a:t>VII</a:t>
            </a:r>
            <a:endParaRPr lang="el-GR" dirty="0" smtClean="0"/>
          </a:p>
        </p:txBody>
      </p:sp>
      <p:sp>
        <p:nvSpPr>
          <p:cNvPr id="3" name="2 - Θέση περιεχομένου"/>
          <p:cNvSpPr>
            <a:spLocks noGrp="1"/>
          </p:cNvSpPr>
          <p:nvPr>
            <p:ph idx="1"/>
          </p:nvPr>
        </p:nvSpPr>
        <p:spPr>
          <a:xfrm>
            <a:off x="0" y="1214422"/>
            <a:ext cx="9001156" cy="5643578"/>
          </a:xfrm>
        </p:spPr>
        <p:txBody>
          <a:bodyPr>
            <a:normAutofit/>
          </a:bodyPr>
          <a:lstStyle/>
          <a:p>
            <a:pPr lvl="0"/>
            <a:r>
              <a:rPr lang="el-GR" dirty="0" smtClean="0"/>
              <a:t>Εκπόνηση Στρατηγικού σχεδίου Βιώσιμης Κινητικότητας (Σ.Β.Α.Κ.) της μητροπολιτικής περιοχής της Πάτρας  (σε εξέλιξη) </a:t>
            </a:r>
            <a:endParaRPr lang="en-US" dirty="0" smtClean="0"/>
          </a:p>
          <a:p>
            <a:pPr lvl="1">
              <a:buNone/>
            </a:pPr>
            <a:r>
              <a:rPr lang="el-GR" dirty="0" smtClean="0"/>
              <a:t>	</a:t>
            </a:r>
            <a:r>
              <a:rPr lang="el-GR" dirty="0" smtClean="0">
                <a:solidFill>
                  <a:schemeClr val="bg1">
                    <a:lumMod val="50000"/>
                  </a:schemeClr>
                </a:solidFill>
              </a:rPr>
              <a:t>Κυριότερα θέματα που θα καλύψει είναι: Δημόσιες μεταφορές, βάδισμα και ποδηλασία,  </a:t>
            </a:r>
            <a:r>
              <a:rPr lang="el-GR" dirty="0" err="1" smtClean="0">
                <a:solidFill>
                  <a:schemeClr val="bg1">
                    <a:lumMod val="50000"/>
                  </a:schemeClr>
                </a:solidFill>
              </a:rPr>
              <a:t>διαλειτουργικότητα</a:t>
            </a:r>
            <a:r>
              <a:rPr lang="el-GR" dirty="0" smtClean="0">
                <a:solidFill>
                  <a:schemeClr val="bg1">
                    <a:lumMod val="50000"/>
                  </a:schemeClr>
                </a:solidFill>
              </a:rPr>
              <a:t>,  -ασφάλεια αστικών οδών, οδικές μεταφορές, αστική εφοδιαστική, διαχείριση κινητικότητας, ευφυή συστήματα μεταφορών.</a:t>
            </a:r>
            <a:endParaRPr lang="en-US" dirty="0" smtClean="0">
              <a:solidFill>
                <a:schemeClr val="bg1">
                  <a:lumMod val="50000"/>
                </a:schemeClr>
              </a:solidFill>
            </a:endParaRPr>
          </a:p>
          <a:p>
            <a:pPr lvl="1">
              <a:buNone/>
            </a:pPr>
            <a:r>
              <a:rPr lang="el-GR" dirty="0" smtClean="0">
                <a:solidFill>
                  <a:schemeClr val="bg1">
                    <a:lumMod val="50000"/>
                  </a:schemeClr>
                </a:solidFill>
              </a:rPr>
              <a:t>	Επίκειται η διαδικασία ανάθεσής του</a:t>
            </a:r>
            <a:endParaRPr lang="en-US" dirty="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340768"/>
          </a:xfrm>
          <a:blipFill>
            <a:blip r:embed="rId2" cstate="print"/>
            <a:tile tx="0" ty="0" sx="100000" sy="100000" flip="none" algn="tl"/>
          </a:blipFill>
        </p:spPr>
        <p:txBody>
          <a:bodyPr>
            <a:normAutofit/>
          </a:bodyPr>
          <a:lstStyle/>
          <a:p>
            <a:r>
              <a:rPr lang="el-GR" dirty="0" smtClean="0"/>
              <a:t>Πολεοδομικό Καθεστώς σε </a:t>
            </a:r>
            <a:r>
              <a:rPr lang="en-US" dirty="0" smtClean="0"/>
              <a:t>Km</a:t>
            </a:r>
            <a:r>
              <a:rPr lang="en-US" baseline="30000" dirty="0" smtClean="0"/>
              <a:t>2</a:t>
            </a:r>
            <a:endParaRPr lang="en-US" baseline="30000" dirty="0"/>
          </a:p>
        </p:txBody>
      </p:sp>
      <p:graphicFrame>
        <p:nvGraphicFramePr>
          <p:cNvPr id="5" name="1 - Γράφημα"/>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lstStyle/>
          <a:p>
            <a:r>
              <a:rPr lang="el-GR" dirty="0" smtClean="0"/>
              <a:t>Τμ. Αρχείου και Γεωπληροφορικής</a:t>
            </a:r>
          </a:p>
        </p:txBody>
      </p:sp>
      <p:sp>
        <p:nvSpPr>
          <p:cNvPr id="3" name="2 - Θέση περιεχομένου"/>
          <p:cNvSpPr>
            <a:spLocks noGrp="1"/>
          </p:cNvSpPr>
          <p:nvPr>
            <p:ph idx="1"/>
          </p:nvPr>
        </p:nvSpPr>
        <p:spPr>
          <a:xfrm>
            <a:off x="457200" y="1600200"/>
            <a:ext cx="8229600" cy="4997152"/>
          </a:xfrm>
        </p:spPr>
        <p:txBody>
          <a:bodyPr>
            <a:normAutofit lnSpcReduction="10000"/>
          </a:bodyPr>
          <a:lstStyle/>
          <a:p>
            <a:r>
              <a:rPr lang="el-GR" dirty="0" smtClean="0"/>
              <a:t>Χορήγηση διαγραμμάτων και χαρτών.</a:t>
            </a:r>
          </a:p>
          <a:p>
            <a:r>
              <a:rPr lang="el-GR" dirty="0" smtClean="0"/>
              <a:t>Πολεοδομικά στοιχεία.</a:t>
            </a:r>
          </a:p>
          <a:p>
            <a:r>
              <a:rPr lang="el-GR" dirty="0" smtClean="0"/>
              <a:t>Διαδικτυακές υπηρεσίες.</a:t>
            </a:r>
          </a:p>
          <a:p>
            <a:r>
              <a:rPr lang="el-GR" dirty="0" smtClean="0"/>
              <a:t>Ειδικές χαρτοσυνθέσεις.</a:t>
            </a:r>
          </a:p>
          <a:p>
            <a:r>
              <a:rPr lang="el-GR" dirty="0" smtClean="0"/>
              <a:t>Στοιχεία οδικού δικτύου.</a:t>
            </a:r>
          </a:p>
          <a:p>
            <a:r>
              <a:rPr lang="el-GR" dirty="0" smtClean="0"/>
              <a:t>Καταγραφή γεωχωρικών στοιχείων.</a:t>
            </a:r>
          </a:p>
          <a:p>
            <a:r>
              <a:rPr lang="el-GR" dirty="0" smtClean="0"/>
              <a:t>Ανοιχτά γεωχωρικά δεδομένα.</a:t>
            </a:r>
          </a:p>
          <a:p>
            <a:r>
              <a:rPr lang="el-GR" dirty="0" smtClean="0"/>
              <a:t>Καταγραφή Δημοτικής Περιουσίας.</a:t>
            </a:r>
          </a:p>
          <a:p>
            <a:r>
              <a:rPr lang="el-GR" dirty="0" err="1" smtClean="0"/>
              <a:t>κ.λ.π</a:t>
            </a:r>
            <a:r>
              <a:rPr lang="el-GR" dirty="0" smtClean="0"/>
              <a: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56792"/>
          </a:xfrm>
          <a:blipFill>
            <a:blip r:embed="rId2" cstate="print"/>
            <a:tile tx="0" ty="0" sx="100000" sy="100000" flip="none" algn="tl"/>
          </a:blipFill>
        </p:spPr>
        <p:txBody>
          <a:bodyPr>
            <a:normAutofit/>
          </a:bodyPr>
          <a:lstStyle/>
          <a:p>
            <a:r>
              <a:rPr lang="el-GR" dirty="0" smtClean="0"/>
              <a:t>Γεωχωρικές πληροφορίες για την Ανάπλαση στα </a:t>
            </a:r>
            <a:r>
              <a:rPr lang="el-GR" dirty="0" err="1" smtClean="0"/>
              <a:t>Ζαρουχλέικα</a:t>
            </a:r>
            <a:r>
              <a:rPr lang="el-GR" dirty="0" smtClean="0"/>
              <a:t> - Κρύα</a:t>
            </a:r>
            <a:endParaRPr lang="el-GR" dirty="0"/>
          </a:p>
        </p:txBody>
      </p:sp>
      <p:pic>
        <p:nvPicPr>
          <p:cNvPr id="4" name="3 - Θέση περιεχομένου" descr="ΑΝΑΠΛΑΣΗ ΖΑΡΟΥΧΛΕΙΚΑ-ΚΡΥΑ.png"/>
          <p:cNvPicPr>
            <a:picLocks noGrp="1" noChangeAspect="1"/>
          </p:cNvPicPr>
          <p:nvPr>
            <p:ph idx="1"/>
          </p:nvPr>
        </p:nvPicPr>
        <p:blipFill>
          <a:blip r:embed="rId3" cstate="print"/>
          <a:stretch>
            <a:fillRect/>
          </a:stretch>
        </p:blipFill>
        <p:spPr>
          <a:xfrm>
            <a:off x="755576" y="1556792"/>
            <a:ext cx="3232042" cy="5141913"/>
          </a:xfrm>
        </p:spPr>
      </p:pic>
      <p:pic>
        <p:nvPicPr>
          <p:cNvPr id="5" name="3 - Θέση περιεχομένου" descr="ΑΝΑΠΛΑΣΗ ΖΑΡΟΥΧΛΕΙΚΑ-ΚΡΥΑ.png"/>
          <p:cNvPicPr>
            <a:picLocks noChangeAspect="1"/>
          </p:cNvPicPr>
          <p:nvPr/>
        </p:nvPicPr>
        <p:blipFill>
          <a:blip r:embed="rId4" cstate="print"/>
          <a:stretch>
            <a:fillRect/>
          </a:stretch>
        </p:blipFill>
        <p:spPr>
          <a:xfrm>
            <a:off x="5220072" y="1556792"/>
            <a:ext cx="3232041" cy="5141913"/>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7864"/>
          </a:xfrm>
          <a:blipFill>
            <a:blip r:embed="rId2" cstate="print"/>
            <a:tile tx="0" ty="0" sx="100000" sy="100000" flip="none" algn="tl"/>
          </a:blipFill>
        </p:spPr>
        <p:txBody>
          <a:bodyPr/>
          <a:lstStyle/>
          <a:p>
            <a:r>
              <a:rPr lang="el-GR" dirty="0" smtClean="0"/>
              <a:t>Γενικός Χάρτης</a:t>
            </a:r>
            <a:endParaRPr lang="el-GR" dirty="0"/>
          </a:p>
        </p:txBody>
      </p:sp>
      <p:pic>
        <p:nvPicPr>
          <p:cNvPr id="6" name="5 - Θέση περιεχομένου" descr="Patra_Web_DP_Basev3_50000.png"/>
          <p:cNvPicPr>
            <a:picLocks noGrp="1" noChangeAspect="1"/>
          </p:cNvPicPr>
          <p:nvPr>
            <p:ph idx="1"/>
          </p:nvPr>
        </p:nvPicPr>
        <p:blipFill>
          <a:blip r:embed="rId3" cstate="print"/>
          <a:stretch>
            <a:fillRect/>
          </a:stretch>
        </p:blipFill>
        <p:spPr>
          <a:xfrm>
            <a:off x="1367184" y="1600200"/>
            <a:ext cx="6409631" cy="4525963"/>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7864"/>
          </a:xfrm>
          <a:blipFill>
            <a:blip r:embed="rId2" cstate="print"/>
            <a:tile tx="0" ty="0" sx="100000" sy="100000" flip="none" algn="tl"/>
          </a:blipFill>
        </p:spPr>
        <p:txBody>
          <a:bodyPr/>
          <a:lstStyle/>
          <a:p>
            <a:r>
              <a:rPr lang="el-GR" dirty="0" smtClean="0"/>
              <a:t>Γενικός Χάρτης με Ανάγλυφο</a:t>
            </a:r>
            <a:endParaRPr lang="el-GR" dirty="0"/>
          </a:p>
        </p:txBody>
      </p:sp>
      <p:pic>
        <p:nvPicPr>
          <p:cNvPr id="6" name="5 - Θέση περιεχομένου" descr="Patra_Web_DP_Basev3_50000_DEM.png"/>
          <p:cNvPicPr>
            <a:picLocks noGrp="1" noChangeAspect="1"/>
          </p:cNvPicPr>
          <p:nvPr>
            <p:ph idx="1"/>
          </p:nvPr>
        </p:nvPicPr>
        <p:blipFill>
          <a:blip r:embed="rId3" cstate="print"/>
          <a:stretch>
            <a:fillRect/>
          </a:stretch>
        </p:blipFill>
        <p:spPr>
          <a:xfrm>
            <a:off x="1367184" y="1600200"/>
            <a:ext cx="6409631" cy="4525963"/>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7864"/>
          </a:xfrm>
          <a:blipFill>
            <a:blip r:embed="rId2" cstate="print"/>
            <a:tile tx="0" ty="0" sx="100000" sy="100000" flip="none" algn="tl"/>
          </a:blipFill>
        </p:spPr>
        <p:txBody>
          <a:bodyPr/>
          <a:lstStyle/>
          <a:p>
            <a:r>
              <a:rPr lang="el-GR" dirty="0" smtClean="0"/>
              <a:t>Κυκλοφοριακή Μελέτη Άνω Πόλης</a:t>
            </a:r>
            <a:endParaRPr lang="el-GR" dirty="0"/>
          </a:p>
        </p:txBody>
      </p:sp>
      <p:pic>
        <p:nvPicPr>
          <p:cNvPr id="5" name="4 - Θέση περιεχομένου" descr="ANO POLH _KYKLOFORIAKA_18_09_2018-1_TELIKO_vst1-301760_4234920_200.png"/>
          <p:cNvPicPr>
            <a:picLocks noGrp="1" noChangeAspect="1"/>
          </p:cNvPicPr>
          <p:nvPr>
            <p:ph idx="1"/>
          </p:nvPr>
        </p:nvPicPr>
        <p:blipFill>
          <a:blip r:embed="rId3" cstate="print"/>
          <a:stretch>
            <a:fillRect/>
          </a:stretch>
        </p:blipFill>
        <p:spPr>
          <a:xfrm>
            <a:off x="1185394" y="1600200"/>
            <a:ext cx="6773212" cy="4525963"/>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a:blipFill>
            <a:blip r:embed="rId2" cstate="print"/>
            <a:tile tx="0" ty="0" sx="100000" sy="100000" flip="none" algn="tl"/>
          </a:blipFill>
        </p:spPr>
        <p:txBody>
          <a:bodyPr/>
          <a:lstStyle/>
          <a:p>
            <a:r>
              <a:rPr lang="el-GR" dirty="0" smtClean="0"/>
              <a:t>Κτηματολογικό Διάγραμμα</a:t>
            </a:r>
            <a:endParaRPr lang="el-GR" dirty="0"/>
          </a:p>
        </p:txBody>
      </p:sp>
      <p:pic>
        <p:nvPicPr>
          <p:cNvPr id="4" name="3 - Θέση περιεχομένου" descr="ΑΚ22.png"/>
          <p:cNvPicPr>
            <a:picLocks noGrp="1" noChangeAspect="1"/>
          </p:cNvPicPr>
          <p:nvPr>
            <p:ph idx="1"/>
          </p:nvPr>
        </p:nvPicPr>
        <p:blipFill>
          <a:blip r:embed="rId3" cstate="print"/>
          <a:stretch>
            <a:fillRect/>
          </a:stretch>
        </p:blipFill>
        <p:spPr>
          <a:xfrm>
            <a:off x="457200" y="1656682"/>
            <a:ext cx="8229600" cy="4330449"/>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7864"/>
          </a:xfrm>
          <a:blipFill>
            <a:blip r:embed="rId2" cstate="print"/>
            <a:tile tx="0" ty="0" sx="100000" sy="100000" flip="none" algn="tl"/>
          </a:blipFill>
        </p:spPr>
        <p:txBody>
          <a:bodyPr/>
          <a:lstStyle/>
          <a:p>
            <a:r>
              <a:rPr lang="el-GR" dirty="0" smtClean="0"/>
              <a:t>Διάγραμμα χωρικών διορθώσεων</a:t>
            </a:r>
            <a:endParaRPr lang="el-GR" dirty="0"/>
          </a:p>
        </p:txBody>
      </p:sp>
      <p:pic>
        <p:nvPicPr>
          <p:cNvPr id="5" name="4 - Θέση περιεχομένου" descr="Pages from ΕΔΑΦΙΚΑ_ΤΜΗΜΑΤΑ_AK1_1.png"/>
          <p:cNvPicPr>
            <a:picLocks noGrp="1" noChangeAspect="1"/>
          </p:cNvPicPr>
          <p:nvPr>
            <p:ph idx="1"/>
          </p:nvPr>
        </p:nvPicPr>
        <p:blipFill>
          <a:blip r:embed="rId3" cstate="print"/>
          <a:stretch>
            <a:fillRect/>
          </a:stretch>
        </p:blipFill>
        <p:spPr>
          <a:xfrm>
            <a:off x="2555776" y="1257217"/>
            <a:ext cx="3960440" cy="5600783"/>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7864"/>
          </a:xfrm>
          <a:blipFill>
            <a:blip r:embed="rId2" cstate="print"/>
            <a:tile tx="0" ty="0" sx="100000" sy="100000" flip="none" algn="tl"/>
          </a:blipFill>
        </p:spPr>
        <p:txBody>
          <a:bodyPr/>
          <a:lstStyle/>
          <a:p>
            <a:r>
              <a:rPr lang="el-GR" dirty="0" smtClean="0"/>
              <a:t>Γεωλογικός Χάρτης</a:t>
            </a:r>
            <a:endParaRPr lang="el-GR" dirty="0"/>
          </a:p>
        </p:txBody>
      </p:sp>
      <p:pic>
        <p:nvPicPr>
          <p:cNvPr id="7" name="6 - Εικόνα" descr="ΙΑΜΑΤΙΚΑ ΕΟΤ ΑΡΑΧΩΒΙΤΙΚΑ_layout1.png"/>
          <p:cNvPicPr>
            <a:picLocks noChangeAspect="1"/>
          </p:cNvPicPr>
          <p:nvPr/>
        </p:nvPicPr>
        <p:blipFill>
          <a:blip r:embed="rId3" cstate="print"/>
          <a:stretch>
            <a:fillRect/>
          </a:stretch>
        </p:blipFill>
        <p:spPr>
          <a:xfrm>
            <a:off x="755576" y="1340768"/>
            <a:ext cx="7632848" cy="5401472"/>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7864"/>
          </a:xfrm>
          <a:blipFill>
            <a:blip r:embed="rId2" cstate="print"/>
            <a:tile tx="0" ty="0" sx="100000" sy="100000" flip="none" algn="tl"/>
          </a:blipFill>
        </p:spPr>
        <p:txBody>
          <a:bodyPr/>
          <a:lstStyle/>
          <a:p>
            <a:r>
              <a:rPr lang="el-GR" dirty="0" smtClean="0"/>
              <a:t>Κτηματολογικό Διάγραμμα</a:t>
            </a:r>
            <a:endParaRPr lang="el-GR" dirty="0"/>
          </a:p>
        </p:txBody>
      </p:sp>
      <p:pic>
        <p:nvPicPr>
          <p:cNvPr id="4" name="3 - Εικόνα" descr="ΟΡΙΑ_ΧΥΤΑ_ΑΠΑΛΛΟΤΡΙΩΣΕΙΣ_ΔΗΜΟΥ_BUFFER_ΤΟΠΟ_2000.png"/>
          <p:cNvPicPr>
            <a:picLocks noChangeAspect="1"/>
          </p:cNvPicPr>
          <p:nvPr/>
        </p:nvPicPr>
        <p:blipFill>
          <a:blip r:embed="rId3" cstate="print"/>
          <a:stretch>
            <a:fillRect/>
          </a:stretch>
        </p:blipFill>
        <p:spPr>
          <a:xfrm>
            <a:off x="611560" y="1340768"/>
            <a:ext cx="7596336" cy="537433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7864"/>
          </a:xfrm>
          <a:blipFill>
            <a:blip r:embed="rId2" cstate="print"/>
            <a:tile tx="0" ty="0" sx="100000" sy="100000" flip="none" algn="tl"/>
          </a:blipFill>
        </p:spPr>
        <p:txBody>
          <a:bodyPr/>
          <a:lstStyle/>
          <a:p>
            <a:r>
              <a:rPr lang="el-GR" dirty="0" smtClean="0"/>
              <a:t>Διάγραμμα Παραλιακού Μετώπου</a:t>
            </a:r>
            <a:endParaRPr lang="el-GR" dirty="0"/>
          </a:p>
        </p:txBody>
      </p:sp>
      <p:pic>
        <p:nvPicPr>
          <p:cNvPr id="5" name="4 - Εικόνα" descr="ΛΙΜΕΝΙΚΗ ΖΩΝΗ_ΠΑΡΑΧΩΡΟΥΜΕΝΟΙ_ΧΩΡΟΙ_ESRI_SATELITE_10b.png"/>
          <p:cNvPicPr>
            <a:picLocks noChangeAspect="1"/>
          </p:cNvPicPr>
          <p:nvPr/>
        </p:nvPicPr>
        <p:blipFill>
          <a:blip r:embed="rId3" cstate="print"/>
          <a:stretch>
            <a:fillRect/>
          </a:stretch>
        </p:blipFill>
        <p:spPr>
          <a:xfrm>
            <a:off x="0" y="2701134"/>
            <a:ext cx="9144000" cy="145573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340768"/>
          </a:xfrm>
          <a:blipFill>
            <a:blip r:embed="rId2" cstate="print"/>
            <a:tile tx="0" ty="0" sx="100000" sy="100000" flip="none" algn="tl"/>
          </a:blipFill>
        </p:spPr>
        <p:txBody>
          <a:bodyPr>
            <a:normAutofit/>
          </a:bodyPr>
          <a:lstStyle/>
          <a:p>
            <a:r>
              <a:rPr lang="el-GR" dirty="0" smtClean="0"/>
              <a:t>Πολεοδομικά Στοιχεία</a:t>
            </a:r>
            <a:endParaRPr lang="en-US" baseline="30000" dirty="0"/>
          </a:p>
        </p:txBody>
      </p:sp>
      <p:graphicFrame>
        <p:nvGraphicFramePr>
          <p:cNvPr id="6" name="5 - Θέση περιεχομένου"/>
          <p:cNvGraphicFramePr>
            <a:graphicFrameLocks noGrp="1"/>
          </p:cNvGraphicFramePr>
          <p:nvPr>
            <p:ph idx="1"/>
          </p:nvPr>
        </p:nvGraphicFramePr>
        <p:xfrm>
          <a:off x="500034" y="1357298"/>
          <a:ext cx="8229600" cy="5120640"/>
        </p:xfrm>
        <a:graphic>
          <a:graphicData uri="http://schemas.openxmlformats.org/drawingml/2006/table">
            <a:tbl>
              <a:tblPr firstRow="1" bandRow="1">
                <a:tableStyleId>{5C22544A-7EE6-4342-B048-85BDC9FD1C3A}</a:tableStyleId>
              </a:tblPr>
              <a:tblGrid>
                <a:gridCol w="6429420"/>
                <a:gridCol w="1800180"/>
              </a:tblGrid>
              <a:tr h="370840">
                <a:tc>
                  <a:txBody>
                    <a:bodyPr/>
                    <a:lstStyle/>
                    <a:p>
                      <a:r>
                        <a:rPr lang="el-GR" sz="2200" dirty="0" smtClean="0"/>
                        <a:t>Κατηγορία</a:t>
                      </a:r>
                      <a:endParaRPr lang="el-GR" sz="2200" dirty="0"/>
                    </a:p>
                  </a:txBody>
                  <a:tcPr>
                    <a:solidFill>
                      <a:schemeClr val="bg2">
                        <a:lumMod val="50000"/>
                      </a:schemeClr>
                    </a:solidFill>
                  </a:tcPr>
                </a:tc>
                <a:tc>
                  <a:txBody>
                    <a:bodyPr/>
                    <a:lstStyle/>
                    <a:p>
                      <a:r>
                        <a:rPr lang="el-GR" sz="2200" dirty="0" smtClean="0"/>
                        <a:t>Πλήθος</a:t>
                      </a:r>
                      <a:endParaRPr lang="el-GR" sz="2200" dirty="0"/>
                    </a:p>
                  </a:txBody>
                  <a:tcPr>
                    <a:solidFill>
                      <a:schemeClr val="bg2">
                        <a:lumMod val="50000"/>
                      </a:schemeClr>
                    </a:solidFill>
                  </a:tcPr>
                </a:tc>
              </a:tr>
              <a:tr h="370840">
                <a:tc>
                  <a:txBody>
                    <a:bodyPr/>
                    <a:lstStyle/>
                    <a:p>
                      <a:r>
                        <a:rPr lang="el-GR" sz="2200" dirty="0" smtClean="0"/>
                        <a:t>Διατάγματα  πολεοδομικής</a:t>
                      </a:r>
                      <a:r>
                        <a:rPr lang="el-GR" sz="2200" baseline="0" dirty="0" smtClean="0"/>
                        <a:t> φύσεως</a:t>
                      </a:r>
                      <a:endParaRPr lang="el-GR" sz="2200" dirty="0"/>
                    </a:p>
                  </a:txBody>
                  <a:tcPr/>
                </a:tc>
                <a:tc>
                  <a:txBody>
                    <a:bodyPr/>
                    <a:lstStyle/>
                    <a:p>
                      <a:pPr algn="r"/>
                      <a:r>
                        <a:rPr lang="el-GR" sz="2200" dirty="0" smtClean="0"/>
                        <a:t>1,900</a:t>
                      </a:r>
                      <a:endParaRPr lang="el-GR" sz="22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200" dirty="0" smtClean="0"/>
                        <a:t>Σχέδια Πόλεως,</a:t>
                      </a:r>
                      <a:r>
                        <a:rPr lang="el-GR" sz="2200" baseline="0" dirty="0" smtClean="0"/>
                        <a:t> </a:t>
                      </a:r>
                      <a:r>
                        <a:rPr lang="el-GR" sz="2200" dirty="0" smtClean="0"/>
                        <a:t>Τοπικά</a:t>
                      </a:r>
                      <a:r>
                        <a:rPr lang="el-GR" sz="2200" baseline="0" dirty="0" smtClean="0"/>
                        <a:t> Ρυμοτομικά</a:t>
                      </a:r>
                      <a:endParaRPr lang="el-GR" sz="2200" dirty="0" smtClean="0"/>
                    </a:p>
                  </a:txBody>
                  <a:tcPr/>
                </a:tc>
                <a:tc>
                  <a:txBody>
                    <a:bodyPr/>
                    <a:lstStyle/>
                    <a:p>
                      <a:pPr algn="r"/>
                      <a:r>
                        <a:rPr lang="el-GR" sz="2200" dirty="0" smtClean="0"/>
                        <a:t>30</a:t>
                      </a:r>
                      <a:endParaRPr lang="el-GR" sz="22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200" dirty="0" smtClean="0"/>
                        <a:t>Πράξεις</a:t>
                      </a:r>
                      <a:r>
                        <a:rPr lang="el-GR" sz="2200" baseline="0" dirty="0" smtClean="0"/>
                        <a:t> Αναλογισμού</a:t>
                      </a:r>
                      <a:r>
                        <a:rPr lang="el-GR" sz="2200" baseline="30000" dirty="0" smtClean="0"/>
                        <a:t>(*)</a:t>
                      </a:r>
                    </a:p>
                  </a:txBody>
                  <a:tcPr/>
                </a:tc>
                <a:tc>
                  <a:txBody>
                    <a:bodyPr/>
                    <a:lstStyle/>
                    <a:p>
                      <a:pPr algn="r"/>
                      <a:r>
                        <a:rPr lang="el-GR" sz="2200" dirty="0" smtClean="0"/>
                        <a:t>339</a:t>
                      </a:r>
                      <a:endParaRPr lang="el-GR" sz="2200" dirty="0"/>
                    </a:p>
                  </a:txBody>
                  <a:tcPr/>
                </a:tc>
              </a:tr>
              <a:tr h="370840">
                <a:tc>
                  <a:txBody>
                    <a:bodyPr/>
                    <a:lstStyle/>
                    <a:p>
                      <a:r>
                        <a:rPr lang="el-GR" sz="2200" dirty="0" smtClean="0"/>
                        <a:t>Πράξεις</a:t>
                      </a:r>
                      <a:r>
                        <a:rPr lang="el-GR" sz="2200" baseline="0" dirty="0" smtClean="0"/>
                        <a:t> Εφαρμογής</a:t>
                      </a:r>
                      <a:endParaRPr lang="el-GR" sz="2200" dirty="0"/>
                    </a:p>
                  </a:txBody>
                  <a:tcPr/>
                </a:tc>
                <a:tc>
                  <a:txBody>
                    <a:bodyPr/>
                    <a:lstStyle/>
                    <a:p>
                      <a:pPr algn="r"/>
                      <a:r>
                        <a:rPr lang="el-GR" sz="2200" dirty="0" smtClean="0"/>
                        <a:t>22</a:t>
                      </a:r>
                      <a:endParaRPr lang="el-GR" sz="2200" dirty="0"/>
                    </a:p>
                  </a:txBody>
                  <a:tcPr/>
                </a:tc>
              </a:tr>
              <a:tr h="370840">
                <a:tc>
                  <a:txBody>
                    <a:bodyPr/>
                    <a:lstStyle/>
                    <a:p>
                      <a:r>
                        <a:rPr lang="el-GR" sz="2200" dirty="0" smtClean="0"/>
                        <a:t>Σχέδια Πόλεως προς</a:t>
                      </a:r>
                      <a:r>
                        <a:rPr lang="el-GR" sz="2200" baseline="0" dirty="0" smtClean="0"/>
                        <a:t> έγκριση</a:t>
                      </a:r>
                      <a:endParaRPr lang="el-GR" sz="2200" dirty="0"/>
                    </a:p>
                  </a:txBody>
                  <a:tcPr/>
                </a:tc>
                <a:tc>
                  <a:txBody>
                    <a:bodyPr/>
                    <a:lstStyle/>
                    <a:p>
                      <a:pPr algn="r"/>
                      <a:r>
                        <a:rPr lang="el-GR" sz="2200" dirty="0" smtClean="0"/>
                        <a:t>4</a:t>
                      </a:r>
                      <a:endParaRPr lang="el-GR" sz="2200" dirty="0"/>
                    </a:p>
                  </a:txBody>
                  <a:tcPr/>
                </a:tc>
              </a:tr>
              <a:tr h="370840">
                <a:tc>
                  <a:txBody>
                    <a:bodyPr/>
                    <a:lstStyle/>
                    <a:p>
                      <a:r>
                        <a:rPr lang="el-GR" sz="2200" dirty="0" smtClean="0"/>
                        <a:t>Οικισμοί προ του 1923 και κάτω</a:t>
                      </a:r>
                      <a:r>
                        <a:rPr lang="el-GR" sz="2200" baseline="0" dirty="0" smtClean="0"/>
                        <a:t> των 2000 κατοίκων</a:t>
                      </a:r>
                      <a:endParaRPr lang="el-GR" sz="2200" dirty="0"/>
                    </a:p>
                  </a:txBody>
                  <a:tcPr/>
                </a:tc>
                <a:tc>
                  <a:txBody>
                    <a:bodyPr/>
                    <a:lstStyle/>
                    <a:p>
                      <a:pPr algn="r"/>
                      <a:r>
                        <a:rPr lang="el-GR" sz="2200" dirty="0" smtClean="0"/>
                        <a:t>237</a:t>
                      </a:r>
                      <a:endParaRPr lang="el-GR" sz="2200" dirty="0"/>
                    </a:p>
                  </a:txBody>
                  <a:tcPr/>
                </a:tc>
              </a:tr>
              <a:tr h="370840">
                <a:tc>
                  <a:txBody>
                    <a:bodyPr/>
                    <a:lstStyle/>
                    <a:p>
                      <a:r>
                        <a:rPr lang="el-GR" sz="2200" dirty="0" smtClean="0"/>
                        <a:t>Καθορισμένες</a:t>
                      </a:r>
                      <a:r>
                        <a:rPr lang="el-GR" sz="2200" baseline="0" dirty="0" smtClean="0"/>
                        <a:t> ζώνες Αιγιαλού - Παραλίας</a:t>
                      </a:r>
                      <a:endParaRPr lang="el-GR" sz="2200" dirty="0"/>
                    </a:p>
                  </a:txBody>
                  <a:tcPr/>
                </a:tc>
                <a:tc>
                  <a:txBody>
                    <a:bodyPr/>
                    <a:lstStyle/>
                    <a:p>
                      <a:pPr algn="r"/>
                      <a:r>
                        <a:rPr lang="el-GR" sz="2200" dirty="0" smtClean="0"/>
                        <a:t>45</a:t>
                      </a:r>
                      <a:endParaRPr lang="el-GR" sz="2200" dirty="0"/>
                    </a:p>
                  </a:txBody>
                  <a:tcPr/>
                </a:tc>
              </a:tr>
              <a:tr h="370840">
                <a:tc>
                  <a:txBody>
                    <a:bodyPr/>
                    <a:lstStyle/>
                    <a:p>
                      <a:r>
                        <a:rPr lang="el-GR" sz="2200" dirty="0" smtClean="0"/>
                        <a:t>Τεχνικές Εκθέσεις</a:t>
                      </a:r>
                      <a:r>
                        <a:rPr lang="el-GR" sz="2200" baseline="0" dirty="0" smtClean="0"/>
                        <a:t> καθορισμού Ρυμοτομίας</a:t>
                      </a:r>
                      <a:endParaRPr lang="el-GR" sz="2200" dirty="0"/>
                    </a:p>
                  </a:txBody>
                  <a:tcPr/>
                </a:tc>
                <a:tc>
                  <a:txBody>
                    <a:bodyPr/>
                    <a:lstStyle/>
                    <a:p>
                      <a:pPr algn="r"/>
                      <a:r>
                        <a:rPr lang="el-GR" sz="2200" dirty="0" smtClean="0"/>
                        <a:t>9,500</a:t>
                      </a:r>
                      <a:endParaRPr lang="el-GR" sz="2200" dirty="0"/>
                    </a:p>
                  </a:txBody>
                  <a:tcPr/>
                </a:tc>
              </a:tr>
              <a:tr h="370840">
                <a:tc>
                  <a:txBody>
                    <a:bodyPr/>
                    <a:lstStyle/>
                    <a:p>
                      <a:r>
                        <a:rPr lang="el-GR" sz="2200" dirty="0" smtClean="0"/>
                        <a:t>Υψομετρικές</a:t>
                      </a:r>
                      <a:r>
                        <a:rPr lang="el-GR" sz="2200" baseline="0" dirty="0" smtClean="0"/>
                        <a:t> Μελέτες</a:t>
                      </a:r>
                      <a:endParaRPr lang="el-GR" sz="2200" dirty="0"/>
                    </a:p>
                  </a:txBody>
                  <a:tcPr/>
                </a:tc>
                <a:tc>
                  <a:txBody>
                    <a:bodyPr/>
                    <a:lstStyle/>
                    <a:p>
                      <a:pPr algn="r"/>
                      <a:r>
                        <a:rPr lang="el-GR" sz="2200" dirty="0" smtClean="0"/>
                        <a:t>2,000</a:t>
                      </a:r>
                      <a:endParaRPr lang="el-GR" sz="2200" dirty="0"/>
                    </a:p>
                  </a:txBody>
                  <a:tcPr/>
                </a:tc>
              </a:tr>
              <a:tr h="370840">
                <a:tc>
                  <a:txBody>
                    <a:bodyPr/>
                    <a:lstStyle/>
                    <a:p>
                      <a:r>
                        <a:rPr lang="el-GR" sz="2200" dirty="0" smtClean="0"/>
                        <a:t>Φάκελοι</a:t>
                      </a:r>
                      <a:r>
                        <a:rPr lang="el-GR" sz="2200" baseline="0" dirty="0" smtClean="0"/>
                        <a:t> Οικοδομικών Αδειών</a:t>
                      </a:r>
                      <a:endParaRPr lang="el-GR" sz="2200" dirty="0"/>
                    </a:p>
                  </a:txBody>
                  <a:tcPr/>
                </a:tc>
                <a:tc>
                  <a:txBody>
                    <a:bodyPr/>
                    <a:lstStyle/>
                    <a:p>
                      <a:pPr algn="r"/>
                      <a:r>
                        <a:rPr lang="el-GR" sz="2200" dirty="0" smtClean="0"/>
                        <a:t>70,000</a:t>
                      </a:r>
                      <a:endParaRPr lang="el-GR" sz="2200" dirty="0"/>
                    </a:p>
                  </a:txBody>
                  <a:tcPr/>
                </a:tc>
              </a:tr>
              <a:tr h="370840">
                <a:tc>
                  <a:txBody>
                    <a:bodyPr/>
                    <a:lstStyle/>
                    <a:p>
                      <a:r>
                        <a:rPr lang="el-GR" sz="2200" dirty="0" smtClean="0"/>
                        <a:t>Υπαγωγές</a:t>
                      </a:r>
                      <a:r>
                        <a:rPr lang="el-GR" sz="2200" baseline="0" dirty="0" smtClean="0"/>
                        <a:t> Αυθαιρέτων</a:t>
                      </a:r>
                      <a:endParaRPr lang="el-GR" sz="2200" dirty="0"/>
                    </a:p>
                  </a:txBody>
                  <a:tcPr/>
                </a:tc>
                <a:tc>
                  <a:txBody>
                    <a:bodyPr/>
                    <a:lstStyle/>
                    <a:p>
                      <a:pPr algn="r"/>
                      <a:endParaRPr lang="el-GR" sz="2200" dirty="0"/>
                    </a:p>
                  </a:txBody>
                  <a:tcPr/>
                </a:tc>
              </a:tr>
            </a:tbl>
          </a:graphicData>
        </a:graphic>
      </p:graphicFrame>
      <p:sp>
        <p:nvSpPr>
          <p:cNvPr id="4" name="3 - TextBox"/>
          <p:cNvSpPr txBox="1"/>
          <p:nvPr/>
        </p:nvSpPr>
        <p:spPr>
          <a:xfrm>
            <a:off x="571472" y="6488668"/>
            <a:ext cx="6500858" cy="338554"/>
          </a:xfrm>
          <a:prstGeom prst="rect">
            <a:avLst/>
          </a:prstGeom>
          <a:noFill/>
        </p:spPr>
        <p:txBody>
          <a:bodyPr wrap="square" rtlCol="0">
            <a:spAutoFit/>
          </a:bodyPr>
          <a:lstStyle/>
          <a:p>
            <a:r>
              <a:rPr lang="el-GR" sz="1600" baseline="30000" dirty="0" smtClean="0"/>
              <a:t>(*)</a:t>
            </a:r>
            <a:r>
              <a:rPr lang="el-GR" sz="1600" dirty="0" smtClean="0"/>
              <a:t> μόνο όσες έχουν καταχωρηθεί στο </a:t>
            </a:r>
            <a:r>
              <a:rPr lang="en-US" sz="1600" dirty="0" smtClean="0"/>
              <a:t>GIS</a:t>
            </a:r>
            <a:endParaRPr lang="el-GR" sz="1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Θέση περιεχομένου" descr="B_NEKROTAFEIO.jpg"/>
          <p:cNvPicPr>
            <a:picLocks noChangeAspect="1"/>
          </p:cNvPicPr>
          <p:nvPr/>
        </p:nvPicPr>
        <p:blipFill>
          <a:blip r:embed="rId3" cstate="print"/>
          <a:stretch>
            <a:fillRect/>
          </a:stretch>
        </p:blipFill>
        <p:spPr bwMode="auto">
          <a:xfrm>
            <a:off x="1187624" y="1772816"/>
            <a:ext cx="7315200" cy="4114800"/>
          </a:xfrm>
          <a:prstGeom prst="rect">
            <a:avLst/>
          </a:prstGeom>
          <a:noFill/>
          <a:ln w="9525">
            <a:noFill/>
            <a:miter lim="800000"/>
            <a:headEnd/>
            <a:tailEnd/>
          </a:ln>
        </p:spPr>
      </p:pic>
      <p:pic>
        <p:nvPicPr>
          <p:cNvPr id="7" name="6 - Θέση περιεχομένου" descr="B_NEKROTAFEIO_1.jpg"/>
          <p:cNvPicPr>
            <a:picLocks noGrp="1" noChangeAspect="1"/>
          </p:cNvPicPr>
          <p:nvPr>
            <p:ph idx="1"/>
          </p:nvPr>
        </p:nvPicPr>
        <p:blipFill>
          <a:blip r:embed="rId4" cstate="print"/>
          <a:stretch>
            <a:fillRect/>
          </a:stretch>
        </p:blipFill>
        <p:spPr>
          <a:xfrm>
            <a:off x="1219200" y="1752600"/>
            <a:ext cx="7315200" cy="4114800"/>
          </a:xfrm>
        </p:spPr>
      </p:pic>
      <p:sp>
        <p:nvSpPr>
          <p:cNvPr id="2" name="1 - Τίτλος"/>
          <p:cNvSpPr>
            <a:spLocks noGrp="1"/>
          </p:cNvSpPr>
          <p:nvPr>
            <p:ph type="title"/>
          </p:nvPr>
        </p:nvSpPr>
        <p:spPr>
          <a:xfrm>
            <a:off x="0" y="0"/>
            <a:ext cx="9144000" cy="1285860"/>
          </a:xfrm>
          <a:blipFill>
            <a:blip r:embed="rId5"/>
            <a:tile tx="0" ty="0" sx="100000" sy="100000" flip="none" algn="tl"/>
          </a:blipFill>
        </p:spPr>
        <p:txBody>
          <a:bodyPr/>
          <a:lstStyle/>
          <a:p>
            <a:pPr algn="ctr"/>
            <a:r>
              <a:rPr lang="el-GR" sz="4000" dirty="0" smtClean="0">
                <a:cs typeface="Arial" charset="0"/>
              </a:rPr>
              <a:t>Δημιουργία «</a:t>
            </a:r>
            <a:r>
              <a:rPr lang="el-GR" sz="4000" dirty="0" err="1" smtClean="0">
                <a:cs typeface="Arial" charset="0"/>
              </a:rPr>
              <a:t>Ταφολογίου</a:t>
            </a:r>
            <a:r>
              <a:rPr lang="el-GR" sz="4000" dirty="0" smtClean="0">
                <a:cs typeface="Arial" charset="0"/>
              </a:rPr>
              <a:t>»</a:t>
            </a:r>
            <a:endParaRPr lang="el-GR" sz="40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nodeType="clickEffect">
                                  <p:stCondLst>
                                    <p:cond delay="0"/>
                                  </p:stCondLst>
                                  <p:childTnLst>
                                    <p:animEffect transition="out" filter="checkerboard(across)">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par>
                          <p:cTn id="19" fill="hold">
                            <p:stCondLst>
                              <p:cond delay="500"/>
                            </p:stCondLst>
                            <p:childTnLst>
                              <p:par>
                                <p:cTn id="20" presetID="4"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357298"/>
          </a:xfrm>
          <a:blipFill>
            <a:blip r:embed="rId3"/>
            <a:tile tx="0" ty="0" sx="100000" sy="100000" flip="none" algn="tl"/>
          </a:blipFill>
        </p:spPr>
        <p:txBody>
          <a:bodyPr>
            <a:noAutofit/>
          </a:bodyPr>
          <a:lstStyle/>
          <a:p>
            <a:pPr algn="ctr"/>
            <a:r>
              <a:rPr lang="el-GR" sz="3200" dirty="0" smtClean="0">
                <a:cs typeface="Arial" pitchFamily="34" charset="0"/>
              </a:rPr>
              <a:t>Επεκτάσεις του Σχεδίου Πόλεως από το 1831 έως το 1930 με συρραφή των πρωτοτύπων διαγραμμάτων</a:t>
            </a:r>
            <a:endParaRPr lang="el-GR" sz="3200" dirty="0"/>
          </a:p>
        </p:txBody>
      </p:sp>
      <p:pic>
        <p:nvPicPr>
          <p:cNvPr id="9" name="8 - Θέση περιεχομένου" descr="Palaio_SXP_1.jpg"/>
          <p:cNvPicPr>
            <a:picLocks noGrp="1" noChangeAspect="1"/>
          </p:cNvPicPr>
          <p:nvPr>
            <p:ph idx="1"/>
          </p:nvPr>
        </p:nvPicPr>
        <p:blipFill>
          <a:blip r:embed="rId4" cstate="print"/>
          <a:stretch>
            <a:fillRect/>
          </a:stretch>
        </p:blipFill>
        <p:spPr>
          <a:xfrm>
            <a:off x="1201048" y="1752600"/>
            <a:ext cx="7351504" cy="4114800"/>
          </a:xfrm>
        </p:spPr>
      </p:pic>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sz="3200" dirty="0" smtClean="0">
                <a:cs typeface="Arial" pitchFamily="34" charset="0"/>
              </a:rPr>
              <a:t>Επεκτάσεις του Σχεδίου Πόλεως από το 1831 έως το 1930 με συρραφή των πρωτοτύπων διαγραμμάτων</a:t>
            </a:r>
            <a:endParaRPr lang="el-GR" sz="3200" dirty="0"/>
          </a:p>
        </p:txBody>
      </p:sp>
      <p:pic>
        <p:nvPicPr>
          <p:cNvPr id="5" name="SXP_PL_TIME.avi">
            <a:hlinkClick r:id="" action="ppaction://media"/>
          </p:cNvPr>
          <p:cNvPicPr>
            <a:picLocks noGrp="1" noRot="1" noChangeAspect="1"/>
          </p:cNvPicPr>
          <p:nvPr>
            <p:ph idx="1"/>
            <a:videoFile r:link="rId1"/>
          </p:nvPr>
        </p:nvPicPr>
        <p:blipFill>
          <a:blip r:embed="rId4"/>
          <a:stretch>
            <a:fillRect/>
          </a:stretch>
        </p:blipFill>
        <p:spPr>
          <a:xfrm>
            <a:off x="-4248150" y="-290513"/>
            <a:ext cx="17640300" cy="8305801"/>
          </a:xfrm>
          <a:prstGeom prst="rect">
            <a:avLst/>
          </a:prstGeom>
        </p:spPr>
      </p:pic>
    </p:spTree>
  </p:cSld>
  <p:clrMapOvr>
    <a:masterClrMapping/>
  </p:clrMapOvr>
  <p:transition>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68760"/>
          </a:xfrm>
          <a:blipFill>
            <a:blip r:embed="rId2" cstate="print"/>
            <a:tile tx="0" ty="0" sx="100000" sy="100000" flip="none" algn="tl"/>
          </a:blipFill>
        </p:spPr>
        <p:txBody>
          <a:bodyPr>
            <a:noAutofit/>
          </a:bodyPr>
          <a:lstStyle/>
          <a:p>
            <a:pPr algn="ctr"/>
            <a:r>
              <a:rPr lang="el-GR" dirty="0" smtClean="0"/>
              <a:t>Υλοποίηση Εξειδικευμένων Χαρτοσυνθέσεων</a:t>
            </a:r>
            <a:endParaRPr lang="el-GR" dirty="0"/>
          </a:p>
        </p:txBody>
      </p:sp>
      <p:pic>
        <p:nvPicPr>
          <p:cNvPr id="4" name="3 - Θέση περιεχομένου" descr="ΔΙΑΝΟΙΞΗ ΒΑΣΙΚΩΝ ΑΡΤΗΡΙΩΝ_190914.jpg"/>
          <p:cNvPicPr>
            <a:picLocks noGrp="1" noChangeAspect="1"/>
          </p:cNvPicPr>
          <p:nvPr>
            <p:ph sz="quarter" idx="1"/>
          </p:nvPr>
        </p:nvPicPr>
        <p:blipFill>
          <a:blip r:embed="rId3" cstate="print"/>
          <a:stretch>
            <a:fillRect/>
          </a:stretch>
        </p:blipFill>
        <p:spPr>
          <a:xfrm>
            <a:off x="571472" y="1714488"/>
            <a:ext cx="3286148" cy="4480716"/>
          </a:xfrm>
        </p:spPr>
      </p:pic>
      <p:pic>
        <p:nvPicPr>
          <p:cNvPr id="7" name="6 - Εικόνα" descr="Patra_Web_Anatoliko.jpg"/>
          <p:cNvPicPr>
            <a:picLocks noChangeAspect="1"/>
          </p:cNvPicPr>
          <p:nvPr/>
        </p:nvPicPr>
        <p:blipFill>
          <a:blip r:embed="rId4" cstate="print"/>
          <a:stretch>
            <a:fillRect/>
          </a:stretch>
        </p:blipFill>
        <p:spPr>
          <a:xfrm>
            <a:off x="5080496" y="1714488"/>
            <a:ext cx="3329135" cy="47149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82726"/>
          </a:xfrm>
          <a:blipFill>
            <a:blip r:embed="rId2" cstate="print"/>
            <a:tile tx="0" ty="0" sx="100000" sy="100000" flip="none" algn="tl"/>
          </a:blipFill>
        </p:spPr>
        <p:txBody>
          <a:bodyPr>
            <a:normAutofit/>
          </a:bodyPr>
          <a:lstStyle/>
          <a:p>
            <a:r>
              <a:rPr lang="el-GR" dirty="0" smtClean="0"/>
              <a:t>Διαδικτυακό σύστημα γεωχωρικών πληροφοριών (</a:t>
            </a:r>
            <a:r>
              <a:rPr lang="en-US" dirty="0" smtClean="0"/>
              <a:t>Web GIS</a:t>
            </a:r>
            <a:r>
              <a:rPr lang="el-GR" dirty="0" smtClean="0"/>
              <a:t>)</a:t>
            </a:r>
            <a:endParaRPr lang="el-GR" dirty="0"/>
          </a:p>
        </p:txBody>
      </p:sp>
      <p:sp>
        <p:nvSpPr>
          <p:cNvPr id="3" name="2 - Θέση περιεχομένου"/>
          <p:cNvSpPr>
            <a:spLocks noGrp="1"/>
          </p:cNvSpPr>
          <p:nvPr>
            <p:ph idx="1"/>
          </p:nvPr>
        </p:nvSpPr>
        <p:spPr>
          <a:xfrm>
            <a:off x="428596" y="1928802"/>
            <a:ext cx="8429684" cy="4525963"/>
          </a:xfrm>
        </p:spPr>
        <p:txBody>
          <a:bodyPr>
            <a:normAutofit/>
          </a:bodyPr>
          <a:lstStyle/>
          <a:p>
            <a:r>
              <a:rPr lang="el-GR" dirty="0" smtClean="0"/>
              <a:t>Γεωπύλη </a:t>
            </a:r>
            <a:r>
              <a:rPr lang="en-US" dirty="0" smtClean="0"/>
              <a:t>(</a:t>
            </a:r>
            <a:r>
              <a:rPr lang="en-US" dirty="0" err="1" smtClean="0"/>
              <a:t>GeoPortal</a:t>
            </a:r>
            <a:r>
              <a:rPr lang="en-US" dirty="0" smtClean="0"/>
              <a:t>)</a:t>
            </a:r>
          </a:p>
          <a:p>
            <a:r>
              <a:rPr lang="el-GR" dirty="0" err="1" smtClean="0"/>
              <a:t>Γεωυπηρεσίες</a:t>
            </a:r>
            <a:r>
              <a:rPr lang="el-GR" dirty="0" smtClean="0"/>
              <a:t> (</a:t>
            </a:r>
            <a:r>
              <a:rPr lang="en-US" dirty="0" smtClean="0"/>
              <a:t>Web </a:t>
            </a:r>
            <a:r>
              <a:rPr lang="en-US" dirty="0" err="1" smtClean="0"/>
              <a:t>GeoServices</a:t>
            </a:r>
            <a:r>
              <a:rPr lang="el-GR" dirty="0" smtClean="0"/>
              <a:t>)</a:t>
            </a:r>
            <a:endParaRPr lang="en-US" dirty="0" smtClean="0"/>
          </a:p>
          <a:p>
            <a:r>
              <a:rPr lang="el-GR" dirty="0" smtClean="0"/>
              <a:t>Χάρτες (</a:t>
            </a:r>
            <a:r>
              <a:rPr lang="en-US" dirty="0" smtClean="0"/>
              <a:t>Web Maps</a:t>
            </a:r>
            <a:r>
              <a:rPr lang="el-GR" dirty="0" smtClean="0"/>
              <a:t>)</a:t>
            </a:r>
            <a:endParaRPr lang="en-US" dirty="0" smtClean="0"/>
          </a:p>
          <a:p>
            <a:r>
              <a:rPr lang="el-GR" dirty="0" smtClean="0"/>
              <a:t>Εφαρμογές (</a:t>
            </a:r>
            <a:r>
              <a:rPr lang="en-US" dirty="0" smtClean="0"/>
              <a:t>Web Apps</a:t>
            </a:r>
            <a:r>
              <a:rPr lang="el-GR" dirty="0" smtClean="0"/>
              <a:t>)</a:t>
            </a:r>
            <a:endParaRPr lang="el-GR"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a:blipFill>
            <a:blip r:embed="rId2" cstate="print"/>
            <a:tile tx="0" ty="0" sx="100000" sy="100000" flip="none" algn="tl"/>
          </a:blipFill>
        </p:spPr>
        <p:txBody>
          <a:bodyPr/>
          <a:lstStyle/>
          <a:p>
            <a:r>
              <a:rPr lang="el-GR" dirty="0" smtClean="0"/>
              <a:t>Δημοτικός Ηλεκτροφωτισμός</a:t>
            </a:r>
            <a:endParaRPr lang="el-GR" dirty="0"/>
          </a:p>
        </p:txBody>
      </p:sp>
      <p:pic>
        <p:nvPicPr>
          <p:cNvPr id="4" name="4 - Εικόνα" descr="XARTHS_FOTISMOS_OLD.jpg"/>
          <p:cNvPicPr>
            <a:picLocks noGrp="1" noChangeAspect="1"/>
          </p:cNvPicPr>
          <p:nvPr>
            <p:ph idx="1"/>
          </p:nvPr>
        </p:nvPicPr>
        <p:blipFill>
          <a:blip r:embed="rId3" cstate="print"/>
          <a:srcRect/>
          <a:stretch>
            <a:fillRect/>
          </a:stretch>
        </p:blipFill>
        <p:spPr bwMode="auto">
          <a:xfrm>
            <a:off x="457200" y="1704156"/>
            <a:ext cx="8229600" cy="42355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a:blipFill>
            <a:blip r:embed="rId2" cstate="print"/>
            <a:tile tx="0" ty="0" sx="100000" sy="100000" flip="none" algn="tl"/>
          </a:blipFill>
        </p:spPr>
        <p:txBody>
          <a:bodyPr/>
          <a:lstStyle/>
          <a:p>
            <a:r>
              <a:rPr lang="el-GR" dirty="0" smtClean="0"/>
              <a:t>Κάδοι Απορριμμάτων</a:t>
            </a:r>
            <a:endParaRPr lang="el-GR" dirty="0"/>
          </a:p>
        </p:txBody>
      </p:sp>
      <p:pic>
        <p:nvPicPr>
          <p:cNvPr id="4" name="3 - Θέση περιεχομένου" descr="XARTHS_NEW_KATHAR.jpg"/>
          <p:cNvPicPr>
            <a:picLocks noGrp="1" noChangeAspect="1"/>
          </p:cNvPicPr>
          <p:nvPr>
            <p:ph idx="1"/>
          </p:nvPr>
        </p:nvPicPr>
        <p:blipFill>
          <a:blip r:embed="rId3" cstate="print"/>
          <a:srcRect/>
          <a:stretch>
            <a:fillRect/>
          </a:stretch>
        </p:blipFill>
        <p:spPr>
          <a:xfrm>
            <a:off x="457200" y="1924781"/>
            <a:ext cx="8229600" cy="3794251"/>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a:blipFill>
            <a:blip r:embed="rId2" cstate="print"/>
            <a:tile tx="0" ty="0" sx="100000" sy="100000" flip="none" algn="tl"/>
          </a:blipFill>
        </p:spPr>
        <p:txBody>
          <a:bodyPr/>
          <a:lstStyle/>
          <a:p>
            <a:r>
              <a:rPr lang="el-GR" dirty="0" smtClean="0"/>
              <a:t>Σημεία πώλησης καρτών Σ.Χ.Π.Σ</a:t>
            </a:r>
            <a:endParaRPr lang="el-GR" dirty="0"/>
          </a:p>
        </p:txBody>
      </p:sp>
      <p:pic>
        <p:nvPicPr>
          <p:cNvPr id="4" name="3 - Θέση περιεχομένου" descr="SYNOLO_PARKING.jpg"/>
          <p:cNvPicPr>
            <a:picLocks noGrp="1" noChangeAspect="1"/>
          </p:cNvPicPr>
          <p:nvPr>
            <p:ph idx="1"/>
          </p:nvPr>
        </p:nvPicPr>
        <p:blipFill>
          <a:blip r:embed="rId3" cstate="print"/>
          <a:srcRect/>
          <a:stretch>
            <a:fillRect/>
          </a:stretch>
        </p:blipFill>
        <p:spPr bwMode="auto">
          <a:xfrm>
            <a:off x="457200" y="1707960"/>
            <a:ext cx="8229600" cy="422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a:blipFill>
            <a:blip r:embed="rId2" cstate="print"/>
            <a:tile tx="0" ty="0" sx="100000" sy="100000" flip="none" algn="tl"/>
          </a:blipFill>
        </p:spPr>
        <p:txBody>
          <a:bodyPr/>
          <a:lstStyle/>
          <a:p>
            <a:r>
              <a:rPr lang="el-GR" dirty="0" smtClean="0"/>
              <a:t>Πυροσβεστικοί κρουνοί</a:t>
            </a:r>
            <a:endParaRPr lang="el-GR" dirty="0"/>
          </a:p>
        </p:txBody>
      </p:sp>
      <p:pic>
        <p:nvPicPr>
          <p:cNvPr id="4" name="3 - Θέση περιεχομένου" descr="NEAR_YDRO.jpg"/>
          <p:cNvPicPr>
            <a:picLocks noGrp="1" noChangeAspect="1"/>
          </p:cNvPicPr>
          <p:nvPr>
            <p:ph idx="1"/>
          </p:nvPr>
        </p:nvPicPr>
        <p:blipFill>
          <a:blip r:embed="rId3" cstate="print"/>
          <a:srcRect/>
          <a:stretch>
            <a:fillRect/>
          </a:stretch>
        </p:blipFill>
        <p:spPr bwMode="auto">
          <a:xfrm>
            <a:off x="457200" y="1910375"/>
            <a:ext cx="8229600" cy="382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7864"/>
          </a:xfrm>
          <a:blipFill>
            <a:blip r:embed="rId2" cstate="print"/>
            <a:tile tx="0" ty="0" sx="100000" sy="100000" flip="none" algn="tl"/>
          </a:blipFill>
        </p:spPr>
        <p:txBody>
          <a:bodyPr/>
          <a:lstStyle/>
          <a:p>
            <a:r>
              <a:rPr lang="el-GR" dirty="0" smtClean="0"/>
              <a:t>Ιστοσελίδες Διεύθυνσης</a:t>
            </a:r>
            <a:endParaRPr lang="el-GR" dirty="0"/>
          </a:p>
        </p:txBody>
      </p:sp>
      <p:sp>
        <p:nvSpPr>
          <p:cNvPr id="3" name="2 - Θέση περιεχομένου"/>
          <p:cNvSpPr>
            <a:spLocks noGrp="1"/>
          </p:cNvSpPr>
          <p:nvPr>
            <p:ph idx="1"/>
          </p:nvPr>
        </p:nvSpPr>
        <p:spPr>
          <a:xfrm>
            <a:off x="179512" y="1600200"/>
            <a:ext cx="8640960" cy="4525963"/>
          </a:xfrm>
        </p:spPr>
        <p:txBody>
          <a:bodyPr/>
          <a:lstStyle/>
          <a:p>
            <a:r>
              <a:rPr lang="el-GR" dirty="0" smtClean="0">
                <a:hlinkClick r:id="rId3"/>
              </a:rPr>
              <a:t>Ιστοσελίδα Διεύθυνσης</a:t>
            </a:r>
            <a:endParaRPr lang="el-GR" dirty="0" smtClean="0"/>
          </a:p>
          <a:p>
            <a:r>
              <a:rPr lang="en-US" dirty="0" err="1" smtClean="0">
                <a:hlinkClick r:id="rId4"/>
              </a:rPr>
              <a:t>ArcGIS</a:t>
            </a:r>
            <a:r>
              <a:rPr lang="en-US" dirty="0" smtClean="0">
                <a:hlinkClick r:id="rId4"/>
              </a:rPr>
              <a:t> Portal, </a:t>
            </a:r>
            <a:r>
              <a:rPr lang="el-GR" dirty="0" smtClean="0">
                <a:hlinkClick r:id="rId4"/>
              </a:rPr>
              <a:t>Δήμου Πατρέων</a:t>
            </a:r>
            <a:endParaRPr lang="el-GR" dirty="0" smtClean="0"/>
          </a:p>
          <a:p>
            <a:endParaRPr lang="el-G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28736"/>
          </a:xfrm>
          <a:blipFill>
            <a:blip r:embed="rId2" cstate="print"/>
            <a:tile tx="0" ty="0" sx="100000" sy="100000" flip="none" algn="tl"/>
          </a:blipFill>
        </p:spPr>
        <p:txBody>
          <a:bodyPr>
            <a:noAutofit/>
          </a:bodyPr>
          <a:lstStyle/>
          <a:p>
            <a:r>
              <a:rPr lang="el-GR" dirty="0" smtClean="0"/>
              <a:t>Διαγράμματα / Αεροφωτογραφίες</a:t>
            </a:r>
            <a:r>
              <a:rPr lang="el-GR" baseline="30000" dirty="0" smtClean="0"/>
              <a:t>(*)</a:t>
            </a:r>
            <a:br>
              <a:rPr lang="el-GR" baseline="30000" dirty="0" smtClean="0"/>
            </a:br>
            <a:r>
              <a:rPr lang="el-GR" dirty="0" smtClean="0"/>
              <a:t>(άνω των 14,500 φύλλων)</a:t>
            </a:r>
            <a:endParaRPr lang="en-US" baseline="30000" dirty="0"/>
          </a:p>
        </p:txBody>
      </p:sp>
      <p:graphicFrame>
        <p:nvGraphicFramePr>
          <p:cNvPr id="6" name="5 - Θέση περιεχομένου"/>
          <p:cNvGraphicFramePr>
            <a:graphicFrameLocks noGrp="1"/>
          </p:cNvGraphicFramePr>
          <p:nvPr>
            <p:ph idx="1"/>
          </p:nvPr>
        </p:nvGraphicFramePr>
        <p:xfrm>
          <a:off x="500034" y="1357298"/>
          <a:ext cx="8229600" cy="5120640"/>
        </p:xfrm>
        <a:graphic>
          <a:graphicData uri="http://schemas.openxmlformats.org/drawingml/2006/table">
            <a:tbl>
              <a:tblPr firstRow="1" bandRow="1">
                <a:tableStyleId>{5C22544A-7EE6-4342-B048-85BDC9FD1C3A}</a:tableStyleId>
              </a:tblPr>
              <a:tblGrid>
                <a:gridCol w="6400816"/>
                <a:gridCol w="1828784"/>
              </a:tblGrid>
              <a:tr h="422675">
                <a:tc>
                  <a:txBody>
                    <a:bodyPr/>
                    <a:lstStyle/>
                    <a:p>
                      <a:r>
                        <a:rPr lang="el-GR" sz="2200" dirty="0" smtClean="0"/>
                        <a:t>Κατηγορία</a:t>
                      </a:r>
                      <a:endParaRPr lang="el-GR" sz="2200" dirty="0"/>
                    </a:p>
                  </a:txBody>
                  <a:tcPr>
                    <a:solidFill>
                      <a:schemeClr val="bg2">
                        <a:lumMod val="50000"/>
                      </a:schemeClr>
                    </a:solidFill>
                  </a:tcPr>
                </a:tc>
                <a:tc>
                  <a:txBody>
                    <a:bodyPr/>
                    <a:lstStyle/>
                    <a:p>
                      <a:r>
                        <a:rPr lang="el-GR" sz="2200" dirty="0" smtClean="0"/>
                        <a:t>Πλήθος</a:t>
                      </a:r>
                      <a:endParaRPr lang="el-GR" sz="2200" dirty="0"/>
                    </a:p>
                  </a:txBody>
                  <a:tcPr>
                    <a:solidFill>
                      <a:schemeClr val="bg2">
                        <a:lumMod val="50000"/>
                      </a:schemeClr>
                    </a:solidFill>
                  </a:tcPr>
                </a:tc>
              </a:tr>
              <a:tr h="422675">
                <a:tc>
                  <a:txBody>
                    <a:bodyPr/>
                    <a:lstStyle/>
                    <a:p>
                      <a:r>
                        <a:rPr lang="el-GR" sz="2200" dirty="0" smtClean="0"/>
                        <a:t>Τοπογραφικά.</a:t>
                      </a:r>
                      <a:endParaRPr lang="el-GR" sz="2200" dirty="0"/>
                    </a:p>
                  </a:txBody>
                  <a:tcPr/>
                </a:tc>
                <a:tc>
                  <a:txBody>
                    <a:bodyPr/>
                    <a:lstStyle/>
                    <a:p>
                      <a:pPr algn="r"/>
                      <a:r>
                        <a:rPr lang="en-US" sz="2200" dirty="0" smtClean="0"/>
                        <a:t>287</a:t>
                      </a:r>
                      <a:endParaRPr lang="el-GR" sz="2200" dirty="0"/>
                    </a:p>
                  </a:txBody>
                  <a:tcPr/>
                </a:tc>
              </a:tr>
              <a:tr h="422675">
                <a:tc>
                  <a:txBody>
                    <a:bodyPr/>
                    <a:lstStyle/>
                    <a:p>
                      <a:r>
                        <a:rPr lang="el-GR" sz="2200" dirty="0" smtClean="0"/>
                        <a:t>Φωτογραμμετρικά ΕΠΑ.</a:t>
                      </a:r>
                      <a:endParaRPr lang="el-GR" sz="2200" dirty="0"/>
                    </a:p>
                  </a:txBody>
                  <a:tcPr/>
                </a:tc>
                <a:tc>
                  <a:txBody>
                    <a:bodyPr/>
                    <a:lstStyle/>
                    <a:p>
                      <a:pPr algn="r"/>
                      <a:r>
                        <a:rPr lang="en-US" sz="2200" dirty="0" smtClean="0"/>
                        <a:t>77</a:t>
                      </a:r>
                      <a:endParaRPr lang="el-GR" sz="2200" dirty="0"/>
                    </a:p>
                  </a:txBody>
                  <a:tcPr/>
                </a:tc>
              </a:tr>
              <a:tr h="422675">
                <a:tc>
                  <a:txBody>
                    <a:bodyPr/>
                    <a:lstStyle/>
                    <a:p>
                      <a:r>
                        <a:rPr lang="el-GR" sz="2200" dirty="0" smtClean="0"/>
                        <a:t>Κτηματολογικά.</a:t>
                      </a:r>
                      <a:endParaRPr lang="el-GR" sz="2200" dirty="0"/>
                    </a:p>
                  </a:txBody>
                  <a:tcPr/>
                </a:tc>
                <a:tc>
                  <a:txBody>
                    <a:bodyPr/>
                    <a:lstStyle/>
                    <a:p>
                      <a:pPr algn="r"/>
                      <a:r>
                        <a:rPr lang="en-US" sz="2200" dirty="0" smtClean="0"/>
                        <a:t>303</a:t>
                      </a:r>
                      <a:endParaRPr lang="el-GR" sz="2200" dirty="0"/>
                    </a:p>
                  </a:txBody>
                  <a:tcPr/>
                </a:tc>
              </a:tr>
              <a:tr h="422675">
                <a:tc>
                  <a:txBody>
                    <a:bodyPr/>
                    <a:lstStyle/>
                    <a:p>
                      <a:r>
                        <a:rPr lang="el-GR" sz="2200" dirty="0" smtClean="0"/>
                        <a:t>Ρυμοτομικά, ΓΠΣ.</a:t>
                      </a:r>
                      <a:endParaRPr lang="el-GR" sz="2200" dirty="0"/>
                    </a:p>
                  </a:txBody>
                  <a:tcPr/>
                </a:tc>
                <a:tc>
                  <a:txBody>
                    <a:bodyPr/>
                    <a:lstStyle/>
                    <a:p>
                      <a:pPr algn="r"/>
                      <a:r>
                        <a:rPr lang="en-US" sz="2200" dirty="0" smtClean="0"/>
                        <a:t>750</a:t>
                      </a:r>
                      <a:endParaRPr lang="el-GR" sz="2200" dirty="0"/>
                    </a:p>
                  </a:txBody>
                  <a:tcPr/>
                </a:tc>
              </a:tr>
              <a:tr h="422675">
                <a:tc>
                  <a:txBody>
                    <a:bodyPr/>
                    <a:lstStyle/>
                    <a:p>
                      <a:r>
                        <a:rPr lang="el-GR" sz="2200" dirty="0" smtClean="0"/>
                        <a:t>Ρυμοτομικά Τροποποιήσεων</a:t>
                      </a:r>
                      <a:r>
                        <a:rPr lang="en-US" sz="2200" dirty="0" smtClean="0"/>
                        <a:t> </a:t>
                      </a:r>
                      <a:r>
                        <a:rPr lang="el-GR" sz="2200" dirty="0" smtClean="0"/>
                        <a:t>Σχεδίου</a:t>
                      </a:r>
                      <a:r>
                        <a:rPr lang="el-GR" sz="2200" baseline="0" dirty="0" smtClean="0"/>
                        <a:t> Πόλεως.</a:t>
                      </a:r>
                      <a:endParaRPr lang="el-GR" sz="2200" dirty="0"/>
                    </a:p>
                  </a:txBody>
                  <a:tcPr/>
                </a:tc>
                <a:tc>
                  <a:txBody>
                    <a:bodyPr/>
                    <a:lstStyle/>
                    <a:p>
                      <a:pPr algn="r"/>
                      <a:r>
                        <a:rPr lang="el-GR" sz="2200" dirty="0" smtClean="0"/>
                        <a:t>1,200</a:t>
                      </a:r>
                      <a:endParaRPr lang="el-GR" sz="2200" dirty="0"/>
                    </a:p>
                  </a:txBody>
                  <a:tcPr/>
                </a:tc>
              </a:tr>
              <a:tr h="4226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200" dirty="0" smtClean="0"/>
                        <a:t>Εφαρμογής, Τεχνικές</a:t>
                      </a:r>
                      <a:r>
                        <a:rPr lang="el-GR" sz="2200" baseline="0" dirty="0" smtClean="0"/>
                        <a:t> Εκθέσεις και ΔΕ.</a:t>
                      </a:r>
                      <a:endParaRPr lang="el-GR" sz="2200" dirty="0"/>
                    </a:p>
                  </a:txBody>
                  <a:tcPr/>
                </a:tc>
                <a:tc>
                  <a:txBody>
                    <a:bodyPr/>
                    <a:lstStyle/>
                    <a:p>
                      <a:pPr algn="r"/>
                      <a:r>
                        <a:rPr lang="el-GR" sz="2200" dirty="0" smtClean="0"/>
                        <a:t>11,000</a:t>
                      </a:r>
                      <a:endParaRPr lang="el-GR" sz="2200" dirty="0"/>
                    </a:p>
                  </a:txBody>
                  <a:tcPr/>
                </a:tc>
              </a:tr>
              <a:tr h="422675">
                <a:tc>
                  <a:txBody>
                    <a:bodyPr/>
                    <a:lstStyle/>
                    <a:p>
                      <a:r>
                        <a:rPr lang="el-GR" sz="2200" dirty="0" smtClean="0"/>
                        <a:t>Φωτογραμμετρικά  ΓΥΣ.</a:t>
                      </a:r>
                      <a:endParaRPr lang="el-GR" sz="2200" dirty="0"/>
                    </a:p>
                  </a:txBody>
                  <a:tcPr/>
                </a:tc>
                <a:tc>
                  <a:txBody>
                    <a:bodyPr/>
                    <a:lstStyle/>
                    <a:p>
                      <a:pPr algn="r"/>
                      <a:r>
                        <a:rPr lang="el-GR" sz="2200" dirty="0" smtClean="0"/>
                        <a:t>150</a:t>
                      </a:r>
                      <a:endParaRPr lang="el-GR" sz="2200" dirty="0"/>
                    </a:p>
                  </a:txBody>
                  <a:tcPr/>
                </a:tc>
              </a:tr>
              <a:tr h="422675">
                <a:tc>
                  <a:txBody>
                    <a:bodyPr/>
                    <a:lstStyle/>
                    <a:p>
                      <a:r>
                        <a:rPr lang="el-GR" sz="2200" dirty="0" smtClean="0"/>
                        <a:t>Διαγράμματα οικισμών.</a:t>
                      </a:r>
                      <a:endParaRPr lang="el-GR" sz="2200" dirty="0"/>
                    </a:p>
                  </a:txBody>
                  <a:tcPr/>
                </a:tc>
                <a:tc>
                  <a:txBody>
                    <a:bodyPr/>
                    <a:lstStyle/>
                    <a:p>
                      <a:pPr algn="r"/>
                      <a:r>
                        <a:rPr lang="el-GR" sz="2200" dirty="0" smtClean="0"/>
                        <a:t>300</a:t>
                      </a:r>
                      <a:endParaRPr lang="el-GR" sz="2200" dirty="0"/>
                    </a:p>
                  </a:txBody>
                  <a:tcPr/>
                </a:tc>
              </a:tr>
              <a:tr h="422675">
                <a:tc>
                  <a:txBody>
                    <a:bodyPr/>
                    <a:lstStyle/>
                    <a:p>
                      <a:r>
                        <a:rPr lang="el-GR" sz="2200" dirty="0" smtClean="0"/>
                        <a:t>Χάρτες</a:t>
                      </a:r>
                      <a:r>
                        <a:rPr lang="el-GR" sz="2200" baseline="0" dirty="0" smtClean="0"/>
                        <a:t> ΓΥΣ, ΙΓΜΕ, ΥΔΡΟΓΡΑΦΙΚΗΣ.</a:t>
                      </a:r>
                      <a:endParaRPr lang="el-GR" sz="2200" dirty="0"/>
                    </a:p>
                  </a:txBody>
                  <a:tcPr/>
                </a:tc>
                <a:tc>
                  <a:txBody>
                    <a:bodyPr/>
                    <a:lstStyle/>
                    <a:p>
                      <a:pPr algn="r"/>
                      <a:r>
                        <a:rPr lang="el-GR" sz="2200" dirty="0" smtClean="0"/>
                        <a:t>50</a:t>
                      </a:r>
                      <a:endParaRPr lang="el-GR" sz="2200" dirty="0"/>
                    </a:p>
                  </a:txBody>
                  <a:tcPr/>
                </a:tc>
              </a:tr>
              <a:tr h="422675">
                <a:tc>
                  <a:txBody>
                    <a:bodyPr/>
                    <a:lstStyle/>
                    <a:p>
                      <a:r>
                        <a:rPr lang="el-GR" sz="2200" dirty="0" smtClean="0"/>
                        <a:t>Διάφορα διαγράμματα.</a:t>
                      </a:r>
                      <a:endParaRPr lang="el-GR" sz="2200" dirty="0"/>
                    </a:p>
                  </a:txBody>
                  <a:tcPr/>
                </a:tc>
                <a:tc>
                  <a:txBody>
                    <a:bodyPr/>
                    <a:lstStyle/>
                    <a:p>
                      <a:pPr algn="r"/>
                      <a:r>
                        <a:rPr lang="el-GR" sz="2200" dirty="0" smtClean="0"/>
                        <a:t>200</a:t>
                      </a:r>
                      <a:endParaRPr lang="el-GR" sz="2200" dirty="0"/>
                    </a:p>
                  </a:txBody>
                  <a:tcPr/>
                </a:tc>
              </a:tr>
              <a:tr h="422675">
                <a:tc>
                  <a:txBody>
                    <a:bodyPr/>
                    <a:lstStyle/>
                    <a:p>
                      <a:r>
                        <a:rPr lang="el-GR" sz="2200" dirty="0" smtClean="0"/>
                        <a:t>Αεροφωτογραφίες</a:t>
                      </a:r>
                      <a:endParaRPr lang="el-GR" sz="2200" dirty="0"/>
                    </a:p>
                  </a:txBody>
                  <a:tcPr/>
                </a:tc>
                <a:tc>
                  <a:txBody>
                    <a:bodyPr/>
                    <a:lstStyle/>
                    <a:p>
                      <a:pPr algn="r"/>
                      <a:r>
                        <a:rPr lang="el-GR" sz="2200" dirty="0" smtClean="0"/>
                        <a:t>300</a:t>
                      </a:r>
                      <a:endParaRPr lang="el-GR" sz="2200" dirty="0"/>
                    </a:p>
                  </a:txBody>
                  <a:tcPr/>
                </a:tc>
              </a:tr>
            </a:tbl>
          </a:graphicData>
        </a:graphic>
      </p:graphicFrame>
      <p:sp>
        <p:nvSpPr>
          <p:cNvPr id="4" name="3 - TextBox"/>
          <p:cNvSpPr txBox="1"/>
          <p:nvPr/>
        </p:nvSpPr>
        <p:spPr>
          <a:xfrm>
            <a:off x="571472" y="6488668"/>
            <a:ext cx="8215370" cy="338554"/>
          </a:xfrm>
          <a:prstGeom prst="rect">
            <a:avLst/>
          </a:prstGeom>
          <a:noFill/>
        </p:spPr>
        <p:txBody>
          <a:bodyPr wrap="square" rtlCol="0">
            <a:spAutoFit/>
          </a:bodyPr>
          <a:lstStyle/>
          <a:p>
            <a:r>
              <a:rPr lang="el-GR" sz="1600" baseline="30000" dirty="0" smtClean="0"/>
              <a:t>(*)</a:t>
            </a:r>
            <a:r>
              <a:rPr lang="el-GR" sz="1600" dirty="0" smtClean="0"/>
              <a:t> πρωτότυπα σε έντυπη μορφή, όλα σαρωμένα. Γεωαναφορά άνω του 50%. Εξαιρούνται οι ΑΦ</a:t>
            </a:r>
            <a:endParaRPr lang="el-GR" sz="16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56792"/>
          </a:xfrm>
          <a:blipFill>
            <a:blip r:embed="rId2" cstate="print"/>
            <a:tile tx="0" ty="0" sx="100000" sy="100000" flip="none" algn="tl"/>
          </a:blipFill>
        </p:spPr>
        <p:txBody>
          <a:bodyPr>
            <a:normAutofit/>
          </a:bodyPr>
          <a:lstStyle/>
          <a:p>
            <a:r>
              <a:rPr lang="el-GR" dirty="0" smtClean="0"/>
              <a:t>Συμμετοχές Διεύθυνσης σε Συνέδρια και Ημερίδες</a:t>
            </a:r>
            <a:endParaRPr lang="el-GR" dirty="0"/>
          </a:p>
        </p:txBody>
      </p:sp>
      <p:sp>
        <p:nvSpPr>
          <p:cNvPr id="3" name="2 - Θέση περιεχομένου"/>
          <p:cNvSpPr>
            <a:spLocks noGrp="1"/>
          </p:cNvSpPr>
          <p:nvPr>
            <p:ph idx="1"/>
          </p:nvPr>
        </p:nvSpPr>
        <p:spPr>
          <a:xfrm>
            <a:off x="179512" y="1600200"/>
            <a:ext cx="8640960" cy="5141168"/>
          </a:xfrm>
        </p:spPr>
        <p:txBody>
          <a:bodyPr>
            <a:normAutofit fontScale="92500" lnSpcReduction="20000"/>
          </a:bodyPr>
          <a:lstStyle/>
          <a:p>
            <a:r>
              <a:rPr lang="el-GR" dirty="0" smtClean="0"/>
              <a:t>Πανελλήνιο Συνέδριο </a:t>
            </a:r>
            <a:r>
              <a:rPr lang="el-GR" dirty="0" smtClean="0"/>
              <a:t>Τοπογράφων</a:t>
            </a:r>
            <a:r>
              <a:rPr lang="en-US" dirty="0" smtClean="0"/>
              <a:t>,</a:t>
            </a:r>
            <a:r>
              <a:rPr lang="el-GR" dirty="0" smtClean="0"/>
              <a:t> </a:t>
            </a:r>
            <a:r>
              <a:rPr lang="el-GR" dirty="0" smtClean="0"/>
              <a:t>2013.</a:t>
            </a:r>
          </a:p>
          <a:p>
            <a:r>
              <a:rPr lang="el-GR" dirty="0" smtClean="0"/>
              <a:t>Συνέδριο της </a:t>
            </a:r>
            <a:r>
              <a:rPr lang="el-GR" dirty="0" smtClean="0"/>
              <a:t>ΧΕΕΕ</a:t>
            </a:r>
            <a:r>
              <a:rPr lang="en-US" dirty="0" smtClean="0"/>
              <a:t>,</a:t>
            </a:r>
            <a:r>
              <a:rPr lang="el-GR" dirty="0" smtClean="0"/>
              <a:t> </a:t>
            </a:r>
            <a:r>
              <a:rPr lang="el-GR" dirty="0" smtClean="0"/>
              <a:t>2014.</a:t>
            </a:r>
          </a:p>
          <a:p>
            <a:r>
              <a:rPr lang="el-GR" dirty="0" smtClean="0"/>
              <a:t>Συνέδριο χρηστών </a:t>
            </a:r>
            <a:r>
              <a:rPr lang="en-US" dirty="0" smtClean="0"/>
              <a:t>ArcGIS, </a:t>
            </a:r>
            <a:r>
              <a:rPr lang="en-US" dirty="0" smtClean="0"/>
              <a:t>2015</a:t>
            </a:r>
            <a:r>
              <a:rPr lang="el-GR" dirty="0" smtClean="0"/>
              <a:t>.</a:t>
            </a:r>
            <a:endParaRPr lang="en-US" dirty="0" smtClean="0"/>
          </a:p>
          <a:p>
            <a:r>
              <a:rPr lang="el-GR" dirty="0" smtClean="0"/>
              <a:t>Ημερίδα Δήμου Πατρέων για το </a:t>
            </a:r>
            <a:r>
              <a:rPr lang="en-US" dirty="0" smtClean="0"/>
              <a:t>GIS 2015</a:t>
            </a:r>
            <a:r>
              <a:rPr lang="el-GR" dirty="0" smtClean="0"/>
              <a:t>.</a:t>
            </a:r>
          </a:p>
          <a:p>
            <a:r>
              <a:rPr lang="el-GR" dirty="0" smtClean="0"/>
              <a:t>Ημερίδα </a:t>
            </a:r>
            <a:r>
              <a:rPr lang="en-US" dirty="0" err="1" smtClean="0"/>
              <a:t>Localsats</a:t>
            </a:r>
            <a:r>
              <a:rPr lang="en-US" dirty="0" smtClean="0"/>
              <a:t> 2015</a:t>
            </a:r>
            <a:r>
              <a:rPr lang="el-GR" dirty="0" smtClean="0"/>
              <a:t>.</a:t>
            </a:r>
          </a:p>
          <a:p>
            <a:r>
              <a:rPr lang="el-GR" dirty="0" smtClean="0"/>
              <a:t>Παγκόσμιο συνέδριο </a:t>
            </a:r>
            <a:r>
              <a:rPr lang="el-GR" dirty="0" smtClean="0"/>
              <a:t>χρηστών</a:t>
            </a:r>
            <a:r>
              <a:rPr lang="en-US" dirty="0" smtClean="0"/>
              <a:t>,</a:t>
            </a:r>
            <a:r>
              <a:rPr lang="el-GR" dirty="0" smtClean="0"/>
              <a:t> </a:t>
            </a:r>
            <a:r>
              <a:rPr lang="en-US" dirty="0" smtClean="0"/>
              <a:t>ArcGIS 2016</a:t>
            </a:r>
            <a:r>
              <a:rPr lang="el-GR" dirty="0" smtClean="0"/>
              <a:t>.</a:t>
            </a:r>
            <a:r>
              <a:rPr lang="en-US" dirty="0" smtClean="0"/>
              <a:t> (</a:t>
            </a:r>
            <a:r>
              <a:rPr lang="el-GR" dirty="0" smtClean="0">
                <a:hlinkClick r:id="rId3"/>
              </a:rPr>
              <a:t>Συμμετοχή με </a:t>
            </a:r>
            <a:r>
              <a:rPr lang="en-US" dirty="0" smtClean="0">
                <a:hlinkClick r:id="rId3"/>
              </a:rPr>
              <a:t>Poster</a:t>
            </a:r>
            <a:r>
              <a:rPr lang="en-US" dirty="0" smtClean="0"/>
              <a:t>)</a:t>
            </a:r>
            <a:endParaRPr lang="el-GR" dirty="0" smtClean="0"/>
          </a:p>
          <a:p>
            <a:r>
              <a:rPr lang="el-GR" dirty="0" smtClean="0"/>
              <a:t>Ημερίδα «Πολεοδομικός σχεδιασμός στη Δυτική Ελλάδα</a:t>
            </a:r>
            <a:r>
              <a:rPr lang="el-GR" dirty="0" smtClean="0"/>
              <a:t>»</a:t>
            </a:r>
            <a:r>
              <a:rPr lang="en-US" smtClean="0"/>
              <a:t>,</a:t>
            </a:r>
            <a:r>
              <a:rPr lang="el-GR" smtClean="0"/>
              <a:t> </a:t>
            </a:r>
            <a:r>
              <a:rPr lang="el-GR" dirty="0" smtClean="0"/>
              <a:t>2017 </a:t>
            </a:r>
            <a:r>
              <a:rPr lang="en-US" dirty="0" smtClean="0"/>
              <a:t>(</a:t>
            </a:r>
            <a:r>
              <a:rPr lang="el-GR" dirty="0" smtClean="0"/>
              <a:t>δυο εισηγήσεις</a:t>
            </a:r>
            <a:r>
              <a:rPr lang="en-US" dirty="0" smtClean="0"/>
              <a:t>)</a:t>
            </a:r>
            <a:r>
              <a:rPr lang="el-GR" dirty="0" smtClean="0"/>
              <a:t>.</a:t>
            </a:r>
            <a:endParaRPr lang="en-US" dirty="0" smtClean="0"/>
          </a:p>
          <a:p>
            <a:r>
              <a:rPr lang="el-GR" dirty="0" smtClean="0"/>
              <a:t>Συνέδριο χρηστών </a:t>
            </a:r>
            <a:r>
              <a:rPr lang="en-US" dirty="0" smtClean="0"/>
              <a:t>ArcGIS, </a:t>
            </a:r>
            <a:r>
              <a:rPr lang="en-US" dirty="0" smtClean="0"/>
              <a:t>20</a:t>
            </a:r>
            <a:r>
              <a:rPr lang="el-GR" dirty="0" smtClean="0"/>
              <a:t>17</a:t>
            </a:r>
            <a:r>
              <a:rPr lang="en-US" dirty="0" smtClean="0"/>
              <a:t>.</a:t>
            </a:r>
            <a:endParaRPr lang="en-US" dirty="0" smtClean="0"/>
          </a:p>
          <a:p>
            <a:r>
              <a:rPr lang="el-GR" dirty="0" smtClean="0"/>
              <a:t>Πανελλήνιο Συνέδριο Τοπογράφων </a:t>
            </a:r>
            <a:r>
              <a:rPr lang="el-GR" dirty="0" smtClean="0"/>
              <a:t>2017</a:t>
            </a:r>
            <a:r>
              <a:rPr lang="en-US" dirty="0" smtClean="0"/>
              <a:t>.</a:t>
            </a:r>
            <a:endParaRPr lang="el-GR" dirty="0" smtClean="0"/>
          </a:p>
          <a:p>
            <a:endParaRPr lang="el-GR"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27584" y="1700808"/>
            <a:ext cx="7772400" cy="3024336"/>
          </a:xfrm>
        </p:spPr>
        <p:txBody>
          <a:bodyPr>
            <a:normAutofit/>
          </a:bodyPr>
          <a:lstStyle/>
          <a:p>
            <a:pPr lvl="0"/>
            <a:r>
              <a:rPr lang="el-GR" dirty="0" smtClean="0"/>
              <a:t>Ευχαριστούμε . . </a:t>
            </a:r>
            <a:endParaRPr lang="el-GR" dirty="0"/>
          </a:p>
        </p:txBody>
      </p:sp>
      <p:sp>
        <p:nvSpPr>
          <p:cNvPr id="3" name="2 - Υπότιτλος"/>
          <p:cNvSpPr>
            <a:spLocks noGrp="1"/>
          </p:cNvSpPr>
          <p:nvPr>
            <p:ph type="subTitle" idx="1"/>
          </p:nvPr>
        </p:nvSpPr>
        <p:spPr>
          <a:xfrm>
            <a:off x="1403648" y="4725144"/>
            <a:ext cx="6400800" cy="1752600"/>
          </a:xfrm>
        </p:spPr>
        <p:txBody>
          <a:bodyPr>
            <a:normAutofit fontScale="92500" lnSpcReduction="10000"/>
          </a:bodyPr>
          <a:lstStyle/>
          <a:p>
            <a:endParaRPr lang="en-US" b="1" dirty="0" smtClean="0"/>
          </a:p>
          <a:p>
            <a:r>
              <a:rPr lang="el-GR" b="1" dirty="0" smtClean="0"/>
              <a:t>Δήμος Πατρέων</a:t>
            </a:r>
          </a:p>
          <a:p>
            <a:endParaRPr lang="en-US" sz="1500" dirty="0" smtClean="0"/>
          </a:p>
          <a:p>
            <a:endParaRPr lang="en-US" sz="1500" dirty="0" smtClean="0"/>
          </a:p>
          <a:p>
            <a:r>
              <a:rPr lang="el-GR" sz="1500" dirty="0" smtClean="0"/>
              <a:t>Νοέμβριος 2018</a:t>
            </a:r>
            <a:endParaRPr lang="el-GR" sz="1500" dirty="0"/>
          </a:p>
        </p:txBody>
      </p:sp>
      <p:sp>
        <p:nvSpPr>
          <p:cNvPr id="4" name="1 - Τίτλος"/>
          <p:cNvSpPr txBox="1">
            <a:spLocks/>
          </p:cNvSpPr>
          <p:nvPr/>
        </p:nvSpPr>
        <p:spPr>
          <a:xfrm>
            <a:off x="0" y="0"/>
            <a:ext cx="9144000" cy="1268760"/>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1 - Τίτλος"/>
          <p:cNvSpPr txBox="1">
            <a:spLocks/>
          </p:cNvSpPr>
          <p:nvPr/>
        </p:nvSpPr>
        <p:spPr>
          <a:xfrm>
            <a:off x="0" y="0"/>
            <a:ext cx="9144000" cy="1417638"/>
          </a:xfrm>
          <a:prstGeom prst="rect">
            <a:avLst/>
          </a:prstGeom>
          <a:blipFill>
            <a:blip r:embed="rId2" cstate="print"/>
            <a:tile tx="0" ty="0" sx="100000" sy="100000" flip="none" algn="tl"/>
          </a:blipFill>
        </p:spPr>
        <p:txBody>
          <a:bodyPr vert="horz" lIns="91440" tIns="45720" rIns="91440" bIns="45720" rtlCol="0" anchor="ctr">
            <a:normAutofit fontScale="92500"/>
          </a:bodyPr>
          <a:lstStyle/>
          <a:p>
            <a:pPr lvl="0" algn="ctr">
              <a:spcBef>
                <a:spcPct val="0"/>
              </a:spcBef>
              <a:defRPr/>
            </a:pPr>
            <a:r>
              <a:rPr lang="el-GR" sz="4400" dirty="0" smtClean="0"/>
              <a:t>Διεύθυνση Πολεοδομικού Κυκλοφοριακού Σχεδιασμού &amp; Δόμησης</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a:blipFill>
            <a:blip r:embed="rId2" cstate="print"/>
            <a:tile tx="0" ty="0" sx="100000" sy="100000" flip="none" algn="tl"/>
          </a:blipFill>
        </p:spPr>
        <p:txBody>
          <a:bodyPr/>
          <a:lstStyle/>
          <a:p>
            <a:pPr algn="ctr"/>
            <a:r>
              <a:rPr lang="el-GR" dirty="0" smtClean="0"/>
              <a:t>Χάρτες &amp; Διαγράμματα Αρχείου</a:t>
            </a:r>
            <a:endParaRPr lang="el-GR" dirty="0"/>
          </a:p>
        </p:txBody>
      </p:sp>
      <p:pic>
        <p:nvPicPr>
          <p:cNvPr id="4" name="3 - Θέση περιεχομένου" descr="1-ΚΠ 2 SOSTO.jpg"/>
          <p:cNvPicPr>
            <a:picLocks noGrp="1" noChangeAspect="1"/>
          </p:cNvPicPr>
          <p:nvPr>
            <p:ph sz="quarter" idx="1"/>
          </p:nvPr>
        </p:nvPicPr>
        <p:blipFill>
          <a:blip r:embed="rId3" cstate="print"/>
          <a:stretch>
            <a:fillRect/>
          </a:stretch>
        </p:blipFill>
        <p:spPr>
          <a:xfrm>
            <a:off x="5429256" y="5214950"/>
            <a:ext cx="1954021" cy="1328734"/>
          </a:xfrm>
        </p:spPr>
      </p:pic>
      <p:pic>
        <p:nvPicPr>
          <p:cNvPr id="7" name="6 - Εικόνα" descr="147b_P197.jpg"/>
          <p:cNvPicPr>
            <a:picLocks noChangeAspect="1"/>
          </p:cNvPicPr>
          <p:nvPr/>
        </p:nvPicPr>
        <p:blipFill>
          <a:blip r:embed="rId4" cstate="print"/>
          <a:stretch>
            <a:fillRect/>
          </a:stretch>
        </p:blipFill>
        <p:spPr>
          <a:xfrm>
            <a:off x="3956222" y="1571612"/>
            <a:ext cx="4865360" cy="3429024"/>
          </a:xfrm>
          <a:prstGeom prst="rect">
            <a:avLst/>
          </a:prstGeom>
        </p:spPr>
      </p:pic>
      <p:pic>
        <p:nvPicPr>
          <p:cNvPr id="8" name="7 - Εικόνα" descr="1519.jpg"/>
          <p:cNvPicPr>
            <a:picLocks noChangeAspect="1"/>
          </p:cNvPicPr>
          <p:nvPr/>
        </p:nvPicPr>
        <p:blipFill>
          <a:blip r:embed="rId5" cstate="print"/>
          <a:stretch>
            <a:fillRect/>
          </a:stretch>
        </p:blipFill>
        <p:spPr>
          <a:xfrm>
            <a:off x="571472" y="3500438"/>
            <a:ext cx="2330282" cy="3143272"/>
          </a:xfrm>
          <a:prstGeom prst="rect">
            <a:avLst/>
          </a:prstGeom>
        </p:spPr>
      </p:pic>
      <p:pic>
        <p:nvPicPr>
          <p:cNvPr id="9" name="8 - Εικόνα" descr="PANTELEIKA_DHMOS.jpg"/>
          <p:cNvPicPr>
            <a:picLocks noChangeAspect="1"/>
          </p:cNvPicPr>
          <p:nvPr/>
        </p:nvPicPr>
        <p:blipFill>
          <a:blip r:embed="rId6" cstate="print"/>
          <a:stretch>
            <a:fillRect/>
          </a:stretch>
        </p:blipFill>
        <p:spPr>
          <a:xfrm>
            <a:off x="571472" y="1643050"/>
            <a:ext cx="2470147" cy="17145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340768"/>
          </a:xfrm>
          <a:blipFill>
            <a:blip r:embed="rId2" cstate="print"/>
            <a:tile tx="0" ty="0" sx="100000" sy="100000" flip="none" algn="tl"/>
          </a:blipFill>
        </p:spPr>
        <p:txBody>
          <a:bodyPr>
            <a:noAutofit/>
          </a:bodyPr>
          <a:lstStyle/>
          <a:p>
            <a:r>
              <a:rPr lang="el-GR" dirty="0" smtClean="0"/>
              <a:t>Χώρος άσκησης</a:t>
            </a:r>
            <a:br>
              <a:rPr lang="el-GR" dirty="0" smtClean="0"/>
            </a:br>
            <a:r>
              <a:rPr lang="el-GR" dirty="0" smtClean="0"/>
              <a:t>κυκλοφοριακών αρμοδιοτήτων</a:t>
            </a:r>
            <a:endParaRPr lang="en-US" dirty="0"/>
          </a:p>
        </p:txBody>
      </p:sp>
      <p:pic>
        <p:nvPicPr>
          <p:cNvPr id="5" name="4 - Θέση περιεχομένου" descr="ΕΡΓΟ ΔΙΕΥΘΥΝΣΗΣ ΠΕΠΡΑΓΜΕΝΑ_.png"/>
          <p:cNvPicPr>
            <a:picLocks noGrp="1" noChangeAspect="1"/>
          </p:cNvPicPr>
          <p:nvPr>
            <p:ph idx="1"/>
          </p:nvPr>
        </p:nvPicPr>
        <p:blipFill>
          <a:blip r:embed="rId3" cstate="print"/>
          <a:stretch>
            <a:fillRect/>
          </a:stretch>
        </p:blipFill>
        <p:spPr>
          <a:xfrm>
            <a:off x="876780" y="1600200"/>
            <a:ext cx="7390439" cy="4525963"/>
          </a:xfrm>
        </p:spPr>
      </p:pic>
      <p:sp>
        <p:nvSpPr>
          <p:cNvPr id="4" name="3 - TextBox"/>
          <p:cNvSpPr txBox="1"/>
          <p:nvPr/>
        </p:nvSpPr>
        <p:spPr>
          <a:xfrm>
            <a:off x="2143108" y="6143644"/>
            <a:ext cx="3429024" cy="430887"/>
          </a:xfrm>
          <a:prstGeom prst="rect">
            <a:avLst/>
          </a:prstGeom>
          <a:noFill/>
        </p:spPr>
        <p:txBody>
          <a:bodyPr wrap="square" rtlCol="0">
            <a:spAutoFit/>
          </a:bodyPr>
          <a:lstStyle/>
          <a:p>
            <a:r>
              <a:rPr lang="el-GR" sz="2200" dirty="0" smtClean="0"/>
              <a:t>Έκταση περίπου </a:t>
            </a:r>
            <a:r>
              <a:rPr lang="en-US" sz="2200" dirty="0" smtClean="0"/>
              <a:t>3</a:t>
            </a:r>
            <a:r>
              <a:rPr lang="el-GR" sz="2200" dirty="0" smtClean="0"/>
              <a:t>50 </a:t>
            </a:r>
            <a:r>
              <a:rPr lang="en-US" sz="2200" dirty="0" smtClean="0"/>
              <a:t>Km</a:t>
            </a:r>
            <a:r>
              <a:rPr lang="en-US" sz="2200" baseline="30000" dirty="0" smtClean="0"/>
              <a:t>2</a:t>
            </a:r>
            <a:endParaRPr lang="el-GR" sz="2200" baseline="30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2982</TotalTime>
  <Words>1801</Words>
  <Application>Microsoft Office PowerPoint</Application>
  <PresentationFormat>Προβολή στην οθόνη (4:3)</PresentationFormat>
  <Paragraphs>448</Paragraphs>
  <Slides>71</Slides>
  <Notes>5</Notes>
  <HiddenSlides>0</HiddenSlides>
  <MMClips>1</MMClips>
  <ScaleCrop>false</ScaleCrop>
  <HeadingPairs>
    <vt:vector size="4" baseType="variant">
      <vt:variant>
        <vt:lpstr>Θέμα</vt:lpstr>
      </vt:variant>
      <vt:variant>
        <vt:i4>1</vt:i4>
      </vt:variant>
      <vt:variant>
        <vt:lpstr>Τίτλοι διαφανειών</vt:lpstr>
      </vt:variant>
      <vt:variant>
        <vt:i4>71</vt:i4>
      </vt:variant>
    </vt:vector>
  </HeadingPairs>
  <TitlesOfParts>
    <vt:vector size="72" baseType="lpstr">
      <vt:lpstr>Θέμα του Office</vt:lpstr>
      <vt:lpstr> Διεύθυνση Πολεοδομικού Κυκλοφοριακού Σχεδιασμού &amp; Δόμησης</vt:lpstr>
      <vt:lpstr>Παρουσίαση της Υπηρεσίας</vt:lpstr>
      <vt:lpstr>Αποστολή της Υπηρεσίας(*)</vt:lpstr>
      <vt:lpstr>Χώρος άσκησης πολεοδομικών αρμοδιοτήτων</vt:lpstr>
      <vt:lpstr>Πολεοδομικό Καθεστώς σε Km2</vt:lpstr>
      <vt:lpstr>Πολεοδομικά Στοιχεία</vt:lpstr>
      <vt:lpstr>Διαγράμματα / Αεροφωτογραφίες(*) (άνω των 14,500 φύλλων)</vt:lpstr>
      <vt:lpstr>Χάρτες &amp; Διαγράμματα Αρχείου</vt:lpstr>
      <vt:lpstr>Χώρος άσκησης κυκλοφοριακών αρμοδιοτήτων</vt:lpstr>
      <vt:lpstr>Δημοτικό Οδικό Δίκτυο σε Km</vt:lpstr>
      <vt:lpstr>Διάρθρωση Υπηρεσίας</vt:lpstr>
      <vt:lpstr>Προσωπικό Υπηρεσίας : 45 Υπάλληλοι</vt:lpstr>
      <vt:lpstr>Τεχνικοί Υπάλληλοι Υπηρεσίας : 37</vt:lpstr>
      <vt:lpstr>Κατανομή Ειδικοτήτων</vt:lpstr>
      <vt:lpstr>Το Έργο της Υπηρεσίας</vt:lpstr>
      <vt:lpstr>Εξυπηρέτηση Κοινού  και Υπηρεσιών Δήμου</vt:lpstr>
      <vt:lpstr>Έγκριση των πράξεων</vt:lpstr>
      <vt:lpstr>Λειτουργία της Διευθύνσεως</vt:lpstr>
      <vt:lpstr>Παράσταση σε δικαστήρια</vt:lpstr>
      <vt:lpstr>Παράλληλα Καθήκοντα</vt:lpstr>
      <vt:lpstr>Έγγραφα που διακινήθηκαν το 2017</vt:lpstr>
      <vt:lpstr>Γραφείο Διεύθυνσης</vt:lpstr>
      <vt:lpstr>Τμ. Πολεοδομικού Σχεδιασμού  Αιτήματα - Αλληλογραφία 2017</vt:lpstr>
      <vt:lpstr>Τμ. Πολεοδομικού Σχεδιασμού  Μελέτες 2018</vt:lpstr>
      <vt:lpstr>Τμ. Πολεοδομικών Εφαρμογών Αιτήματα - Αλληλογραφία 2017</vt:lpstr>
      <vt:lpstr>Τμ. Πολεοδομικών Εφαρμογών 2018,  Αγορές : 31</vt:lpstr>
      <vt:lpstr>Τμ. Πολεοδομικών Εφαρμογών Αγορές(*) : 2,097,234 €</vt:lpstr>
      <vt:lpstr>Τμ. Πολεοδομικού Εφαρμογών Μελέτες 2018</vt:lpstr>
      <vt:lpstr>Τμ. Αδειών &amp; Ελ. Δόμησης 2017</vt:lpstr>
      <vt:lpstr>Μεταφορά &amp; Οργάνωση  Αρχείου «Πολεοδομίας»</vt:lpstr>
      <vt:lpstr>Ψηφιοποίηση(*) Αρχείου «Πολεοδομίας»</vt:lpstr>
      <vt:lpstr>Τμ. Τοπογραφικών Εφαρμογών 2017</vt:lpstr>
      <vt:lpstr>Τμ. Τοπογραφικών Εφαρμογών Τοπογραφικά διαγράμματα I</vt:lpstr>
      <vt:lpstr>Τμ. Τοπογραφικών Εφαρμογών Τοπογραφικά διαγράμματα II</vt:lpstr>
      <vt:lpstr>Τμ. Τοπογραφικών Εφαρμογών Τοπογραφικά διαγράμματα III</vt:lpstr>
      <vt:lpstr>Τμ. Τοπογραφικών Εφαρμογών Τοπογραφικά διαγράμματα IV</vt:lpstr>
      <vt:lpstr>Τμ. Τοπογραφικών Εφαρμογών Τοπογραφικά διαγράμματα V</vt:lpstr>
      <vt:lpstr>Τμ. Τοπογραφικών Εφαρμογών Τοπογραφικά διαγράμματα VI</vt:lpstr>
      <vt:lpstr>Τμ. Τοπογραφικών Εφαρμογών Τοπογραφικά διαγράμματα VII</vt:lpstr>
      <vt:lpstr>Τμ. Τοπογραφικών Εφαρμογών Τοπογραφικά διαγράμματα VIII</vt:lpstr>
      <vt:lpstr>Τμ. Τοπογραφικών Εφαρμογών Τοπογραφικά διαγράμματα IX</vt:lpstr>
      <vt:lpstr>Τμ. Συγκοινωνιακού και Κυκλοφοριακού Σχεδιασμού 2017</vt:lpstr>
      <vt:lpstr>Κυκλοφοριακές Μελέτες Ι</vt:lpstr>
      <vt:lpstr>Κυκλοφοριακές Μελέτες ΙΙ</vt:lpstr>
      <vt:lpstr>Κυκλοφοριακές Μελέτες ΙΙΙ</vt:lpstr>
      <vt:lpstr>Κυκλοφοριακές Μελέτες IV</vt:lpstr>
      <vt:lpstr>Κυκλοφοριακές Μελέτες V</vt:lpstr>
      <vt:lpstr>Κυκλοφοριακές Μελέτες VI</vt:lpstr>
      <vt:lpstr>Κυκλοφοριακές Μελέτες VII</vt:lpstr>
      <vt:lpstr>Τμ. Αρχείου και Γεωπληροφορικής</vt:lpstr>
      <vt:lpstr>Γεωχωρικές πληροφορίες για την Ανάπλαση στα Ζαρουχλέικα - Κρύα</vt:lpstr>
      <vt:lpstr>Γενικός Χάρτης</vt:lpstr>
      <vt:lpstr>Γενικός Χάρτης με Ανάγλυφο</vt:lpstr>
      <vt:lpstr>Κυκλοφοριακή Μελέτη Άνω Πόλης</vt:lpstr>
      <vt:lpstr>Κτηματολογικό Διάγραμμα</vt:lpstr>
      <vt:lpstr>Διάγραμμα χωρικών διορθώσεων</vt:lpstr>
      <vt:lpstr>Γεωλογικός Χάρτης</vt:lpstr>
      <vt:lpstr>Κτηματολογικό Διάγραμμα</vt:lpstr>
      <vt:lpstr>Διάγραμμα Παραλιακού Μετώπου</vt:lpstr>
      <vt:lpstr>Δημιουργία «Ταφολογίου»</vt:lpstr>
      <vt:lpstr>Επεκτάσεις του Σχεδίου Πόλεως από το 1831 έως το 1930 με συρραφή των πρωτοτύπων διαγραμμάτων</vt:lpstr>
      <vt:lpstr>Επεκτάσεις του Σχεδίου Πόλεως από το 1831 έως το 1930 με συρραφή των πρωτοτύπων διαγραμμάτων</vt:lpstr>
      <vt:lpstr>Υλοποίηση Εξειδικευμένων Χαρτοσυνθέσεων</vt:lpstr>
      <vt:lpstr>Διαδικτυακό σύστημα γεωχωρικών πληροφοριών (Web GIS)</vt:lpstr>
      <vt:lpstr>Δημοτικός Ηλεκτροφωτισμός</vt:lpstr>
      <vt:lpstr>Κάδοι Απορριμμάτων</vt:lpstr>
      <vt:lpstr>Σημεία πώλησης καρτών Σ.Χ.Π.Σ</vt:lpstr>
      <vt:lpstr>Πυροσβεστικοί κρουνοί</vt:lpstr>
      <vt:lpstr>Ιστοσελίδες Διεύθυνσης</vt:lpstr>
      <vt:lpstr>Συμμετοχές Διεύθυνσης σε Συνέδρια και Ημερίδες</vt:lpstr>
      <vt:lpstr>Ευχαριστούμε . .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ΔΝΣΗ ΠΟΛΕΟΔΟΜΙΚΟΥ ΚΥΚΛΟΦΟΡΙΑΚΟΥ ΣΧΕΔΙΑΣΜΟΥ &amp; ΔΟΜΗΣΗΣ</dc:title>
  <cp:lastModifiedBy>Stelios Stamatiou-Konstas</cp:lastModifiedBy>
  <cp:revision>462</cp:revision>
  <dcterms:modified xsi:type="dcterms:W3CDTF">2018-11-10T09:35:13Z</dcterms:modified>
</cp:coreProperties>
</file>